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0" r:id="rId3"/>
  </p:sldMasterIdLst>
  <p:notesMasterIdLst>
    <p:notesMasterId r:id="rId28"/>
  </p:notesMasterIdLst>
  <p:sldIdLst>
    <p:sldId id="256" r:id="rId4"/>
    <p:sldId id="630" r:id="rId5"/>
    <p:sldId id="659" r:id="rId6"/>
    <p:sldId id="658" r:id="rId7"/>
    <p:sldId id="624" r:id="rId8"/>
    <p:sldId id="661" r:id="rId9"/>
    <p:sldId id="689" r:id="rId10"/>
    <p:sldId id="685" r:id="rId11"/>
    <p:sldId id="697" r:id="rId12"/>
    <p:sldId id="686" r:id="rId13"/>
    <p:sldId id="691" r:id="rId14"/>
    <p:sldId id="687" r:id="rId15"/>
    <p:sldId id="692" r:id="rId16"/>
    <p:sldId id="695" r:id="rId17"/>
    <p:sldId id="688" r:id="rId18"/>
    <p:sldId id="693" r:id="rId19"/>
    <p:sldId id="675" r:id="rId20"/>
    <p:sldId id="683" r:id="rId21"/>
    <p:sldId id="694" r:id="rId22"/>
    <p:sldId id="682" r:id="rId23"/>
    <p:sldId id="696" r:id="rId24"/>
    <p:sldId id="654" r:id="rId25"/>
    <p:sldId id="668" r:id="rId26"/>
    <p:sldId id="266" r:id="rId27"/>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istiano Guidi" initials="CG" lastIdx="42" clrIdx="0">
    <p:extLst>
      <p:ext uri="{19B8F6BF-5375-455C-9EA6-DF929625EA0E}">
        <p15:presenceInfo xmlns:p15="http://schemas.microsoft.com/office/powerpoint/2012/main" userId="983a2791a4363df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A21F"/>
    <a:srgbClr val="5D7997"/>
    <a:srgbClr val="90B825"/>
    <a:srgbClr val="B7CADC"/>
    <a:srgbClr val="007BB2"/>
    <a:srgbClr val="CF9519"/>
    <a:srgbClr val="8BB418"/>
    <a:srgbClr val="007AB5"/>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83986" autoAdjust="0"/>
  </p:normalViewPr>
  <p:slideViewPr>
    <p:cSldViewPr snapToGrid="0">
      <p:cViewPr varScale="1">
        <p:scale>
          <a:sx n="92" d="100"/>
          <a:sy n="92" d="100"/>
        </p:scale>
        <p:origin x="66" y="9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US"/>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C3F2DA1F-F221-4E9A-86DA-B37EFC6FB8D8}" type="datetimeFigureOut">
              <a:rPr lang="en-US" smtClean="0"/>
              <a:t>19/12/2025</a:t>
            </a:fld>
            <a:endParaRPr lang="en-US"/>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US"/>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US"/>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2922F083-E896-41FC-8040-2167A9F0C876}" type="slidenum">
              <a:rPr lang="en-US" smtClean="0"/>
              <a:t>‹#›</a:t>
            </a:fld>
            <a:endParaRPr lang="en-US"/>
          </a:p>
        </p:txBody>
      </p:sp>
    </p:spTree>
    <p:extLst>
      <p:ext uri="{BB962C8B-B14F-4D97-AF65-F5344CB8AC3E}">
        <p14:creationId xmlns:p14="http://schemas.microsoft.com/office/powerpoint/2010/main" val="3883455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defTabSz="990752">
              <a:defRPr/>
            </a:pPr>
            <a:fld id="{F6AA57EB-4FD8-A0A6-5A15-DEE5474B5810}" type="slidenum">
              <a:rPr kern="0">
                <a:solidFill>
                  <a:prstClr val="black"/>
                </a:solidFill>
                <a:latin typeface="Calibri"/>
                <a:cs typeface="Arial"/>
              </a:rPr>
              <a:pPr defTabSz="990752">
                <a:defRPr/>
              </a:pPr>
              <a:t>1</a:t>
            </a:fld>
            <a:endParaRPr kern="0">
              <a:solidFill>
                <a:prstClr val="black"/>
              </a:solidFill>
              <a:latin typeface="Calibri"/>
              <a:cs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1734FFD-AA6D-EE59-85DA-921CFCD181AE}" type="slidenum">
              <a:rPr/>
              <a:t>10</a:t>
            </a:fld>
            <a:endParaRPr/>
          </a:p>
        </p:txBody>
      </p:sp>
    </p:spTree>
    <p:extLst>
      <p:ext uri="{BB962C8B-B14F-4D97-AF65-F5344CB8AC3E}">
        <p14:creationId xmlns:p14="http://schemas.microsoft.com/office/powerpoint/2010/main" val="2949043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1734FFD-AA6D-EE59-85DA-921CFCD181AE}" type="slidenum">
              <a:rPr/>
              <a:t>11</a:t>
            </a:fld>
            <a:endParaRPr/>
          </a:p>
        </p:txBody>
      </p:sp>
    </p:spTree>
    <p:extLst>
      <p:ext uri="{BB962C8B-B14F-4D97-AF65-F5344CB8AC3E}">
        <p14:creationId xmlns:p14="http://schemas.microsoft.com/office/powerpoint/2010/main" val="2590973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1734FFD-AA6D-EE59-85DA-921CFCD181AE}" type="slidenum">
              <a:rPr/>
              <a:t>12</a:t>
            </a:fld>
            <a:endParaRPr/>
          </a:p>
        </p:txBody>
      </p:sp>
    </p:spTree>
    <p:extLst>
      <p:ext uri="{BB962C8B-B14F-4D97-AF65-F5344CB8AC3E}">
        <p14:creationId xmlns:p14="http://schemas.microsoft.com/office/powerpoint/2010/main" val="3909141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1734FFD-AA6D-EE59-85DA-921CFCD181AE}" type="slidenum">
              <a:rPr/>
              <a:t>13</a:t>
            </a:fld>
            <a:endParaRPr/>
          </a:p>
        </p:txBody>
      </p:sp>
    </p:spTree>
    <p:extLst>
      <p:ext uri="{BB962C8B-B14F-4D97-AF65-F5344CB8AC3E}">
        <p14:creationId xmlns:p14="http://schemas.microsoft.com/office/powerpoint/2010/main" val="743008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1734FFD-AA6D-EE59-85DA-921CFCD181AE}" type="slidenum">
              <a:rPr/>
              <a:t>14</a:t>
            </a:fld>
            <a:endParaRPr/>
          </a:p>
        </p:txBody>
      </p:sp>
    </p:spTree>
    <p:extLst>
      <p:ext uri="{BB962C8B-B14F-4D97-AF65-F5344CB8AC3E}">
        <p14:creationId xmlns:p14="http://schemas.microsoft.com/office/powerpoint/2010/main" val="4190107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1734FFD-AA6D-EE59-85DA-921CFCD181AE}" type="slidenum">
              <a:rPr/>
              <a:t>15</a:t>
            </a:fld>
            <a:endParaRPr/>
          </a:p>
        </p:txBody>
      </p:sp>
    </p:spTree>
    <p:extLst>
      <p:ext uri="{BB962C8B-B14F-4D97-AF65-F5344CB8AC3E}">
        <p14:creationId xmlns:p14="http://schemas.microsoft.com/office/powerpoint/2010/main" val="643019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1734FFD-AA6D-EE59-85DA-921CFCD181AE}" type="slidenum">
              <a:rPr/>
              <a:t>16</a:t>
            </a:fld>
            <a:endParaRPr/>
          </a:p>
        </p:txBody>
      </p:sp>
    </p:spTree>
    <p:extLst>
      <p:ext uri="{BB962C8B-B14F-4D97-AF65-F5344CB8AC3E}">
        <p14:creationId xmlns:p14="http://schemas.microsoft.com/office/powerpoint/2010/main" val="1047286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1734FFD-AA6D-EE59-85DA-921CFCD181AE}" type="slidenum">
              <a:rPr/>
              <a:t>17</a:t>
            </a:fld>
            <a:endParaRPr/>
          </a:p>
        </p:txBody>
      </p:sp>
    </p:spTree>
    <p:extLst>
      <p:ext uri="{BB962C8B-B14F-4D97-AF65-F5344CB8AC3E}">
        <p14:creationId xmlns:p14="http://schemas.microsoft.com/office/powerpoint/2010/main" val="553250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1734FFD-AA6D-EE59-85DA-921CFCD181AE}" type="slidenum">
              <a:rPr/>
              <a:t>18</a:t>
            </a:fld>
            <a:endParaRPr/>
          </a:p>
        </p:txBody>
      </p:sp>
    </p:spTree>
    <p:extLst>
      <p:ext uri="{BB962C8B-B14F-4D97-AF65-F5344CB8AC3E}">
        <p14:creationId xmlns:p14="http://schemas.microsoft.com/office/powerpoint/2010/main" val="3538757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1734FFD-AA6D-EE59-85DA-921CFCD181AE}" type="slidenum">
              <a:rPr/>
              <a:t>19</a:t>
            </a:fld>
            <a:endParaRPr/>
          </a:p>
        </p:txBody>
      </p:sp>
    </p:spTree>
    <p:extLst>
      <p:ext uri="{BB962C8B-B14F-4D97-AF65-F5344CB8AC3E}">
        <p14:creationId xmlns:p14="http://schemas.microsoft.com/office/powerpoint/2010/main" val="1739925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1734FFD-AA6D-EE59-85DA-921CFCD181AE}" type="slidenum">
              <a:rPr/>
              <a:t>2</a:t>
            </a:fld>
            <a:endParaRPr/>
          </a:p>
        </p:txBody>
      </p:sp>
    </p:spTree>
    <p:extLst>
      <p:ext uri="{BB962C8B-B14F-4D97-AF65-F5344CB8AC3E}">
        <p14:creationId xmlns:p14="http://schemas.microsoft.com/office/powerpoint/2010/main" val="757663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D1734FFD-AA6D-EE59-85DA-921CFCD181AE}" type="slidenum">
              <a:rPr/>
              <a:t>20</a:t>
            </a:fld>
            <a:endParaRPr/>
          </a:p>
        </p:txBody>
      </p:sp>
    </p:spTree>
    <p:extLst>
      <p:ext uri="{BB962C8B-B14F-4D97-AF65-F5344CB8AC3E}">
        <p14:creationId xmlns:p14="http://schemas.microsoft.com/office/powerpoint/2010/main" val="3426069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D1734FFD-AA6D-EE59-85DA-921CFCD181AE}" type="slidenum">
              <a:rPr/>
              <a:t>21</a:t>
            </a:fld>
            <a:endParaRPr/>
          </a:p>
        </p:txBody>
      </p:sp>
    </p:spTree>
    <p:extLst>
      <p:ext uri="{BB962C8B-B14F-4D97-AF65-F5344CB8AC3E}">
        <p14:creationId xmlns:p14="http://schemas.microsoft.com/office/powerpoint/2010/main" val="1591258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EQS – priority substances: 40 ng/L</a:t>
            </a:r>
          </a:p>
          <a:p>
            <a:r>
              <a:rPr lang="en-GB" dirty="0"/>
              <a:t>WC:</a:t>
            </a:r>
            <a:r>
              <a:rPr lang="en-GB" baseline="0" dirty="0"/>
              <a:t> ca 200 of 397 river sections RQ&gt;1</a:t>
            </a:r>
          </a:p>
          <a:p>
            <a:r>
              <a:rPr lang="en-GB" baseline="0" dirty="0"/>
              <a:t>including realistic removal rates: only 76  (partly RQ &gt;100)</a:t>
            </a:r>
          </a:p>
          <a:p>
            <a:r>
              <a:rPr lang="en-GB" baseline="0" dirty="0"/>
              <a:t>Relevant river sections and  WWTP easy to identify for prioritising and testing mitigation</a:t>
            </a:r>
            <a:endParaRPr lang="en-GB" dirty="0"/>
          </a:p>
        </p:txBody>
      </p:sp>
      <p:sp>
        <p:nvSpPr>
          <p:cNvPr id="4" name="Foliennummernplatzhalter 3"/>
          <p:cNvSpPr>
            <a:spLocks noGrp="1"/>
          </p:cNvSpPr>
          <p:nvPr>
            <p:ph type="sldNum" sz="quarter" idx="10"/>
          </p:nvPr>
        </p:nvSpPr>
        <p:spPr/>
        <p:txBody>
          <a:bodyPr/>
          <a:lstStyle/>
          <a:p>
            <a:fld id="{3B3D1A05-BC2C-4963-BB50-CF36FF1E632A}" type="slidenum">
              <a:rPr lang="de-AT" smtClean="0"/>
              <a:t>22</a:t>
            </a:fld>
            <a:endParaRPr lang="de-AT" dirty="0"/>
          </a:p>
        </p:txBody>
      </p:sp>
    </p:spTree>
    <p:extLst>
      <p:ext uri="{BB962C8B-B14F-4D97-AF65-F5344CB8AC3E}">
        <p14:creationId xmlns:p14="http://schemas.microsoft.com/office/powerpoint/2010/main" val="3857923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D1734FFD-AA6D-EE59-85DA-921CFCD181AE}" type="slidenum">
              <a:rPr/>
              <a:t>23</a:t>
            </a:fld>
            <a:endParaRPr/>
          </a:p>
        </p:txBody>
      </p:sp>
    </p:spTree>
    <p:extLst>
      <p:ext uri="{BB962C8B-B14F-4D97-AF65-F5344CB8AC3E}">
        <p14:creationId xmlns:p14="http://schemas.microsoft.com/office/powerpoint/2010/main" val="3329455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defTabSz="990752">
              <a:defRPr/>
            </a:pPr>
            <a:fld id="{2AEC43F7-F456-FBA0-F603-4DB624E19276}" type="slidenum">
              <a:rPr kern="0">
                <a:solidFill>
                  <a:prstClr val="black"/>
                </a:solidFill>
                <a:latin typeface="Calibri"/>
                <a:cs typeface="Arial"/>
              </a:rPr>
              <a:pPr defTabSz="990752">
                <a:defRPr/>
              </a:pPr>
              <a:t>24</a:t>
            </a:fld>
            <a:endParaRPr kern="0">
              <a:solidFill>
                <a:prstClr val="black"/>
              </a:solidFill>
              <a:latin typeface="Calibri"/>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1734FFD-AA6D-EE59-85DA-921CFCD181AE}" type="slidenum">
              <a:rPr/>
              <a:t>3</a:t>
            </a:fld>
            <a:endParaRPr/>
          </a:p>
        </p:txBody>
      </p:sp>
    </p:spTree>
    <p:extLst>
      <p:ext uri="{BB962C8B-B14F-4D97-AF65-F5344CB8AC3E}">
        <p14:creationId xmlns:p14="http://schemas.microsoft.com/office/powerpoint/2010/main" val="733969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1734FFD-AA6D-EE59-85DA-921CFCD181AE}" type="slidenum">
              <a:rPr/>
              <a:t>4</a:t>
            </a:fld>
            <a:endParaRPr/>
          </a:p>
        </p:txBody>
      </p:sp>
    </p:spTree>
    <p:extLst>
      <p:ext uri="{BB962C8B-B14F-4D97-AF65-F5344CB8AC3E}">
        <p14:creationId xmlns:p14="http://schemas.microsoft.com/office/powerpoint/2010/main" val="3321118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defTabSz="990752">
              <a:defRPr/>
            </a:pPr>
            <a:fld id="{D1734FFD-AA6D-EE59-85DA-921CFCD181AE}" type="slidenum">
              <a:rPr kern="0">
                <a:solidFill>
                  <a:prstClr val="black"/>
                </a:solidFill>
                <a:latin typeface="Calibri"/>
                <a:cs typeface="Arial"/>
              </a:rPr>
              <a:pPr defTabSz="990752">
                <a:defRPr/>
              </a:pPr>
              <a:t>5</a:t>
            </a:fld>
            <a:endParaRPr kern="0">
              <a:solidFill>
                <a:prstClr val="black"/>
              </a:solidFill>
              <a:latin typeface="Calibri"/>
              <a:cs typeface="Arial"/>
            </a:endParaRPr>
          </a:p>
        </p:txBody>
      </p:sp>
    </p:spTree>
    <p:extLst>
      <p:ext uri="{BB962C8B-B14F-4D97-AF65-F5344CB8AC3E}">
        <p14:creationId xmlns:p14="http://schemas.microsoft.com/office/powerpoint/2010/main" val="3071509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1734FFD-AA6D-EE59-85DA-921CFCD181AE}" type="slidenum">
              <a:rPr/>
              <a:t>6</a:t>
            </a:fld>
            <a:endParaRPr/>
          </a:p>
        </p:txBody>
      </p:sp>
    </p:spTree>
    <p:extLst>
      <p:ext uri="{BB962C8B-B14F-4D97-AF65-F5344CB8AC3E}">
        <p14:creationId xmlns:p14="http://schemas.microsoft.com/office/powerpoint/2010/main" val="1084401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1734FFD-AA6D-EE59-85DA-921CFCD181AE}" type="slidenum">
              <a:rPr/>
              <a:t>7</a:t>
            </a:fld>
            <a:endParaRPr/>
          </a:p>
        </p:txBody>
      </p:sp>
    </p:spTree>
    <p:extLst>
      <p:ext uri="{BB962C8B-B14F-4D97-AF65-F5344CB8AC3E}">
        <p14:creationId xmlns:p14="http://schemas.microsoft.com/office/powerpoint/2010/main" val="4137158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1734FFD-AA6D-EE59-85DA-921CFCD181AE}" type="slidenum">
              <a:rPr/>
              <a:t>8</a:t>
            </a:fld>
            <a:endParaRPr/>
          </a:p>
        </p:txBody>
      </p:sp>
    </p:spTree>
    <p:extLst>
      <p:ext uri="{BB962C8B-B14F-4D97-AF65-F5344CB8AC3E}">
        <p14:creationId xmlns:p14="http://schemas.microsoft.com/office/powerpoint/2010/main" val="1498165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1734FFD-AA6D-EE59-85DA-921CFCD181AE}" type="slidenum">
              <a:rPr/>
              <a:t>9</a:t>
            </a:fld>
            <a:endParaRPr/>
          </a:p>
        </p:txBody>
      </p:sp>
    </p:spTree>
    <p:extLst>
      <p:ext uri="{BB962C8B-B14F-4D97-AF65-F5344CB8AC3E}">
        <p14:creationId xmlns:p14="http://schemas.microsoft.com/office/powerpoint/2010/main" val="91708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C9284-6F5E-4911-8E3A-C347F80E13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ADC9F9-52FC-4677-B7FE-BC099C3BAE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76F841-0AB1-41E3-9C5D-4F5A29BD0A44}"/>
              </a:ext>
            </a:extLst>
          </p:cNvPr>
          <p:cNvSpPr>
            <a:spLocks noGrp="1"/>
          </p:cNvSpPr>
          <p:nvPr>
            <p:ph type="dt" sz="half" idx="10"/>
          </p:nvPr>
        </p:nvSpPr>
        <p:spPr/>
        <p:txBody>
          <a:bodyPr/>
          <a:lstStyle/>
          <a:p>
            <a:fld id="{F5D06BA3-3A4D-4F61-BF7A-6E29DCCAADC2}" type="datetimeFigureOut">
              <a:rPr lang="en-US" smtClean="0"/>
              <a:t>19/12/2025</a:t>
            </a:fld>
            <a:endParaRPr lang="en-US"/>
          </a:p>
        </p:txBody>
      </p:sp>
      <p:sp>
        <p:nvSpPr>
          <p:cNvPr id="5" name="Footer Placeholder 4">
            <a:extLst>
              <a:ext uri="{FF2B5EF4-FFF2-40B4-BE49-F238E27FC236}">
                <a16:creationId xmlns:a16="http://schemas.microsoft.com/office/drawing/2014/main" id="{098B8B25-B715-4804-968F-43610963D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9F72EB-B2AE-4054-B844-6DB67DB51D25}"/>
              </a:ext>
            </a:extLst>
          </p:cNvPr>
          <p:cNvSpPr>
            <a:spLocks noGrp="1"/>
          </p:cNvSpPr>
          <p:nvPr>
            <p:ph type="sldNum" sz="quarter" idx="12"/>
          </p:nvPr>
        </p:nvSpPr>
        <p:spPr/>
        <p:txBody>
          <a:bodyPr/>
          <a:lstStyle/>
          <a:p>
            <a:fld id="{51C7446D-D2B7-4630-B68A-64DB27B55CAF}" type="slidenum">
              <a:rPr lang="en-US" smtClean="0"/>
              <a:t>‹#›</a:t>
            </a:fld>
            <a:endParaRPr lang="en-US"/>
          </a:p>
        </p:txBody>
      </p:sp>
    </p:spTree>
    <p:extLst>
      <p:ext uri="{BB962C8B-B14F-4D97-AF65-F5344CB8AC3E}">
        <p14:creationId xmlns:p14="http://schemas.microsoft.com/office/powerpoint/2010/main" val="4088542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51987-4BD2-4C23-B897-B58824306B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BEEC45-EE9D-4473-97FD-38CEEAC9E6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597BF0-6E05-44E6-99E7-4D4A7A4D1019}"/>
              </a:ext>
            </a:extLst>
          </p:cNvPr>
          <p:cNvSpPr>
            <a:spLocks noGrp="1"/>
          </p:cNvSpPr>
          <p:nvPr>
            <p:ph type="dt" sz="half" idx="10"/>
          </p:nvPr>
        </p:nvSpPr>
        <p:spPr/>
        <p:txBody>
          <a:bodyPr/>
          <a:lstStyle/>
          <a:p>
            <a:fld id="{F5D06BA3-3A4D-4F61-BF7A-6E29DCCAADC2}" type="datetimeFigureOut">
              <a:rPr lang="en-US" smtClean="0"/>
              <a:t>19/12/2025</a:t>
            </a:fld>
            <a:endParaRPr lang="en-US"/>
          </a:p>
        </p:txBody>
      </p:sp>
      <p:sp>
        <p:nvSpPr>
          <p:cNvPr id="5" name="Footer Placeholder 4">
            <a:extLst>
              <a:ext uri="{FF2B5EF4-FFF2-40B4-BE49-F238E27FC236}">
                <a16:creationId xmlns:a16="http://schemas.microsoft.com/office/drawing/2014/main" id="{4D7E59A5-3FFE-4C93-97A4-243BC5112F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8F48C9-1E5B-408C-AD23-9CB0CB2EB451}"/>
              </a:ext>
            </a:extLst>
          </p:cNvPr>
          <p:cNvSpPr>
            <a:spLocks noGrp="1"/>
          </p:cNvSpPr>
          <p:nvPr>
            <p:ph type="sldNum" sz="quarter" idx="12"/>
          </p:nvPr>
        </p:nvSpPr>
        <p:spPr/>
        <p:txBody>
          <a:bodyPr/>
          <a:lstStyle/>
          <a:p>
            <a:fld id="{51C7446D-D2B7-4630-B68A-64DB27B55CAF}" type="slidenum">
              <a:rPr lang="en-US" smtClean="0"/>
              <a:t>‹#›</a:t>
            </a:fld>
            <a:endParaRPr lang="en-US"/>
          </a:p>
        </p:txBody>
      </p:sp>
    </p:spTree>
    <p:extLst>
      <p:ext uri="{BB962C8B-B14F-4D97-AF65-F5344CB8AC3E}">
        <p14:creationId xmlns:p14="http://schemas.microsoft.com/office/powerpoint/2010/main" val="2226993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B48F71-5272-4ECA-AEE1-20E183C050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6E438A-9F0C-4906-BBE2-DBC8EA7EDA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A5DD13-DB15-4574-8189-CB76F501049A}"/>
              </a:ext>
            </a:extLst>
          </p:cNvPr>
          <p:cNvSpPr>
            <a:spLocks noGrp="1"/>
          </p:cNvSpPr>
          <p:nvPr>
            <p:ph type="dt" sz="half" idx="10"/>
          </p:nvPr>
        </p:nvSpPr>
        <p:spPr/>
        <p:txBody>
          <a:bodyPr/>
          <a:lstStyle/>
          <a:p>
            <a:fld id="{F5D06BA3-3A4D-4F61-BF7A-6E29DCCAADC2}" type="datetimeFigureOut">
              <a:rPr lang="en-US" smtClean="0"/>
              <a:t>19/12/2025</a:t>
            </a:fld>
            <a:endParaRPr lang="en-US"/>
          </a:p>
        </p:txBody>
      </p:sp>
      <p:sp>
        <p:nvSpPr>
          <p:cNvPr id="5" name="Footer Placeholder 4">
            <a:extLst>
              <a:ext uri="{FF2B5EF4-FFF2-40B4-BE49-F238E27FC236}">
                <a16:creationId xmlns:a16="http://schemas.microsoft.com/office/drawing/2014/main" id="{2CB0B031-9DD3-47F4-ADE2-0D56D1319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E5AD2B-EF1D-4562-84A1-6B7FC333ABA6}"/>
              </a:ext>
            </a:extLst>
          </p:cNvPr>
          <p:cNvSpPr>
            <a:spLocks noGrp="1"/>
          </p:cNvSpPr>
          <p:nvPr>
            <p:ph type="sldNum" sz="quarter" idx="12"/>
          </p:nvPr>
        </p:nvSpPr>
        <p:spPr/>
        <p:txBody>
          <a:bodyPr/>
          <a:lstStyle/>
          <a:p>
            <a:fld id="{51C7446D-D2B7-4630-B68A-64DB27B55CAF}" type="slidenum">
              <a:rPr lang="en-US" smtClean="0"/>
              <a:t>‹#›</a:t>
            </a:fld>
            <a:endParaRPr lang="en-US"/>
          </a:p>
        </p:txBody>
      </p:sp>
    </p:spTree>
    <p:extLst>
      <p:ext uri="{BB962C8B-B14F-4D97-AF65-F5344CB8AC3E}">
        <p14:creationId xmlns:p14="http://schemas.microsoft.com/office/powerpoint/2010/main" val="519358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Standard with 1 pic">
    <p:spTree>
      <p:nvGrpSpPr>
        <p:cNvPr id="1" name=""/>
        <p:cNvGrpSpPr/>
        <p:nvPr/>
      </p:nvGrpSpPr>
      <p:grpSpPr bwMode="auto">
        <a:xfrm>
          <a:off x="0" y="0"/>
          <a:ext cx="0" cy="0"/>
          <a:chOff x="0" y="0"/>
          <a:chExt cx="0" cy="0"/>
        </a:xfrm>
      </p:grpSpPr>
      <p:sp>
        <p:nvSpPr>
          <p:cNvPr id="55" name="Rectangle 2"/>
          <p:cNvSpPr>
            <a:spLocks noChangeArrowheads="1"/>
          </p:cNvSpPr>
          <p:nvPr userDrawn="1"/>
        </p:nvSpPr>
        <p:spPr bwMode="auto">
          <a:xfrm>
            <a:off x="0" y="0"/>
            <a:ext cx="12192000" cy="457200"/>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a:defRPr/>
            </a:pPr>
            <a:endParaRPr lang="de-AT"/>
          </a:p>
        </p:txBody>
      </p:sp>
      <p:sp>
        <p:nvSpPr>
          <p:cNvPr id="4" name="Bildplatzhalter 3"/>
          <p:cNvSpPr>
            <a:spLocks noGrp="1"/>
          </p:cNvSpPr>
          <p:nvPr>
            <p:ph type="pic" sz="quarter" idx="24"/>
          </p:nvPr>
        </p:nvSpPr>
        <p:spPr bwMode="auto">
          <a:xfrm>
            <a:off x="0" y="0"/>
            <a:ext cx="5354664" cy="6858000"/>
          </a:xfrm>
          <a:prstGeom prst="rect">
            <a:avLst/>
          </a:prstGeom>
        </p:spPr>
        <p:txBody>
          <a:bodyPr/>
          <a:lstStyle/>
          <a:p>
            <a:pPr>
              <a:defRPr/>
            </a:pPr>
            <a:endParaRPr lang="de-AT"/>
          </a:p>
        </p:txBody>
      </p:sp>
      <p:sp>
        <p:nvSpPr>
          <p:cNvPr id="3" name="Textplatzhalter 2"/>
          <p:cNvSpPr>
            <a:spLocks noGrp="1"/>
          </p:cNvSpPr>
          <p:nvPr>
            <p:ph type="body" sz="quarter" idx="25" hasCustomPrompt="1"/>
          </p:nvPr>
        </p:nvSpPr>
        <p:spPr bwMode="auto">
          <a:xfrm>
            <a:off x="5826524" y="1879460"/>
            <a:ext cx="4669622" cy="944563"/>
          </a:xfrm>
          <a:prstGeom prst="rect">
            <a:avLst/>
          </a:prstGeom>
        </p:spPr>
        <p:txBody>
          <a:bodyPr>
            <a:noAutofit/>
          </a:bodyPr>
          <a:lstStyle>
            <a:lvl1pPr>
              <a:defRPr sz="4400">
                <a:solidFill>
                  <a:srgbClr val="5D7997"/>
                </a:solidFill>
              </a:defRPr>
            </a:lvl1pPr>
          </a:lstStyle>
          <a:p>
            <a:pPr lvl="0">
              <a:defRPr/>
            </a:pPr>
            <a:r>
              <a:rPr lang="de-DE"/>
              <a:t>Standard Title.</a:t>
            </a:r>
            <a:endParaRPr/>
          </a:p>
        </p:txBody>
      </p:sp>
      <p:sp>
        <p:nvSpPr>
          <p:cNvPr id="22" name="Textplatzhalter 2"/>
          <p:cNvSpPr>
            <a:spLocks noGrp="1"/>
          </p:cNvSpPr>
          <p:nvPr>
            <p:ph type="body" sz="quarter" idx="26" hasCustomPrompt="1"/>
          </p:nvPr>
        </p:nvSpPr>
        <p:spPr bwMode="auto">
          <a:xfrm>
            <a:off x="5826125" y="2611920"/>
            <a:ext cx="4670021" cy="944563"/>
          </a:xfrm>
          <a:prstGeom prst="rect">
            <a:avLst/>
          </a:prstGeom>
        </p:spPr>
        <p:txBody>
          <a:bodyPr>
            <a:noAutofit/>
          </a:bodyPr>
          <a:lstStyle>
            <a:lvl1pPr>
              <a:defRPr sz="2400">
                <a:solidFill>
                  <a:srgbClr val="007BB2"/>
                </a:solidFill>
              </a:defRPr>
            </a:lvl1pPr>
          </a:lstStyle>
          <a:p>
            <a:pPr lvl="0">
              <a:defRPr/>
            </a:pPr>
            <a:r>
              <a:rPr lang="de-DE"/>
              <a:t>Chapter intro, or else.</a:t>
            </a:r>
            <a:endParaRPr/>
          </a:p>
        </p:txBody>
      </p:sp>
      <p:sp>
        <p:nvSpPr>
          <p:cNvPr id="7" name="Textplatzhalter 6"/>
          <p:cNvSpPr>
            <a:spLocks noGrp="1"/>
          </p:cNvSpPr>
          <p:nvPr>
            <p:ph type="body" sz="quarter" idx="27" hasCustomPrompt="1"/>
          </p:nvPr>
        </p:nvSpPr>
        <p:spPr bwMode="auto">
          <a:xfrm>
            <a:off x="5826125" y="3211513"/>
            <a:ext cx="5994400" cy="1538287"/>
          </a:xfrm>
          <a:prstGeom prst="rect">
            <a:avLst/>
          </a:prstGeom>
        </p:spPr>
        <p:txBody>
          <a:bodyPr/>
          <a:lstStyle>
            <a:lvl1pPr>
              <a:defRPr sz="2200" b="0">
                <a:solidFill>
                  <a:schemeClr val="tx1"/>
                </a:solidFill>
              </a:defRPr>
            </a:lvl1pPr>
          </a:lstStyle>
          <a:p>
            <a:pPr>
              <a:lnSpc>
                <a:spcPts val="2500"/>
              </a:lnSpc>
              <a:defRPr/>
            </a:pPr>
            <a:r>
              <a:rPr lang="en-US">
                <a:solidFill>
                  <a:srgbClr val="4B4B4B"/>
                </a:solidFill>
              </a:rPr>
              <a:t>Lorem ipsum dolor sit amet, consectetur adipiscing elit. Etiam eget quam lacus. Vivamus laoreet tempus lacus, in ultricies. Lorem ipsum dolor sit amet, consectetur adipiscing elit. </a:t>
            </a:r>
            <a:endParaRPr/>
          </a:p>
        </p:txBody>
      </p:sp>
      <p:sp>
        <p:nvSpPr>
          <p:cNvPr id="12" name="Textplatzhalter 2"/>
          <p:cNvSpPr>
            <a:spLocks noGrp="1"/>
          </p:cNvSpPr>
          <p:nvPr>
            <p:ph type="body" sz="quarter" idx="28" hasCustomPrompt="1"/>
          </p:nvPr>
        </p:nvSpPr>
        <p:spPr bwMode="auto">
          <a:xfrm>
            <a:off x="106363" y="6498077"/>
            <a:ext cx="3156091" cy="258323"/>
          </a:xfrm>
          <a:prstGeom prst="rect">
            <a:avLst/>
          </a:prstGeom>
        </p:spPr>
        <p:txBody>
          <a:bodyPr/>
          <a:lstStyle>
            <a:lvl1pPr>
              <a:defRPr lang="de-AT" sz="1100" b="0" i="0">
                <a:solidFill>
                  <a:schemeClr val="bg1"/>
                </a:solidFill>
              </a:defRPr>
            </a:lvl1pPr>
          </a:lstStyle>
          <a:p>
            <a:pPr lvl="0">
              <a:defRPr/>
            </a:pPr>
            <a:r>
              <a:rPr lang="de-DE"/>
              <a:t>Copyright Info</a:t>
            </a:r>
            <a:endParaRPr/>
          </a:p>
        </p:txBody>
      </p:sp>
    </p:spTree>
    <p:extLst>
      <p:ext uri="{BB962C8B-B14F-4D97-AF65-F5344CB8AC3E}">
        <p14:creationId xmlns:p14="http://schemas.microsoft.com/office/powerpoint/2010/main" val="200889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Standard text/subheadline">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a:xfrm>
            <a:off x="513524" y="385698"/>
            <a:ext cx="7376010" cy="550863"/>
          </a:xfrm>
          <a:prstGeom prst="rect">
            <a:avLst/>
          </a:prstGeom>
        </p:spPr>
        <p:txBody>
          <a:bodyPr>
            <a:noAutofit/>
          </a:bodyPr>
          <a:lstStyle>
            <a:lvl1pPr>
              <a:defRPr sz="4400" b="1">
                <a:solidFill>
                  <a:srgbClr val="5D7997"/>
                </a:solidFill>
              </a:defRPr>
            </a:lvl1pPr>
          </a:lstStyle>
          <a:p>
            <a:pPr>
              <a:defRPr/>
            </a:pPr>
            <a:r>
              <a:rPr lang="de-DE"/>
              <a:t>Standard</a:t>
            </a:r>
            <a:r>
              <a:rPr lang="pl-PL"/>
              <a:t> </a:t>
            </a:r>
            <a:r>
              <a:rPr lang="de-DE"/>
              <a:t>t</a:t>
            </a:r>
            <a:r>
              <a:rPr lang="pl-PL"/>
              <a:t>itle</a:t>
            </a:r>
            <a:r>
              <a:rPr lang="de-DE"/>
              <a:t>.</a:t>
            </a:r>
            <a:endParaRPr lang="de-AT"/>
          </a:p>
        </p:txBody>
      </p:sp>
      <p:sp>
        <p:nvSpPr>
          <p:cNvPr id="11" name="Textplatzhalter 2"/>
          <p:cNvSpPr>
            <a:spLocks noGrp="1"/>
          </p:cNvSpPr>
          <p:nvPr>
            <p:ph type="body" sz="quarter" idx="25" hasCustomPrompt="1"/>
          </p:nvPr>
        </p:nvSpPr>
        <p:spPr bwMode="auto">
          <a:xfrm>
            <a:off x="533852" y="1408327"/>
            <a:ext cx="8989855" cy="553998"/>
          </a:xfrm>
          <a:prstGeom prst="rect">
            <a:avLst/>
          </a:prstGeom>
        </p:spPr>
        <p:txBody>
          <a:bodyPr>
            <a:noAutofit/>
          </a:bodyPr>
          <a:lstStyle>
            <a:lvl1pPr>
              <a:defRPr sz="3600">
                <a:solidFill>
                  <a:srgbClr val="007BB2"/>
                </a:solidFill>
              </a:defRPr>
            </a:lvl1pPr>
          </a:lstStyle>
          <a:p>
            <a:pPr lvl="0">
              <a:defRPr/>
            </a:pPr>
            <a:r>
              <a:rPr lang="pl-PL"/>
              <a:t>Subheadline</a:t>
            </a:r>
            <a:endParaRPr lang="de-DE"/>
          </a:p>
        </p:txBody>
      </p:sp>
      <p:sp>
        <p:nvSpPr>
          <p:cNvPr id="12" name="Textplatzhalter 6"/>
          <p:cNvSpPr>
            <a:spLocks noGrp="1"/>
          </p:cNvSpPr>
          <p:nvPr>
            <p:ph type="body" sz="quarter" idx="27" hasCustomPrompt="1"/>
          </p:nvPr>
        </p:nvSpPr>
        <p:spPr bwMode="auto">
          <a:xfrm>
            <a:off x="533851" y="2098303"/>
            <a:ext cx="11284010" cy="3829799"/>
          </a:xfrm>
          <a:prstGeom prst="rect">
            <a:avLst/>
          </a:prstGeom>
        </p:spPr>
        <p:txBody>
          <a:bodyPr/>
          <a:lstStyle>
            <a:lvl1pPr>
              <a:defRPr sz="2200" b="0">
                <a:solidFill>
                  <a:schemeClr val="tx1"/>
                </a:solidFill>
              </a:defRPr>
            </a:lvl1pPr>
          </a:lstStyle>
          <a:p>
            <a:pPr>
              <a:lnSpc>
                <a:spcPts val="2500"/>
              </a:lnSpc>
              <a:defRPr/>
            </a:pPr>
            <a:r>
              <a:rPr lang="en-US">
                <a:solidFill>
                  <a:srgbClr val="4B4B4B"/>
                </a:solidFill>
              </a:rPr>
              <a:t>Lorem ipsum dolor sit amet, consectetur adipiscing elit. Etiam eget quam lacus. Vivamus laoreet tempus lacus, in ultricies. Lorem ipsum dolor sit amet, consectetur adipiscing elit. Etiam eget quam lacus. Vivamus laoreet tempus lacus, in ultricies.</a:t>
            </a:r>
            <a:endParaRPr/>
          </a:p>
        </p:txBody>
      </p:sp>
    </p:spTree>
    <p:extLst>
      <p:ext uri="{BB962C8B-B14F-4D97-AF65-F5344CB8AC3E}">
        <p14:creationId xmlns:p14="http://schemas.microsoft.com/office/powerpoint/2010/main" val="19864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Quote slide">
    <p:spTree>
      <p:nvGrpSpPr>
        <p:cNvPr id="1" name=""/>
        <p:cNvGrpSpPr/>
        <p:nvPr/>
      </p:nvGrpSpPr>
      <p:grpSpPr bwMode="auto">
        <a:xfrm>
          <a:off x="0" y="0"/>
          <a:ext cx="0" cy="0"/>
          <a:chOff x="0" y="0"/>
          <a:chExt cx="0" cy="0"/>
        </a:xfrm>
      </p:grpSpPr>
      <p:pic>
        <p:nvPicPr>
          <p:cNvPr id="13" name="Grafik 12"/>
          <p:cNvPicPr>
            <a:picLocks noChangeAspect="1"/>
          </p:cNvPicPr>
          <p:nvPr userDrawn="1"/>
        </p:nvPicPr>
        <p:blipFill>
          <a:blip r:embed="rId2"/>
          <a:stretch/>
        </p:blipFill>
        <p:spPr bwMode="auto">
          <a:xfrm>
            <a:off x="5011282" y="1238287"/>
            <a:ext cx="2169437" cy="1145879"/>
          </a:xfrm>
          <a:prstGeom prst="rect">
            <a:avLst/>
          </a:prstGeom>
        </p:spPr>
      </p:pic>
      <p:sp>
        <p:nvSpPr>
          <p:cNvPr id="5" name="Textplatzhalter 4"/>
          <p:cNvSpPr>
            <a:spLocks noGrp="1"/>
          </p:cNvSpPr>
          <p:nvPr>
            <p:ph type="body" sz="quarter" idx="10" hasCustomPrompt="1"/>
          </p:nvPr>
        </p:nvSpPr>
        <p:spPr bwMode="auto">
          <a:xfrm>
            <a:off x="955858" y="3407313"/>
            <a:ext cx="10319159" cy="1688132"/>
          </a:xfrm>
          <a:prstGeom prst="rect">
            <a:avLst/>
          </a:prstGeom>
        </p:spPr>
        <p:txBody>
          <a:bodyPr/>
          <a:lstStyle>
            <a:lvl1pPr algn="ctr">
              <a:defRPr sz="4400">
                <a:solidFill>
                  <a:srgbClr val="004E84"/>
                </a:solidFill>
              </a:defRPr>
            </a:lvl1pPr>
          </a:lstStyle>
          <a:p>
            <a:pPr lvl="0">
              <a:defRPr/>
            </a:pPr>
            <a:r>
              <a:rPr lang="de-DE"/>
              <a:t>„Opportunity is missed by most people because it is dressed in overalls and looks like work.“</a:t>
            </a:r>
            <a:endParaRPr/>
          </a:p>
        </p:txBody>
      </p:sp>
    </p:spTree>
    <p:extLst>
      <p:ext uri="{BB962C8B-B14F-4D97-AF65-F5344CB8AC3E}">
        <p14:creationId xmlns:p14="http://schemas.microsoft.com/office/powerpoint/2010/main" val="2333383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Text &amp; stats">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a:xfrm>
            <a:off x="513524" y="385698"/>
            <a:ext cx="7376010" cy="550863"/>
          </a:xfrm>
          <a:prstGeom prst="rect">
            <a:avLst/>
          </a:prstGeom>
        </p:spPr>
        <p:txBody>
          <a:bodyPr>
            <a:noAutofit/>
          </a:bodyPr>
          <a:lstStyle>
            <a:lvl1pPr>
              <a:defRPr sz="4400" b="1">
                <a:solidFill>
                  <a:srgbClr val="5D7997"/>
                </a:solidFill>
              </a:defRPr>
            </a:lvl1pPr>
          </a:lstStyle>
          <a:p>
            <a:pPr>
              <a:defRPr/>
            </a:pPr>
            <a:r>
              <a:rPr lang="de-DE"/>
              <a:t>Standard</a:t>
            </a:r>
            <a:r>
              <a:rPr lang="pl-PL"/>
              <a:t> title</a:t>
            </a:r>
            <a:r>
              <a:rPr lang="de-DE"/>
              <a:t>.</a:t>
            </a:r>
            <a:endParaRPr lang="de-AT"/>
          </a:p>
        </p:txBody>
      </p:sp>
      <p:sp>
        <p:nvSpPr>
          <p:cNvPr id="11" name="Textplatzhalter 2"/>
          <p:cNvSpPr>
            <a:spLocks noGrp="1"/>
          </p:cNvSpPr>
          <p:nvPr>
            <p:ph type="body" sz="quarter" idx="25" hasCustomPrompt="1"/>
          </p:nvPr>
        </p:nvSpPr>
        <p:spPr bwMode="auto">
          <a:xfrm>
            <a:off x="533852" y="2016252"/>
            <a:ext cx="8989855" cy="553998"/>
          </a:xfrm>
          <a:prstGeom prst="rect">
            <a:avLst/>
          </a:prstGeom>
        </p:spPr>
        <p:txBody>
          <a:bodyPr>
            <a:noAutofit/>
          </a:bodyPr>
          <a:lstStyle>
            <a:lvl1pPr>
              <a:defRPr sz="3600">
                <a:solidFill>
                  <a:srgbClr val="007BB2"/>
                </a:solidFill>
              </a:defRPr>
            </a:lvl1pPr>
          </a:lstStyle>
          <a:p>
            <a:pPr lvl="0">
              <a:defRPr/>
            </a:pPr>
            <a:r>
              <a:rPr lang="pl-PL"/>
              <a:t>Subheadline </a:t>
            </a:r>
            <a:endParaRPr lang="de-DE"/>
          </a:p>
        </p:txBody>
      </p:sp>
      <p:sp>
        <p:nvSpPr>
          <p:cNvPr id="4" name="Textplatzhalter 3"/>
          <p:cNvSpPr>
            <a:spLocks noGrp="1"/>
          </p:cNvSpPr>
          <p:nvPr>
            <p:ph type="body" sz="quarter" idx="28" hasCustomPrompt="1"/>
          </p:nvPr>
        </p:nvSpPr>
        <p:spPr bwMode="auto">
          <a:xfrm>
            <a:off x="533851" y="2570250"/>
            <a:ext cx="6343041" cy="2274888"/>
          </a:xfrm>
          <a:prstGeom prst="rect">
            <a:avLst/>
          </a:prstGeom>
        </p:spPr>
        <p:txBody>
          <a:bodyPr/>
          <a:lstStyle>
            <a:lvl1pPr>
              <a:lnSpc>
                <a:spcPts val="2500"/>
              </a:lnSpc>
              <a:defRPr sz="2200" b="0">
                <a:solidFill>
                  <a:schemeClr val="tx1"/>
                </a:solidFill>
              </a:defRPr>
            </a:lvl1pPr>
          </a:lstStyle>
          <a:p>
            <a:pPr>
              <a:defRPr/>
            </a:pPr>
            <a:r>
              <a:rPr lang="en-US" sz="1800">
                <a:solidFill>
                  <a:srgbClr val="4B4B4B"/>
                </a:solidFill>
              </a:rPr>
              <a:t>Lorem ipsum dolor sit amet, consectetur adipiscing elit. Etiam eget quam lacus. Vivamus laoreet tempus lacus, in ultricies. Lorem ipsum dolor sit amet, consectetur adipiscing elit.</a:t>
            </a:r>
            <a:endParaRPr/>
          </a:p>
        </p:txBody>
      </p:sp>
      <p:cxnSp>
        <p:nvCxnSpPr>
          <p:cNvPr id="16" name="Straight Connector 21"/>
          <p:cNvCxnSpPr>
            <a:cxnSpLocks/>
          </p:cNvCxnSpPr>
          <p:nvPr userDrawn="1"/>
        </p:nvCxnSpPr>
        <p:spPr bwMode="auto">
          <a:xfrm>
            <a:off x="7766044" y="2367318"/>
            <a:ext cx="0" cy="1837614"/>
          </a:xfrm>
          <a:prstGeom prst="line">
            <a:avLst/>
          </a:prstGeom>
          <a:ln>
            <a:solidFill>
              <a:srgbClr val="004E84"/>
            </a:solidFill>
          </a:ln>
        </p:spPr>
        <p:style>
          <a:lnRef idx="1">
            <a:schemeClr val="dk1"/>
          </a:lnRef>
          <a:fillRef idx="0">
            <a:schemeClr val="dk1"/>
          </a:fillRef>
          <a:effectRef idx="0">
            <a:schemeClr val="dk1"/>
          </a:effectRef>
          <a:fontRef idx="minor">
            <a:schemeClr val="tx1"/>
          </a:fontRef>
        </p:style>
      </p:cxnSp>
      <p:sp>
        <p:nvSpPr>
          <p:cNvPr id="18" name="Textplatzhalter 2"/>
          <p:cNvSpPr>
            <a:spLocks noGrp="1"/>
          </p:cNvSpPr>
          <p:nvPr>
            <p:ph type="body" sz="quarter" idx="29" hasCustomPrompt="1"/>
          </p:nvPr>
        </p:nvSpPr>
        <p:spPr bwMode="auto">
          <a:xfrm>
            <a:off x="8339116" y="2339030"/>
            <a:ext cx="1770005" cy="369817"/>
          </a:xfrm>
          <a:prstGeom prst="rect">
            <a:avLst/>
          </a:prstGeom>
        </p:spPr>
        <p:txBody>
          <a:bodyPr>
            <a:noAutofit/>
          </a:bodyPr>
          <a:lstStyle>
            <a:lvl1pPr>
              <a:defRPr sz="1800">
                <a:solidFill>
                  <a:srgbClr val="004E84"/>
                </a:solidFill>
              </a:defRPr>
            </a:lvl1pPr>
          </a:lstStyle>
          <a:p>
            <a:pPr lvl="0">
              <a:defRPr/>
            </a:pPr>
            <a:r>
              <a:rPr lang="de-DE"/>
              <a:t>Standard Title.</a:t>
            </a:r>
            <a:endParaRPr/>
          </a:p>
        </p:txBody>
      </p:sp>
      <p:sp>
        <p:nvSpPr>
          <p:cNvPr id="19" name="Textplatzhalter 2"/>
          <p:cNvSpPr>
            <a:spLocks noGrp="1"/>
          </p:cNvSpPr>
          <p:nvPr>
            <p:ph type="body" sz="quarter" idx="30" hasCustomPrompt="1"/>
          </p:nvPr>
        </p:nvSpPr>
        <p:spPr bwMode="auto">
          <a:xfrm>
            <a:off x="8339116" y="2893028"/>
            <a:ext cx="3015655" cy="860725"/>
          </a:xfrm>
          <a:prstGeom prst="rect">
            <a:avLst/>
          </a:prstGeom>
        </p:spPr>
        <p:txBody>
          <a:bodyPr>
            <a:noAutofit/>
          </a:bodyPr>
          <a:lstStyle>
            <a:lvl1pPr>
              <a:defRPr sz="6000">
                <a:solidFill>
                  <a:srgbClr val="8AB419"/>
                </a:solidFill>
              </a:defRPr>
            </a:lvl1pPr>
          </a:lstStyle>
          <a:p>
            <a:pPr lvl="0">
              <a:defRPr/>
            </a:pPr>
            <a:r>
              <a:rPr lang="de-DE"/>
              <a:t>Number</a:t>
            </a:r>
          </a:p>
        </p:txBody>
      </p:sp>
      <p:sp>
        <p:nvSpPr>
          <p:cNvPr id="20" name="Textplatzhalter 3"/>
          <p:cNvSpPr>
            <a:spLocks noGrp="1"/>
          </p:cNvSpPr>
          <p:nvPr>
            <p:ph type="body" sz="quarter" idx="31" hasCustomPrompt="1"/>
          </p:nvPr>
        </p:nvSpPr>
        <p:spPr bwMode="auto">
          <a:xfrm>
            <a:off x="8339116" y="3753753"/>
            <a:ext cx="2031513" cy="2274888"/>
          </a:xfrm>
          <a:prstGeom prst="rect">
            <a:avLst/>
          </a:prstGeom>
        </p:spPr>
        <p:txBody>
          <a:bodyPr/>
          <a:lstStyle>
            <a:lvl1pPr>
              <a:lnSpc>
                <a:spcPts val="2500"/>
              </a:lnSpc>
              <a:defRPr sz="2200" b="0">
                <a:solidFill>
                  <a:schemeClr val="tx1"/>
                </a:solidFill>
              </a:defRPr>
            </a:lvl1pPr>
          </a:lstStyle>
          <a:p>
            <a:pPr>
              <a:defRPr/>
            </a:pPr>
            <a:r>
              <a:rPr lang="en-US" sz="1800">
                <a:solidFill>
                  <a:srgbClr val="4B4B4B"/>
                </a:solidFill>
              </a:rPr>
              <a:t>Standard Text</a:t>
            </a:r>
            <a:endParaRPr/>
          </a:p>
        </p:txBody>
      </p:sp>
    </p:spTree>
    <p:extLst>
      <p:ext uri="{BB962C8B-B14F-4D97-AF65-F5344CB8AC3E}">
        <p14:creationId xmlns:p14="http://schemas.microsoft.com/office/powerpoint/2010/main" val="267840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Empty with Footer">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a:xfrm>
            <a:off x="513524" y="385698"/>
            <a:ext cx="7376010" cy="550863"/>
          </a:xfrm>
          <a:prstGeom prst="rect">
            <a:avLst/>
          </a:prstGeom>
        </p:spPr>
        <p:txBody>
          <a:bodyPr>
            <a:noAutofit/>
          </a:bodyPr>
          <a:lstStyle>
            <a:lvl1pPr>
              <a:defRPr sz="4400" b="1">
                <a:solidFill>
                  <a:srgbClr val="5D7997"/>
                </a:solidFill>
              </a:defRPr>
            </a:lvl1pPr>
          </a:lstStyle>
          <a:p>
            <a:pPr>
              <a:defRPr/>
            </a:pPr>
            <a:r>
              <a:rPr lang="de-DE"/>
              <a:t>Standard</a:t>
            </a:r>
            <a:r>
              <a:rPr lang="pl-PL"/>
              <a:t> title.</a:t>
            </a:r>
            <a:endParaRPr lang="de-AT"/>
          </a:p>
        </p:txBody>
      </p:sp>
    </p:spTree>
    <p:extLst>
      <p:ext uri="{BB962C8B-B14F-4D97-AF65-F5344CB8AC3E}">
        <p14:creationId xmlns:p14="http://schemas.microsoft.com/office/powerpoint/2010/main" val="23694632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Empty/no Standard title ">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1713567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Fully Empty">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41707334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userDrawn="1">
  <p:cSld name="1_Titel und Inhalt">
    <p:spTree>
      <p:nvGrpSpPr>
        <p:cNvPr id="1" name=""/>
        <p:cNvGrpSpPr/>
        <p:nvPr/>
      </p:nvGrpSpPr>
      <p:grpSpPr bwMode="auto">
        <a:xfrm>
          <a:off x="0" y="0"/>
          <a:ext cx="0" cy="0"/>
          <a:chOff x="0" y="0"/>
          <a:chExt cx="0" cy="0"/>
        </a:xfrm>
      </p:grpSpPr>
      <p:sp>
        <p:nvSpPr>
          <p:cNvPr id="3" name="Inhaltsplatzhalter 2"/>
          <p:cNvSpPr>
            <a:spLocks noGrp="1"/>
          </p:cNvSpPr>
          <p:nvPr>
            <p:ph idx="1"/>
          </p:nvPr>
        </p:nvSpPr>
        <p:spPr bwMode="auto"/>
        <p:txBody>
          <a:bodyPr/>
          <a:lstStyle/>
          <a:p>
            <a:pPr lvl="0">
              <a:defRPr/>
            </a:pPr>
            <a:endParaRPr lang="de-AT"/>
          </a:p>
        </p:txBody>
      </p:sp>
    </p:spTree>
    <p:extLst>
      <p:ext uri="{BB962C8B-B14F-4D97-AF65-F5344CB8AC3E}">
        <p14:creationId xmlns:p14="http://schemas.microsoft.com/office/powerpoint/2010/main" val="955325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6766E-DBAA-4DB8-A7A7-2F17CB9EB9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1A31D4-A64E-4BDE-83E7-A5A7B7B4CA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8E396-082C-485E-8ECE-A7E46F0AC87C}"/>
              </a:ext>
            </a:extLst>
          </p:cNvPr>
          <p:cNvSpPr>
            <a:spLocks noGrp="1"/>
          </p:cNvSpPr>
          <p:nvPr>
            <p:ph type="dt" sz="half" idx="10"/>
          </p:nvPr>
        </p:nvSpPr>
        <p:spPr/>
        <p:txBody>
          <a:bodyPr/>
          <a:lstStyle/>
          <a:p>
            <a:fld id="{F5D06BA3-3A4D-4F61-BF7A-6E29DCCAADC2}" type="datetimeFigureOut">
              <a:rPr lang="en-US" smtClean="0"/>
              <a:t>19/12/2025</a:t>
            </a:fld>
            <a:endParaRPr lang="en-US"/>
          </a:p>
        </p:txBody>
      </p:sp>
      <p:sp>
        <p:nvSpPr>
          <p:cNvPr id="5" name="Footer Placeholder 4">
            <a:extLst>
              <a:ext uri="{FF2B5EF4-FFF2-40B4-BE49-F238E27FC236}">
                <a16:creationId xmlns:a16="http://schemas.microsoft.com/office/drawing/2014/main" id="{1E2E1262-D11B-45D6-8580-ABAAEF2B2D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CE8F0D-2D9D-420A-B79C-D9D8C7D1268B}"/>
              </a:ext>
            </a:extLst>
          </p:cNvPr>
          <p:cNvSpPr>
            <a:spLocks noGrp="1"/>
          </p:cNvSpPr>
          <p:nvPr>
            <p:ph type="sldNum" sz="quarter" idx="12"/>
          </p:nvPr>
        </p:nvSpPr>
        <p:spPr/>
        <p:txBody>
          <a:bodyPr/>
          <a:lstStyle/>
          <a:p>
            <a:fld id="{51C7446D-D2B7-4630-B68A-64DB27B55CAF}" type="slidenum">
              <a:rPr lang="en-US" smtClean="0"/>
              <a:t>‹#›</a:t>
            </a:fld>
            <a:endParaRPr lang="en-US"/>
          </a:p>
        </p:txBody>
      </p:sp>
    </p:spTree>
    <p:extLst>
      <p:ext uri="{BB962C8B-B14F-4D97-AF65-F5344CB8AC3E}">
        <p14:creationId xmlns:p14="http://schemas.microsoft.com/office/powerpoint/2010/main" val="35034615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userDrawn="1">
  <p:cSld name="2_Titel und Inhalt">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8884181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ndard with 1 pic">
    <p:spTree>
      <p:nvGrpSpPr>
        <p:cNvPr id="1" name=""/>
        <p:cNvGrpSpPr/>
        <p:nvPr/>
      </p:nvGrpSpPr>
      <p:grpSpPr>
        <a:xfrm>
          <a:off x="0" y="0"/>
          <a:ext cx="0" cy="0"/>
          <a:chOff x="0" y="0"/>
          <a:chExt cx="0" cy="0"/>
        </a:xfrm>
      </p:grpSpPr>
      <p:sp>
        <p:nvSpPr>
          <p:cNvPr id="55" name="Rectangle 2"/>
          <p:cNvSpPr>
            <a:spLocks noChangeArrowheads="1"/>
          </p:cNvSpPr>
          <p:nvPr userDrawn="1"/>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AT"/>
          </a:p>
        </p:txBody>
      </p:sp>
      <p:sp>
        <p:nvSpPr>
          <p:cNvPr id="4" name="Bildplatzhalter 3"/>
          <p:cNvSpPr>
            <a:spLocks noGrp="1"/>
          </p:cNvSpPr>
          <p:nvPr>
            <p:ph type="pic" sz="quarter" idx="24"/>
          </p:nvPr>
        </p:nvSpPr>
        <p:spPr>
          <a:xfrm>
            <a:off x="0" y="0"/>
            <a:ext cx="5354664" cy="6858000"/>
          </a:xfrm>
          <a:prstGeom prst="rect">
            <a:avLst/>
          </a:prstGeom>
        </p:spPr>
        <p:txBody>
          <a:bodyPr/>
          <a:lstStyle/>
          <a:p>
            <a:endParaRPr lang="de-AT"/>
          </a:p>
        </p:txBody>
      </p:sp>
      <p:sp>
        <p:nvSpPr>
          <p:cNvPr id="3" name="Textplatzhalter 2"/>
          <p:cNvSpPr>
            <a:spLocks noGrp="1"/>
          </p:cNvSpPr>
          <p:nvPr>
            <p:ph type="body" sz="quarter" idx="25" hasCustomPrompt="1"/>
          </p:nvPr>
        </p:nvSpPr>
        <p:spPr>
          <a:xfrm>
            <a:off x="5826524" y="1879460"/>
            <a:ext cx="4669622" cy="944563"/>
          </a:xfrm>
          <a:prstGeom prst="rect">
            <a:avLst/>
          </a:prstGeom>
        </p:spPr>
        <p:txBody>
          <a:bodyPr>
            <a:noAutofit/>
          </a:bodyPr>
          <a:lstStyle>
            <a:lvl1pPr>
              <a:defRPr sz="4400">
                <a:solidFill>
                  <a:srgbClr val="5D7997"/>
                </a:solidFill>
              </a:defRPr>
            </a:lvl1pPr>
          </a:lstStyle>
          <a:p>
            <a:pPr lvl="0"/>
            <a:r>
              <a:rPr lang="de-DE" dirty="0"/>
              <a:t>Standard Title.</a:t>
            </a:r>
          </a:p>
        </p:txBody>
      </p:sp>
      <p:sp>
        <p:nvSpPr>
          <p:cNvPr id="22" name="Textplatzhalter 2"/>
          <p:cNvSpPr>
            <a:spLocks noGrp="1"/>
          </p:cNvSpPr>
          <p:nvPr>
            <p:ph type="body" sz="quarter" idx="26" hasCustomPrompt="1"/>
          </p:nvPr>
        </p:nvSpPr>
        <p:spPr>
          <a:xfrm>
            <a:off x="5826125" y="2611920"/>
            <a:ext cx="4670021" cy="944563"/>
          </a:xfrm>
          <a:prstGeom prst="rect">
            <a:avLst/>
          </a:prstGeom>
        </p:spPr>
        <p:txBody>
          <a:bodyPr>
            <a:noAutofit/>
          </a:bodyPr>
          <a:lstStyle>
            <a:lvl1pPr>
              <a:defRPr sz="2400" baseline="0">
                <a:solidFill>
                  <a:srgbClr val="007BB2"/>
                </a:solidFill>
              </a:defRPr>
            </a:lvl1pPr>
          </a:lstStyle>
          <a:p>
            <a:pPr lvl="0"/>
            <a:r>
              <a:rPr lang="de-DE" dirty="0"/>
              <a:t>Chapter </a:t>
            </a:r>
            <a:r>
              <a:rPr lang="de-DE" dirty="0" err="1"/>
              <a:t>intro</a:t>
            </a:r>
            <a:r>
              <a:rPr lang="de-DE" dirty="0"/>
              <a:t>, </a:t>
            </a:r>
            <a:r>
              <a:rPr lang="de-DE" dirty="0" err="1"/>
              <a:t>or</a:t>
            </a:r>
            <a:r>
              <a:rPr lang="de-DE" dirty="0"/>
              <a:t> </a:t>
            </a:r>
            <a:r>
              <a:rPr lang="de-DE" dirty="0" err="1"/>
              <a:t>else</a:t>
            </a:r>
            <a:r>
              <a:rPr lang="de-DE" dirty="0"/>
              <a:t>.</a:t>
            </a:r>
          </a:p>
        </p:txBody>
      </p:sp>
      <p:sp>
        <p:nvSpPr>
          <p:cNvPr id="7" name="Textplatzhalter 6"/>
          <p:cNvSpPr>
            <a:spLocks noGrp="1"/>
          </p:cNvSpPr>
          <p:nvPr>
            <p:ph type="body" sz="quarter" idx="27" hasCustomPrompt="1"/>
          </p:nvPr>
        </p:nvSpPr>
        <p:spPr>
          <a:xfrm>
            <a:off x="5826125" y="3211513"/>
            <a:ext cx="5994400" cy="1538287"/>
          </a:xfrm>
          <a:prstGeom prst="rect">
            <a:avLst/>
          </a:prstGeom>
        </p:spPr>
        <p:txBody>
          <a:bodyPr/>
          <a:lstStyle>
            <a:lvl1pPr>
              <a:defRPr sz="2200" b="0">
                <a:solidFill>
                  <a:schemeClr val="tx1"/>
                </a:solidFill>
              </a:defRPr>
            </a:lvl1pPr>
          </a:lstStyle>
          <a:p>
            <a:pPr>
              <a:lnSpc>
                <a:spcPts val="2500"/>
              </a:lnSpc>
            </a:pPr>
            <a:r>
              <a:rPr lang="en-US" dirty="0">
                <a:solidFill>
                  <a:srgbClr val="4B4B4B"/>
                </a:solidFill>
              </a:rPr>
              <a:t>Lorem ipsum dolor sit </a:t>
            </a:r>
            <a:r>
              <a:rPr lang="en-US" dirty="0" err="1">
                <a:solidFill>
                  <a:srgbClr val="4B4B4B"/>
                </a:solidFill>
              </a:rPr>
              <a:t>amet</a:t>
            </a:r>
            <a:r>
              <a:rPr lang="en-US" dirty="0">
                <a:solidFill>
                  <a:srgbClr val="4B4B4B"/>
                </a:solidFill>
              </a:rPr>
              <a:t>, </a:t>
            </a:r>
            <a:r>
              <a:rPr lang="en-US" dirty="0" err="1">
                <a:solidFill>
                  <a:srgbClr val="4B4B4B"/>
                </a:solidFill>
              </a:rPr>
              <a:t>consectetur</a:t>
            </a:r>
            <a:r>
              <a:rPr lang="en-US" dirty="0">
                <a:solidFill>
                  <a:srgbClr val="4B4B4B"/>
                </a:solidFill>
              </a:rPr>
              <a:t> </a:t>
            </a:r>
            <a:r>
              <a:rPr lang="en-US" dirty="0" err="1">
                <a:solidFill>
                  <a:srgbClr val="4B4B4B"/>
                </a:solidFill>
              </a:rPr>
              <a:t>adipiscing</a:t>
            </a:r>
            <a:r>
              <a:rPr lang="en-US" dirty="0">
                <a:solidFill>
                  <a:srgbClr val="4B4B4B"/>
                </a:solidFill>
              </a:rPr>
              <a:t> </a:t>
            </a:r>
            <a:r>
              <a:rPr lang="en-US" dirty="0" err="1">
                <a:solidFill>
                  <a:srgbClr val="4B4B4B"/>
                </a:solidFill>
              </a:rPr>
              <a:t>elit</a:t>
            </a:r>
            <a:r>
              <a:rPr lang="en-US" dirty="0">
                <a:solidFill>
                  <a:srgbClr val="4B4B4B"/>
                </a:solidFill>
              </a:rPr>
              <a:t>. </a:t>
            </a:r>
            <a:r>
              <a:rPr lang="en-US" dirty="0" err="1">
                <a:solidFill>
                  <a:srgbClr val="4B4B4B"/>
                </a:solidFill>
              </a:rPr>
              <a:t>Etiam</a:t>
            </a:r>
            <a:r>
              <a:rPr lang="en-US" dirty="0">
                <a:solidFill>
                  <a:srgbClr val="4B4B4B"/>
                </a:solidFill>
              </a:rPr>
              <a:t> </a:t>
            </a:r>
            <a:r>
              <a:rPr lang="en-US" dirty="0" err="1">
                <a:solidFill>
                  <a:srgbClr val="4B4B4B"/>
                </a:solidFill>
              </a:rPr>
              <a:t>eget</a:t>
            </a:r>
            <a:r>
              <a:rPr lang="en-US" dirty="0">
                <a:solidFill>
                  <a:srgbClr val="4B4B4B"/>
                </a:solidFill>
              </a:rPr>
              <a:t> quam lacus. </a:t>
            </a:r>
            <a:r>
              <a:rPr lang="en-US" dirty="0" err="1">
                <a:solidFill>
                  <a:srgbClr val="4B4B4B"/>
                </a:solidFill>
              </a:rPr>
              <a:t>Vivamus</a:t>
            </a:r>
            <a:r>
              <a:rPr lang="en-US" dirty="0">
                <a:solidFill>
                  <a:srgbClr val="4B4B4B"/>
                </a:solidFill>
              </a:rPr>
              <a:t> </a:t>
            </a:r>
            <a:r>
              <a:rPr lang="en-US" dirty="0" err="1">
                <a:solidFill>
                  <a:srgbClr val="4B4B4B"/>
                </a:solidFill>
              </a:rPr>
              <a:t>laoreet</a:t>
            </a:r>
            <a:r>
              <a:rPr lang="en-US" dirty="0">
                <a:solidFill>
                  <a:srgbClr val="4B4B4B"/>
                </a:solidFill>
              </a:rPr>
              <a:t> tempus lacus, in </a:t>
            </a:r>
            <a:r>
              <a:rPr lang="en-US" dirty="0" err="1">
                <a:solidFill>
                  <a:srgbClr val="4B4B4B"/>
                </a:solidFill>
              </a:rPr>
              <a:t>ultricies</a:t>
            </a:r>
            <a:r>
              <a:rPr lang="en-US" dirty="0">
                <a:solidFill>
                  <a:srgbClr val="4B4B4B"/>
                </a:solidFill>
              </a:rPr>
              <a:t>. Lorem ipsum dolor sit </a:t>
            </a:r>
            <a:r>
              <a:rPr lang="en-US" dirty="0" err="1">
                <a:solidFill>
                  <a:srgbClr val="4B4B4B"/>
                </a:solidFill>
              </a:rPr>
              <a:t>amet</a:t>
            </a:r>
            <a:r>
              <a:rPr lang="en-US" dirty="0">
                <a:solidFill>
                  <a:srgbClr val="4B4B4B"/>
                </a:solidFill>
              </a:rPr>
              <a:t>, </a:t>
            </a:r>
            <a:r>
              <a:rPr lang="en-US" dirty="0" err="1">
                <a:solidFill>
                  <a:srgbClr val="4B4B4B"/>
                </a:solidFill>
              </a:rPr>
              <a:t>consectetur</a:t>
            </a:r>
            <a:r>
              <a:rPr lang="en-US" dirty="0">
                <a:solidFill>
                  <a:srgbClr val="4B4B4B"/>
                </a:solidFill>
              </a:rPr>
              <a:t> </a:t>
            </a:r>
            <a:r>
              <a:rPr lang="en-US" dirty="0" err="1">
                <a:solidFill>
                  <a:srgbClr val="4B4B4B"/>
                </a:solidFill>
              </a:rPr>
              <a:t>adipiscing</a:t>
            </a:r>
            <a:r>
              <a:rPr lang="en-US" dirty="0">
                <a:solidFill>
                  <a:srgbClr val="4B4B4B"/>
                </a:solidFill>
              </a:rPr>
              <a:t> </a:t>
            </a:r>
            <a:r>
              <a:rPr lang="en-US" dirty="0" err="1">
                <a:solidFill>
                  <a:srgbClr val="4B4B4B"/>
                </a:solidFill>
              </a:rPr>
              <a:t>elit</a:t>
            </a:r>
            <a:r>
              <a:rPr lang="en-US" dirty="0">
                <a:solidFill>
                  <a:srgbClr val="4B4B4B"/>
                </a:solidFill>
              </a:rPr>
              <a:t>. </a:t>
            </a:r>
          </a:p>
        </p:txBody>
      </p:sp>
      <p:sp>
        <p:nvSpPr>
          <p:cNvPr id="12" name="Textplatzhalter 2"/>
          <p:cNvSpPr>
            <a:spLocks noGrp="1"/>
          </p:cNvSpPr>
          <p:nvPr>
            <p:ph type="body" sz="quarter" idx="28" hasCustomPrompt="1"/>
          </p:nvPr>
        </p:nvSpPr>
        <p:spPr>
          <a:xfrm>
            <a:off x="106363" y="6498077"/>
            <a:ext cx="3156091" cy="258323"/>
          </a:xfrm>
          <a:prstGeom prst="rect">
            <a:avLst/>
          </a:prstGeom>
        </p:spPr>
        <p:txBody>
          <a:bodyPr/>
          <a:lstStyle>
            <a:lvl1pPr>
              <a:defRPr lang="de-AT" sz="1100" b="0" i="0" baseline="0" smtClean="0">
                <a:solidFill>
                  <a:schemeClr val="bg1"/>
                </a:solidFill>
                <a:effectLst/>
              </a:defRPr>
            </a:lvl1pPr>
          </a:lstStyle>
          <a:p>
            <a:pPr lvl="0"/>
            <a:r>
              <a:rPr lang="de-DE" dirty="0"/>
              <a:t>Copyright Info</a:t>
            </a:r>
          </a:p>
        </p:txBody>
      </p:sp>
    </p:spTree>
    <p:extLst>
      <p:ext uri="{BB962C8B-B14F-4D97-AF65-F5344CB8AC3E}">
        <p14:creationId xmlns:p14="http://schemas.microsoft.com/office/powerpoint/2010/main" val="6904160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ndard text/sub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3524" y="385698"/>
            <a:ext cx="7376010" cy="550863"/>
          </a:xfrm>
          <a:prstGeom prst="rect">
            <a:avLst/>
          </a:prstGeom>
        </p:spPr>
        <p:txBody>
          <a:bodyPr>
            <a:noAutofit/>
          </a:bodyPr>
          <a:lstStyle>
            <a:lvl1pPr>
              <a:defRPr sz="4400" b="1">
                <a:solidFill>
                  <a:srgbClr val="5D7997"/>
                </a:solidFill>
              </a:defRPr>
            </a:lvl1pPr>
          </a:lstStyle>
          <a:p>
            <a:r>
              <a:rPr lang="de-DE" dirty="0"/>
              <a:t>Standard</a:t>
            </a:r>
            <a:r>
              <a:rPr lang="pl-PL" dirty="0"/>
              <a:t> </a:t>
            </a:r>
            <a:r>
              <a:rPr lang="de-DE" dirty="0"/>
              <a:t>t</a:t>
            </a:r>
            <a:r>
              <a:rPr lang="pl-PL" dirty="0"/>
              <a:t>itle</a:t>
            </a:r>
            <a:r>
              <a:rPr lang="de-DE" dirty="0"/>
              <a:t>.</a:t>
            </a:r>
            <a:endParaRPr lang="de-AT" dirty="0"/>
          </a:p>
        </p:txBody>
      </p:sp>
      <p:sp>
        <p:nvSpPr>
          <p:cNvPr id="11" name="Textplatzhalter 2"/>
          <p:cNvSpPr>
            <a:spLocks noGrp="1"/>
          </p:cNvSpPr>
          <p:nvPr>
            <p:ph type="body" sz="quarter" idx="25" hasCustomPrompt="1"/>
          </p:nvPr>
        </p:nvSpPr>
        <p:spPr>
          <a:xfrm>
            <a:off x="533852" y="1408327"/>
            <a:ext cx="8989855" cy="553998"/>
          </a:xfrm>
          <a:prstGeom prst="rect">
            <a:avLst/>
          </a:prstGeom>
        </p:spPr>
        <p:txBody>
          <a:bodyPr>
            <a:noAutofit/>
          </a:bodyPr>
          <a:lstStyle>
            <a:lvl1pPr>
              <a:defRPr sz="3600">
                <a:solidFill>
                  <a:srgbClr val="007BB2"/>
                </a:solidFill>
              </a:defRPr>
            </a:lvl1pPr>
          </a:lstStyle>
          <a:p>
            <a:pPr lvl="0"/>
            <a:r>
              <a:rPr lang="pl-PL" dirty="0"/>
              <a:t>Subheadline</a:t>
            </a:r>
            <a:endParaRPr lang="de-DE" dirty="0"/>
          </a:p>
        </p:txBody>
      </p:sp>
      <p:sp>
        <p:nvSpPr>
          <p:cNvPr id="12" name="Textplatzhalter 6"/>
          <p:cNvSpPr>
            <a:spLocks noGrp="1"/>
          </p:cNvSpPr>
          <p:nvPr>
            <p:ph type="body" sz="quarter" idx="27" hasCustomPrompt="1"/>
          </p:nvPr>
        </p:nvSpPr>
        <p:spPr>
          <a:xfrm>
            <a:off x="533851" y="2098303"/>
            <a:ext cx="11284010" cy="3829799"/>
          </a:xfrm>
          <a:prstGeom prst="rect">
            <a:avLst/>
          </a:prstGeom>
        </p:spPr>
        <p:txBody>
          <a:bodyPr/>
          <a:lstStyle>
            <a:lvl1pPr>
              <a:defRPr sz="2200" b="0">
                <a:solidFill>
                  <a:schemeClr val="tx1"/>
                </a:solidFill>
              </a:defRPr>
            </a:lvl1pPr>
          </a:lstStyle>
          <a:p>
            <a:pPr>
              <a:lnSpc>
                <a:spcPts val="2500"/>
              </a:lnSpc>
            </a:pPr>
            <a:r>
              <a:rPr lang="en-US" dirty="0">
                <a:solidFill>
                  <a:srgbClr val="4B4B4B"/>
                </a:solidFill>
              </a:rPr>
              <a:t>Lorem ipsum dolor sit </a:t>
            </a:r>
            <a:r>
              <a:rPr lang="en-US" dirty="0" err="1">
                <a:solidFill>
                  <a:srgbClr val="4B4B4B"/>
                </a:solidFill>
              </a:rPr>
              <a:t>amet</a:t>
            </a:r>
            <a:r>
              <a:rPr lang="en-US" dirty="0">
                <a:solidFill>
                  <a:srgbClr val="4B4B4B"/>
                </a:solidFill>
              </a:rPr>
              <a:t>, </a:t>
            </a:r>
            <a:r>
              <a:rPr lang="en-US" dirty="0" err="1">
                <a:solidFill>
                  <a:srgbClr val="4B4B4B"/>
                </a:solidFill>
              </a:rPr>
              <a:t>consectetur</a:t>
            </a:r>
            <a:r>
              <a:rPr lang="en-US" dirty="0">
                <a:solidFill>
                  <a:srgbClr val="4B4B4B"/>
                </a:solidFill>
              </a:rPr>
              <a:t> </a:t>
            </a:r>
            <a:r>
              <a:rPr lang="en-US" dirty="0" err="1">
                <a:solidFill>
                  <a:srgbClr val="4B4B4B"/>
                </a:solidFill>
              </a:rPr>
              <a:t>adipiscing</a:t>
            </a:r>
            <a:r>
              <a:rPr lang="en-US" dirty="0">
                <a:solidFill>
                  <a:srgbClr val="4B4B4B"/>
                </a:solidFill>
              </a:rPr>
              <a:t> </a:t>
            </a:r>
            <a:r>
              <a:rPr lang="en-US" dirty="0" err="1">
                <a:solidFill>
                  <a:srgbClr val="4B4B4B"/>
                </a:solidFill>
              </a:rPr>
              <a:t>elit</a:t>
            </a:r>
            <a:r>
              <a:rPr lang="en-US" dirty="0">
                <a:solidFill>
                  <a:srgbClr val="4B4B4B"/>
                </a:solidFill>
              </a:rPr>
              <a:t>. </a:t>
            </a:r>
            <a:r>
              <a:rPr lang="en-US" dirty="0" err="1">
                <a:solidFill>
                  <a:srgbClr val="4B4B4B"/>
                </a:solidFill>
              </a:rPr>
              <a:t>Etiam</a:t>
            </a:r>
            <a:r>
              <a:rPr lang="en-US" dirty="0">
                <a:solidFill>
                  <a:srgbClr val="4B4B4B"/>
                </a:solidFill>
              </a:rPr>
              <a:t> </a:t>
            </a:r>
            <a:r>
              <a:rPr lang="en-US" dirty="0" err="1">
                <a:solidFill>
                  <a:srgbClr val="4B4B4B"/>
                </a:solidFill>
              </a:rPr>
              <a:t>eget</a:t>
            </a:r>
            <a:r>
              <a:rPr lang="en-US" dirty="0">
                <a:solidFill>
                  <a:srgbClr val="4B4B4B"/>
                </a:solidFill>
              </a:rPr>
              <a:t> quam lacus. </a:t>
            </a:r>
            <a:r>
              <a:rPr lang="en-US" dirty="0" err="1">
                <a:solidFill>
                  <a:srgbClr val="4B4B4B"/>
                </a:solidFill>
              </a:rPr>
              <a:t>Vivamus</a:t>
            </a:r>
            <a:r>
              <a:rPr lang="en-US" dirty="0">
                <a:solidFill>
                  <a:srgbClr val="4B4B4B"/>
                </a:solidFill>
              </a:rPr>
              <a:t> </a:t>
            </a:r>
            <a:r>
              <a:rPr lang="en-US" dirty="0" err="1">
                <a:solidFill>
                  <a:srgbClr val="4B4B4B"/>
                </a:solidFill>
              </a:rPr>
              <a:t>laoreet</a:t>
            </a:r>
            <a:r>
              <a:rPr lang="en-US" dirty="0">
                <a:solidFill>
                  <a:srgbClr val="4B4B4B"/>
                </a:solidFill>
              </a:rPr>
              <a:t> tempus lacus, in </a:t>
            </a:r>
            <a:r>
              <a:rPr lang="en-US" dirty="0" err="1">
                <a:solidFill>
                  <a:srgbClr val="4B4B4B"/>
                </a:solidFill>
              </a:rPr>
              <a:t>ultricies</a:t>
            </a:r>
            <a:r>
              <a:rPr lang="en-US" dirty="0">
                <a:solidFill>
                  <a:srgbClr val="4B4B4B"/>
                </a:solidFill>
              </a:rPr>
              <a:t>. Lorem ipsum dolor sit </a:t>
            </a:r>
            <a:r>
              <a:rPr lang="en-US" dirty="0" err="1">
                <a:solidFill>
                  <a:srgbClr val="4B4B4B"/>
                </a:solidFill>
              </a:rPr>
              <a:t>amet</a:t>
            </a:r>
            <a:r>
              <a:rPr lang="en-US" dirty="0">
                <a:solidFill>
                  <a:srgbClr val="4B4B4B"/>
                </a:solidFill>
              </a:rPr>
              <a:t>, </a:t>
            </a:r>
            <a:r>
              <a:rPr lang="en-US" dirty="0" err="1">
                <a:solidFill>
                  <a:srgbClr val="4B4B4B"/>
                </a:solidFill>
              </a:rPr>
              <a:t>consectetur</a:t>
            </a:r>
            <a:r>
              <a:rPr lang="en-US" dirty="0">
                <a:solidFill>
                  <a:srgbClr val="4B4B4B"/>
                </a:solidFill>
              </a:rPr>
              <a:t> </a:t>
            </a:r>
            <a:r>
              <a:rPr lang="en-US" dirty="0" err="1">
                <a:solidFill>
                  <a:srgbClr val="4B4B4B"/>
                </a:solidFill>
              </a:rPr>
              <a:t>adipiscing</a:t>
            </a:r>
            <a:r>
              <a:rPr lang="en-US" dirty="0">
                <a:solidFill>
                  <a:srgbClr val="4B4B4B"/>
                </a:solidFill>
              </a:rPr>
              <a:t> </a:t>
            </a:r>
            <a:r>
              <a:rPr lang="en-US" dirty="0" err="1">
                <a:solidFill>
                  <a:srgbClr val="4B4B4B"/>
                </a:solidFill>
              </a:rPr>
              <a:t>elit</a:t>
            </a:r>
            <a:r>
              <a:rPr lang="en-US" dirty="0">
                <a:solidFill>
                  <a:srgbClr val="4B4B4B"/>
                </a:solidFill>
              </a:rPr>
              <a:t>. </a:t>
            </a:r>
            <a:r>
              <a:rPr lang="en-US" dirty="0" err="1">
                <a:solidFill>
                  <a:srgbClr val="4B4B4B"/>
                </a:solidFill>
              </a:rPr>
              <a:t>Etiam</a:t>
            </a:r>
            <a:r>
              <a:rPr lang="en-US" dirty="0">
                <a:solidFill>
                  <a:srgbClr val="4B4B4B"/>
                </a:solidFill>
              </a:rPr>
              <a:t> </a:t>
            </a:r>
            <a:r>
              <a:rPr lang="en-US" dirty="0" err="1">
                <a:solidFill>
                  <a:srgbClr val="4B4B4B"/>
                </a:solidFill>
              </a:rPr>
              <a:t>eget</a:t>
            </a:r>
            <a:r>
              <a:rPr lang="en-US" dirty="0">
                <a:solidFill>
                  <a:srgbClr val="4B4B4B"/>
                </a:solidFill>
              </a:rPr>
              <a:t> quam lacus. </a:t>
            </a:r>
            <a:r>
              <a:rPr lang="en-US" dirty="0" err="1">
                <a:solidFill>
                  <a:srgbClr val="4B4B4B"/>
                </a:solidFill>
              </a:rPr>
              <a:t>Vivamus</a:t>
            </a:r>
            <a:r>
              <a:rPr lang="en-US" dirty="0">
                <a:solidFill>
                  <a:srgbClr val="4B4B4B"/>
                </a:solidFill>
              </a:rPr>
              <a:t> </a:t>
            </a:r>
            <a:r>
              <a:rPr lang="en-US" dirty="0" err="1">
                <a:solidFill>
                  <a:srgbClr val="4B4B4B"/>
                </a:solidFill>
              </a:rPr>
              <a:t>laoreet</a:t>
            </a:r>
            <a:r>
              <a:rPr lang="en-US" dirty="0">
                <a:solidFill>
                  <a:srgbClr val="4B4B4B"/>
                </a:solidFill>
              </a:rPr>
              <a:t> tempus lacus, in </a:t>
            </a:r>
            <a:r>
              <a:rPr lang="en-US" dirty="0" err="1">
                <a:solidFill>
                  <a:srgbClr val="4B4B4B"/>
                </a:solidFill>
              </a:rPr>
              <a:t>ultricies</a:t>
            </a:r>
            <a:r>
              <a:rPr lang="en-US" dirty="0">
                <a:solidFill>
                  <a:srgbClr val="4B4B4B"/>
                </a:solidFill>
              </a:rPr>
              <a:t>.</a:t>
            </a:r>
          </a:p>
        </p:txBody>
      </p:sp>
    </p:spTree>
    <p:extLst>
      <p:ext uri="{BB962C8B-B14F-4D97-AF65-F5344CB8AC3E}">
        <p14:creationId xmlns:p14="http://schemas.microsoft.com/office/powerpoint/2010/main" val="1355572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pic>
        <p:nvPicPr>
          <p:cNvPr id="13" name="Grafik 1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011282" y="1238287"/>
            <a:ext cx="2169437" cy="1145879"/>
          </a:xfrm>
          <a:prstGeom prst="rect">
            <a:avLst/>
          </a:prstGeom>
        </p:spPr>
      </p:pic>
      <p:sp>
        <p:nvSpPr>
          <p:cNvPr id="5" name="Textplatzhalter 4"/>
          <p:cNvSpPr>
            <a:spLocks noGrp="1"/>
          </p:cNvSpPr>
          <p:nvPr>
            <p:ph type="body" sz="quarter" idx="10" hasCustomPrompt="1"/>
          </p:nvPr>
        </p:nvSpPr>
        <p:spPr>
          <a:xfrm>
            <a:off x="955858" y="3407313"/>
            <a:ext cx="10319159" cy="1688132"/>
          </a:xfrm>
          <a:prstGeom prst="rect">
            <a:avLst/>
          </a:prstGeom>
        </p:spPr>
        <p:txBody>
          <a:bodyPr/>
          <a:lstStyle>
            <a:lvl1pPr algn="ctr">
              <a:defRPr sz="4400">
                <a:solidFill>
                  <a:srgbClr val="004E84"/>
                </a:solidFill>
              </a:defRPr>
            </a:lvl1pPr>
          </a:lstStyle>
          <a:p>
            <a:pPr lvl="0"/>
            <a:r>
              <a:rPr lang="de-DE" dirty="0"/>
              <a:t>„</a:t>
            </a:r>
            <a:r>
              <a:rPr lang="de-DE" dirty="0" err="1"/>
              <a:t>Opportunity</a:t>
            </a:r>
            <a:r>
              <a:rPr lang="de-DE" dirty="0"/>
              <a:t> </a:t>
            </a:r>
            <a:r>
              <a:rPr lang="de-DE" dirty="0" err="1"/>
              <a:t>is</a:t>
            </a:r>
            <a:r>
              <a:rPr lang="de-DE" dirty="0"/>
              <a:t> </a:t>
            </a:r>
            <a:r>
              <a:rPr lang="de-DE" dirty="0" err="1"/>
              <a:t>missed</a:t>
            </a:r>
            <a:r>
              <a:rPr lang="de-DE" dirty="0"/>
              <a:t> </a:t>
            </a:r>
            <a:r>
              <a:rPr lang="de-DE" dirty="0" err="1"/>
              <a:t>by</a:t>
            </a:r>
            <a:r>
              <a:rPr lang="de-DE" dirty="0"/>
              <a:t> </a:t>
            </a:r>
            <a:r>
              <a:rPr lang="de-DE" dirty="0" err="1"/>
              <a:t>most</a:t>
            </a:r>
            <a:r>
              <a:rPr lang="de-DE" dirty="0"/>
              <a:t> </a:t>
            </a:r>
            <a:r>
              <a:rPr lang="de-DE" dirty="0" err="1"/>
              <a:t>people</a:t>
            </a:r>
            <a:r>
              <a:rPr lang="de-DE" dirty="0"/>
              <a:t> </a:t>
            </a:r>
            <a:r>
              <a:rPr lang="de-DE" dirty="0" err="1"/>
              <a:t>because</a:t>
            </a:r>
            <a:r>
              <a:rPr lang="de-DE" dirty="0"/>
              <a:t> </a:t>
            </a:r>
            <a:r>
              <a:rPr lang="de-DE" dirty="0" err="1"/>
              <a:t>it</a:t>
            </a:r>
            <a:r>
              <a:rPr lang="de-DE" dirty="0"/>
              <a:t> </a:t>
            </a:r>
            <a:r>
              <a:rPr lang="de-DE" dirty="0" err="1"/>
              <a:t>is</a:t>
            </a:r>
            <a:r>
              <a:rPr lang="de-DE" dirty="0"/>
              <a:t> </a:t>
            </a:r>
            <a:r>
              <a:rPr lang="de-DE" dirty="0" err="1"/>
              <a:t>dressed</a:t>
            </a:r>
            <a:r>
              <a:rPr lang="de-DE" dirty="0"/>
              <a:t> in </a:t>
            </a:r>
            <a:r>
              <a:rPr lang="de-DE" dirty="0" err="1"/>
              <a:t>overalls</a:t>
            </a:r>
            <a:r>
              <a:rPr lang="de-DE" dirty="0"/>
              <a:t> </a:t>
            </a:r>
            <a:r>
              <a:rPr lang="de-DE" dirty="0" err="1"/>
              <a:t>and</a:t>
            </a:r>
            <a:r>
              <a:rPr lang="de-DE" dirty="0"/>
              <a:t> </a:t>
            </a:r>
            <a:r>
              <a:rPr lang="de-DE" dirty="0" err="1"/>
              <a:t>looks</a:t>
            </a:r>
            <a:r>
              <a:rPr lang="de-DE" dirty="0"/>
              <a:t> like </a:t>
            </a:r>
            <a:r>
              <a:rPr lang="de-DE" dirty="0" err="1"/>
              <a:t>work</a:t>
            </a:r>
            <a:r>
              <a:rPr lang="de-DE" dirty="0"/>
              <a:t>.“</a:t>
            </a:r>
          </a:p>
        </p:txBody>
      </p:sp>
    </p:spTree>
    <p:extLst>
      <p:ext uri="{BB962C8B-B14F-4D97-AF65-F5344CB8AC3E}">
        <p14:creationId xmlns:p14="http://schemas.microsoft.com/office/powerpoint/2010/main" val="906696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mp; sta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3524" y="385698"/>
            <a:ext cx="7376010" cy="550863"/>
          </a:xfrm>
          <a:prstGeom prst="rect">
            <a:avLst/>
          </a:prstGeom>
        </p:spPr>
        <p:txBody>
          <a:bodyPr>
            <a:noAutofit/>
          </a:bodyPr>
          <a:lstStyle>
            <a:lvl1pPr>
              <a:defRPr sz="4400" b="1">
                <a:solidFill>
                  <a:srgbClr val="5D7997"/>
                </a:solidFill>
              </a:defRPr>
            </a:lvl1pPr>
          </a:lstStyle>
          <a:p>
            <a:r>
              <a:rPr lang="de-DE" dirty="0"/>
              <a:t>Standard</a:t>
            </a:r>
            <a:r>
              <a:rPr lang="pl-PL" dirty="0"/>
              <a:t> title</a:t>
            </a:r>
            <a:r>
              <a:rPr lang="de-DE" dirty="0"/>
              <a:t>.</a:t>
            </a:r>
            <a:endParaRPr lang="de-AT" dirty="0"/>
          </a:p>
        </p:txBody>
      </p:sp>
      <p:sp>
        <p:nvSpPr>
          <p:cNvPr id="11" name="Textplatzhalter 2"/>
          <p:cNvSpPr>
            <a:spLocks noGrp="1"/>
          </p:cNvSpPr>
          <p:nvPr>
            <p:ph type="body" sz="quarter" idx="25" hasCustomPrompt="1"/>
          </p:nvPr>
        </p:nvSpPr>
        <p:spPr>
          <a:xfrm>
            <a:off x="533852" y="2016252"/>
            <a:ext cx="8989855" cy="553998"/>
          </a:xfrm>
          <a:prstGeom prst="rect">
            <a:avLst/>
          </a:prstGeom>
        </p:spPr>
        <p:txBody>
          <a:bodyPr>
            <a:noAutofit/>
          </a:bodyPr>
          <a:lstStyle>
            <a:lvl1pPr>
              <a:defRPr sz="3600">
                <a:solidFill>
                  <a:srgbClr val="007BB2"/>
                </a:solidFill>
              </a:defRPr>
            </a:lvl1pPr>
          </a:lstStyle>
          <a:p>
            <a:pPr lvl="0"/>
            <a:r>
              <a:rPr lang="pl-PL" dirty="0"/>
              <a:t>Subheadline </a:t>
            </a:r>
            <a:endParaRPr lang="de-DE" dirty="0"/>
          </a:p>
        </p:txBody>
      </p:sp>
      <p:sp>
        <p:nvSpPr>
          <p:cNvPr id="4" name="Textplatzhalter 3"/>
          <p:cNvSpPr>
            <a:spLocks noGrp="1"/>
          </p:cNvSpPr>
          <p:nvPr>
            <p:ph type="body" sz="quarter" idx="28" hasCustomPrompt="1"/>
          </p:nvPr>
        </p:nvSpPr>
        <p:spPr>
          <a:xfrm>
            <a:off x="533851" y="2570250"/>
            <a:ext cx="6343041" cy="2274888"/>
          </a:xfrm>
          <a:prstGeom prst="rect">
            <a:avLst/>
          </a:prstGeom>
        </p:spPr>
        <p:txBody>
          <a:bodyPr/>
          <a:lstStyle>
            <a:lvl1pPr>
              <a:lnSpc>
                <a:spcPts val="2500"/>
              </a:lnSpc>
              <a:defRPr sz="2200" b="0">
                <a:solidFill>
                  <a:schemeClr val="tx1"/>
                </a:solidFill>
              </a:defRPr>
            </a:lvl1pPr>
          </a:lstStyle>
          <a:p>
            <a:r>
              <a:rPr lang="en-US" sz="1800" dirty="0">
                <a:solidFill>
                  <a:srgbClr val="4B4B4B"/>
                </a:solidFill>
              </a:rPr>
              <a:t>Lorem ipsum dolor sit </a:t>
            </a:r>
            <a:r>
              <a:rPr lang="en-US" sz="1800" dirty="0" err="1">
                <a:solidFill>
                  <a:srgbClr val="4B4B4B"/>
                </a:solidFill>
              </a:rPr>
              <a:t>amet</a:t>
            </a:r>
            <a:r>
              <a:rPr lang="en-US" sz="1800" dirty="0">
                <a:solidFill>
                  <a:srgbClr val="4B4B4B"/>
                </a:solidFill>
              </a:rPr>
              <a:t>, </a:t>
            </a:r>
            <a:r>
              <a:rPr lang="en-US" sz="1800" dirty="0" err="1">
                <a:solidFill>
                  <a:srgbClr val="4B4B4B"/>
                </a:solidFill>
              </a:rPr>
              <a:t>consectetur</a:t>
            </a:r>
            <a:r>
              <a:rPr lang="en-US" sz="1800" dirty="0">
                <a:solidFill>
                  <a:srgbClr val="4B4B4B"/>
                </a:solidFill>
              </a:rPr>
              <a:t> </a:t>
            </a:r>
            <a:r>
              <a:rPr lang="en-US" sz="1800" dirty="0" err="1">
                <a:solidFill>
                  <a:srgbClr val="4B4B4B"/>
                </a:solidFill>
              </a:rPr>
              <a:t>adipiscing</a:t>
            </a:r>
            <a:r>
              <a:rPr lang="en-US" sz="1800" dirty="0">
                <a:solidFill>
                  <a:srgbClr val="4B4B4B"/>
                </a:solidFill>
              </a:rPr>
              <a:t> </a:t>
            </a:r>
            <a:r>
              <a:rPr lang="en-US" sz="1800" dirty="0" err="1">
                <a:solidFill>
                  <a:srgbClr val="4B4B4B"/>
                </a:solidFill>
              </a:rPr>
              <a:t>elit</a:t>
            </a:r>
            <a:r>
              <a:rPr lang="en-US" sz="1800" dirty="0">
                <a:solidFill>
                  <a:srgbClr val="4B4B4B"/>
                </a:solidFill>
              </a:rPr>
              <a:t>. </a:t>
            </a:r>
            <a:r>
              <a:rPr lang="en-US" sz="1800" dirty="0" err="1">
                <a:solidFill>
                  <a:srgbClr val="4B4B4B"/>
                </a:solidFill>
              </a:rPr>
              <a:t>Etiam</a:t>
            </a:r>
            <a:r>
              <a:rPr lang="en-US" sz="1800" dirty="0">
                <a:solidFill>
                  <a:srgbClr val="4B4B4B"/>
                </a:solidFill>
              </a:rPr>
              <a:t> </a:t>
            </a:r>
            <a:r>
              <a:rPr lang="en-US" sz="1800" dirty="0" err="1">
                <a:solidFill>
                  <a:srgbClr val="4B4B4B"/>
                </a:solidFill>
              </a:rPr>
              <a:t>eget</a:t>
            </a:r>
            <a:r>
              <a:rPr lang="en-US" sz="1800" dirty="0">
                <a:solidFill>
                  <a:srgbClr val="4B4B4B"/>
                </a:solidFill>
              </a:rPr>
              <a:t> quam lacus. </a:t>
            </a:r>
            <a:r>
              <a:rPr lang="en-US" sz="1800" dirty="0" err="1">
                <a:solidFill>
                  <a:srgbClr val="4B4B4B"/>
                </a:solidFill>
              </a:rPr>
              <a:t>Vivamus</a:t>
            </a:r>
            <a:r>
              <a:rPr lang="en-US" sz="1800" dirty="0">
                <a:solidFill>
                  <a:srgbClr val="4B4B4B"/>
                </a:solidFill>
              </a:rPr>
              <a:t> </a:t>
            </a:r>
            <a:r>
              <a:rPr lang="en-US" sz="1800" dirty="0" err="1">
                <a:solidFill>
                  <a:srgbClr val="4B4B4B"/>
                </a:solidFill>
              </a:rPr>
              <a:t>laoreet</a:t>
            </a:r>
            <a:r>
              <a:rPr lang="en-US" sz="1800" dirty="0">
                <a:solidFill>
                  <a:srgbClr val="4B4B4B"/>
                </a:solidFill>
              </a:rPr>
              <a:t> tempus lacus, in </a:t>
            </a:r>
            <a:r>
              <a:rPr lang="en-US" sz="1800" dirty="0" err="1">
                <a:solidFill>
                  <a:srgbClr val="4B4B4B"/>
                </a:solidFill>
              </a:rPr>
              <a:t>ultricies</a:t>
            </a:r>
            <a:r>
              <a:rPr lang="en-US" sz="1800" dirty="0">
                <a:solidFill>
                  <a:srgbClr val="4B4B4B"/>
                </a:solidFill>
              </a:rPr>
              <a:t>. Lorem ipsum dolor sit </a:t>
            </a:r>
            <a:r>
              <a:rPr lang="en-US" sz="1800" dirty="0" err="1">
                <a:solidFill>
                  <a:srgbClr val="4B4B4B"/>
                </a:solidFill>
              </a:rPr>
              <a:t>amet</a:t>
            </a:r>
            <a:r>
              <a:rPr lang="en-US" sz="1800" dirty="0">
                <a:solidFill>
                  <a:srgbClr val="4B4B4B"/>
                </a:solidFill>
              </a:rPr>
              <a:t>, </a:t>
            </a:r>
            <a:r>
              <a:rPr lang="en-US" sz="1800" dirty="0" err="1">
                <a:solidFill>
                  <a:srgbClr val="4B4B4B"/>
                </a:solidFill>
              </a:rPr>
              <a:t>consectetur</a:t>
            </a:r>
            <a:r>
              <a:rPr lang="en-US" sz="1800" dirty="0">
                <a:solidFill>
                  <a:srgbClr val="4B4B4B"/>
                </a:solidFill>
              </a:rPr>
              <a:t> </a:t>
            </a:r>
            <a:r>
              <a:rPr lang="en-US" sz="1800" dirty="0" err="1">
                <a:solidFill>
                  <a:srgbClr val="4B4B4B"/>
                </a:solidFill>
              </a:rPr>
              <a:t>adipiscing</a:t>
            </a:r>
            <a:r>
              <a:rPr lang="en-US" sz="1800" dirty="0">
                <a:solidFill>
                  <a:srgbClr val="4B4B4B"/>
                </a:solidFill>
              </a:rPr>
              <a:t> </a:t>
            </a:r>
            <a:r>
              <a:rPr lang="en-US" sz="1800" dirty="0" err="1">
                <a:solidFill>
                  <a:srgbClr val="4B4B4B"/>
                </a:solidFill>
              </a:rPr>
              <a:t>elit</a:t>
            </a:r>
            <a:r>
              <a:rPr lang="en-US" sz="1800" dirty="0">
                <a:solidFill>
                  <a:srgbClr val="4B4B4B"/>
                </a:solidFill>
              </a:rPr>
              <a:t>.</a:t>
            </a:r>
          </a:p>
        </p:txBody>
      </p:sp>
      <p:cxnSp>
        <p:nvCxnSpPr>
          <p:cNvPr id="16" name="Straight Connector 21">
            <a:extLst>
              <a:ext uri="{FF2B5EF4-FFF2-40B4-BE49-F238E27FC236}">
                <a16:creationId xmlns:a16="http://schemas.microsoft.com/office/drawing/2014/main" id="{7F9C9207-3D1E-4CEF-9F03-1AB3568F36AB}"/>
              </a:ext>
            </a:extLst>
          </p:cNvPr>
          <p:cNvCxnSpPr>
            <a:cxnSpLocks/>
          </p:cNvCxnSpPr>
          <p:nvPr userDrawn="1"/>
        </p:nvCxnSpPr>
        <p:spPr>
          <a:xfrm>
            <a:off x="7766044" y="2367318"/>
            <a:ext cx="0" cy="1837614"/>
          </a:xfrm>
          <a:prstGeom prst="line">
            <a:avLst/>
          </a:prstGeom>
          <a:ln>
            <a:solidFill>
              <a:srgbClr val="004E84"/>
            </a:solidFill>
          </a:ln>
        </p:spPr>
        <p:style>
          <a:lnRef idx="1">
            <a:schemeClr val="dk1"/>
          </a:lnRef>
          <a:fillRef idx="0">
            <a:schemeClr val="dk1"/>
          </a:fillRef>
          <a:effectRef idx="0">
            <a:schemeClr val="dk1"/>
          </a:effectRef>
          <a:fontRef idx="minor">
            <a:schemeClr val="tx1"/>
          </a:fontRef>
        </p:style>
      </p:cxnSp>
      <p:sp>
        <p:nvSpPr>
          <p:cNvPr id="18" name="Textplatzhalter 2"/>
          <p:cNvSpPr>
            <a:spLocks noGrp="1"/>
          </p:cNvSpPr>
          <p:nvPr>
            <p:ph type="body" sz="quarter" idx="29" hasCustomPrompt="1"/>
          </p:nvPr>
        </p:nvSpPr>
        <p:spPr>
          <a:xfrm>
            <a:off x="8339116" y="2339030"/>
            <a:ext cx="1770005" cy="369817"/>
          </a:xfrm>
          <a:prstGeom prst="rect">
            <a:avLst/>
          </a:prstGeom>
        </p:spPr>
        <p:txBody>
          <a:bodyPr>
            <a:noAutofit/>
          </a:bodyPr>
          <a:lstStyle>
            <a:lvl1pPr>
              <a:defRPr sz="1800">
                <a:solidFill>
                  <a:srgbClr val="004E84"/>
                </a:solidFill>
              </a:defRPr>
            </a:lvl1pPr>
          </a:lstStyle>
          <a:p>
            <a:pPr lvl="0"/>
            <a:r>
              <a:rPr lang="de-DE" dirty="0"/>
              <a:t>Standard Title.</a:t>
            </a:r>
          </a:p>
        </p:txBody>
      </p:sp>
      <p:sp>
        <p:nvSpPr>
          <p:cNvPr id="19" name="Textplatzhalter 2"/>
          <p:cNvSpPr>
            <a:spLocks noGrp="1"/>
          </p:cNvSpPr>
          <p:nvPr>
            <p:ph type="body" sz="quarter" idx="30" hasCustomPrompt="1"/>
          </p:nvPr>
        </p:nvSpPr>
        <p:spPr>
          <a:xfrm>
            <a:off x="8339116" y="2893028"/>
            <a:ext cx="3015655" cy="860725"/>
          </a:xfrm>
          <a:prstGeom prst="rect">
            <a:avLst/>
          </a:prstGeom>
        </p:spPr>
        <p:txBody>
          <a:bodyPr>
            <a:noAutofit/>
          </a:bodyPr>
          <a:lstStyle>
            <a:lvl1pPr>
              <a:defRPr sz="6000">
                <a:solidFill>
                  <a:srgbClr val="8AB419"/>
                </a:solidFill>
              </a:defRPr>
            </a:lvl1pPr>
          </a:lstStyle>
          <a:p>
            <a:pPr lvl="0"/>
            <a:r>
              <a:rPr lang="de-DE" dirty="0" err="1"/>
              <a:t>Number</a:t>
            </a:r>
            <a:endParaRPr lang="de-DE" dirty="0"/>
          </a:p>
        </p:txBody>
      </p:sp>
      <p:sp>
        <p:nvSpPr>
          <p:cNvPr id="20" name="Textplatzhalter 3"/>
          <p:cNvSpPr>
            <a:spLocks noGrp="1"/>
          </p:cNvSpPr>
          <p:nvPr>
            <p:ph type="body" sz="quarter" idx="31" hasCustomPrompt="1"/>
          </p:nvPr>
        </p:nvSpPr>
        <p:spPr>
          <a:xfrm>
            <a:off x="8339116" y="3753753"/>
            <a:ext cx="2031513" cy="2274888"/>
          </a:xfrm>
          <a:prstGeom prst="rect">
            <a:avLst/>
          </a:prstGeom>
        </p:spPr>
        <p:txBody>
          <a:bodyPr/>
          <a:lstStyle>
            <a:lvl1pPr>
              <a:lnSpc>
                <a:spcPts val="2500"/>
              </a:lnSpc>
              <a:defRPr sz="2200" b="0">
                <a:solidFill>
                  <a:schemeClr val="tx1"/>
                </a:solidFill>
              </a:defRPr>
            </a:lvl1pPr>
          </a:lstStyle>
          <a:p>
            <a:r>
              <a:rPr lang="en-US" sz="1800" dirty="0">
                <a:solidFill>
                  <a:srgbClr val="4B4B4B"/>
                </a:solidFill>
              </a:rPr>
              <a:t>Standard Text</a:t>
            </a:r>
          </a:p>
        </p:txBody>
      </p:sp>
    </p:spTree>
    <p:extLst>
      <p:ext uri="{BB962C8B-B14F-4D97-AF65-F5344CB8AC3E}">
        <p14:creationId xmlns:p14="http://schemas.microsoft.com/office/powerpoint/2010/main" val="57848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mpty with Foo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3524" y="385698"/>
            <a:ext cx="7376010" cy="550863"/>
          </a:xfrm>
          <a:prstGeom prst="rect">
            <a:avLst/>
          </a:prstGeom>
        </p:spPr>
        <p:txBody>
          <a:bodyPr>
            <a:noAutofit/>
          </a:bodyPr>
          <a:lstStyle>
            <a:lvl1pPr>
              <a:defRPr sz="4400" b="1">
                <a:solidFill>
                  <a:srgbClr val="5D7997"/>
                </a:solidFill>
              </a:defRPr>
            </a:lvl1pPr>
          </a:lstStyle>
          <a:p>
            <a:r>
              <a:rPr lang="de-DE" dirty="0"/>
              <a:t>Standard</a:t>
            </a:r>
            <a:r>
              <a:rPr lang="pl-PL" dirty="0"/>
              <a:t> title.</a:t>
            </a:r>
            <a:endParaRPr lang="de-AT" dirty="0"/>
          </a:p>
        </p:txBody>
      </p:sp>
    </p:spTree>
    <p:extLst>
      <p:ext uri="{BB962C8B-B14F-4D97-AF65-F5344CB8AC3E}">
        <p14:creationId xmlns:p14="http://schemas.microsoft.com/office/powerpoint/2010/main" val="947990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mpty/no Standard title ">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6992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y 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4440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endParaRPr lang="de-AT" dirty="0"/>
          </a:p>
        </p:txBody>
      </p:sp>
    </p:spTree>
    <p:extLst>
      <p:ext uri="{BB962C8B-B14F-4D97-AF65-F5344CB8AC3E}">
        <p14:creationId xmlns:p14="http://schemas.microsoft.com/office/powerpoint/2010/main" val="27334126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582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D7ED4-F250-40A5-9410-A0E5E3076F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F0D0C6-96EA-4F95-A711-7DB33EFF7D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1EB17F-3BD6-445C-A40B-C0B8DBB898B1}"/>
              </a:ext>
            </a:extLst>
          </p:cNvPr>
          <p:cNvSpPr>
            <a:spLocks noGrp="1"/>
          </p:cNvSpPr>
          <p:nvPr>
            <p:ph type="dt" sz="half" idx="10"/>
          </p:nvPr>
        </p:nvSpPr>
        <p:spPr/>
        <p:txBody>
          <a:bodyPr/>
          <a:lstStyle/>
          <a:p>
            <a:fld id="{F5D06BA3-3A4D-4F61-BF7A-6E29DCCAADC2}" type="datetimeFigureOut">
              <a:rPr lang="en-US" smtClean="0"/>
              <a:t>19/12/2025</a:t>
            </a:fld>
            <a:endParaRPr lang="en-US"/>
          </a:p>
        </p:txBody>
      </p:sp>
      <p:sp>
        <p:nvSpPr>
          <p:cNvPr id="5" name="Footer Placeholder 4">
            <a:extLst>
              <a:ext uri="{FF2B5EF4-FFF2-40B4-BE49-F238E27FC236}">
                <a16:creationId xmlns:a16="http://schemas.microsoft.com/office/drawing/2014/main" id="{FC351F18-2021-4973-A413-342B2D25AF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A8EF2-2CE9-49BF-BB6E-ED40F6F78453}"/>
              </a:ext>
            </a:extLst>
          </p:cNvPr>
          <p:cNvSpPr>
            <a:spLocks noGrp="1"/>
          </p:cNvSpPr>
          <p:nvPr>
            <p:ph type="sldNum" sz="quarter" idx="12"/>
          </p:nvPr>
        </p:nvSpPr>
        <p:spPr/>
        <p:txBody>
          <a:bodyPr/>
          <a:lstStyle/>
          <a:p>
            <a:fld id="{51C7446D-D2B7-4630-B68A-64DB27B55CAF}" type="slidenum">
              <a:rPr lang="en-US" smtClean="0"/>
              <a:t>‹#›</a:t>
            </a:fld>
            <a:endParaRPr lang="en-US"/>
          </a:p>
        </p:txBody>
      </p:sp>
    </p:spTree>
    <p:extLst>
      <p:ext uri="{BB962C8B-B14F-4D97-AF65-F5344CB8AC3E}">
        <p14:creationId xmlns:p14="http://schemas.microsoft.com/office/powerpoint/2010/main" val="1141270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70BEE-0EC7-4DD1-8F0E-B6631A20EC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938D20-F567-405D-B0BB-8EECE63474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FB229-345B-4EB4-9287-6B76D95D68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E9CC3A-C4B7-413E-AC56-8B03F3F48B89}"/>
              </a:ext>
            </a:extLst>
          </p:cNvPr>
          <p:cNvSpPr>
            <a:spLocks noGrp="1"/>
          </p:cNvSpPr>
          <p:nvPr>
            <p:ph type="dt" sz="half" idx="10"/>
          </p:nvPr>
        </p:nvSpPr>
        <p:spPr/>
        <p:txBody>
          <a:bodyPr/>
          <a:lstStyle/>
          <a:p>
            <a:fld id="{F5D06BA3-3A4D-4F61-BF7A-6E29DCCAADC2}" type="datetimeFigureOut">
              <a:rPr lang="en-US" smtClean="0"/>
              <a:t>19/12/2025</a:t>
            </a:fld>
            <a:endParaRPr lang="en-US"/>
          </a:p>
        </p:txBody>
      </p:sp>
      <p:sp>
        <p:nvSpPr>
          <p:cNvPr id="6" name="Footer Placeholder 5">
            <a:extLst>
              <a:ext uri="{FF2B5EF4-FFF2-40B4-BE49-F238E27FC236}">
                <a16:creationId xmlns:a16="http://schemas.microsoft.com/office/drawing/2014/main" id="{C97DE339-933E-460C-8CAC-5768D484D8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EC51EF-70C9-4789-84FC-C435896D9A09}"/>
              </a:ext>
            </a:extLst>
          </p:cNvPr>
          <p:cNvSpPr>
            <a:spLocks noGrp="1"/>
          </p:cNvSpPr>
          <p:nvPr>
            <p:ph type="sldNum" sz="quarter" idx="12"/>
          </p:nvPr>
        </p:nvSpPr>
        <p:spPr/>
        <p:txBody>
          <a:bodyPr/>
          <a:lstStyle/>
          <a:p>
            <a:fld id="{51C7446D-D2B7-4630-B68A-64DB27B55CAF}" type="slidenum">
              <a:rPr lang="en-US" smtClean="0"/>
              <a:t>‹#›</a:t>
            </a:fld>
            <a:endParaRPr lang="en-US"/>
          </a:p>
        </p:txBody>
      </p:sp>
    </p:spTree>
    <p:extLst>
      <p:ext uri="{BB962C8B-B14F-4D97-AF65-F5344CB8AC3E}">
        <p14:creationId xmlns:p14="http://schemas.microsoft.com/office/powerpoint/2010/main" val="4098622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FE108-E829-4451-A030-86B17E9617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7190D7-8E8D-4880-91F3-963C49F283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7CE1E8-F501-493A-B170-C1CA847F75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4F2130-21C2-4CD2-AA85-97DAEB4E39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F8502A-44C0-4936-A7D0-F71A020045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DB1E26-C6D2-4BCE-87B3-EB0C77BBECB5}"/>
              </a:ext>
            </a:extLst>
          </p:cNvPr>
          <p:cNvSpPr>
            <a:spLocks noGrp="1"/>
          </p:cNvSpPr>
          <p:nvPr>
            <p:ph type="dt" sz="half" idx="10"/>
          </p:nvPr>
        </p:nvSpPr>
        <p:spPr/>
        <p:txBody>
          <a:bodyPr/>
          <a:lstStyle/>
          <a:p>
            <a:fld id="{F5D06BA3-3A4D-4F61-BF7A-6E29DCCAADC2}" type="datetimeFigureOut">
              <a:rPr lang="en-US" smtClean="0"/>
              <a:t>19/12/2025</a:t>
            </a:fld>
            <a:endParaRPr lang="en-US"/>
          </a:p>
        </p:txBody>
      </p:sp>
      <p:sp>
        <p:nvSpPr>
          <p:cNvPr id="8" name="Footer Placeholder 7">
            <a:extLst>
              <a:ext uri="{FF2B5EF4-FFF2-40B4-BE49-F238E27FC236}">
                <a16:creationId xmlns:a16="http://schemas.microsoft.com/office/drawing/2014/main" id="{8A0C6154-FD47-4A18-BEA2-F90A4CA0C5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050A15-0678-445A-BB3D-69730B0CCEAA}"/>
              </a:ext>
            </a:extLst>
          </p:cNvPr>
          <p:cNvSpPr>
            <a:spLocks noGrp="1"/>
          </p:cNvSpPr>
          <p:nvPr>
            <p:ph type="sldNum" sz="quarter" idx="12"/>
          </p:nvPr>
        </p:nvSpPr>
        <p:spPr/>
        <p:txBody>
          <a:bodyPr/>
          <a:lstStyle/>
          <a:p>
            <a:fld id="{51C7446D-D2B7-4630-B68A-64DB27B55CAF}" type="slidenum">
              <a:rPr lang="en-US" smtClean="0"/>
              <a:t>‹#›</a:t>
            </a:fld>
            <a:endParaRPr lang="en-US"/>
          </a:p>
        </p:txBody>
      </p:sp>
    </p:spTree>
    <p:extLst>
      <p:ext uri="{BB962C8B-B14F-4D97-AF65-F5344CB8AC3E}">
        <p14:creationId xmlns:p14="http://schemas.microsoft.com/office/powerpoint/2010/main" val="3852667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F8B80-8402-4E6B-AB45-332E555DD1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E010FD-DC8E-45D6-862B-6760A2C13BA0}"/>
              </a:ext>
            </a:extLst>
          </p:cNvPr>
          <p:cNvSpPr>
            <a:spLocks noGrp="1"/>
          </p:cNvSpPr>
          <p:nvPr>
            <p:ph type="dt" sz="half" idx="10"/>
          </p:nvPr>
        </p:nvSpPr>
        <p:spPr/>
        <p:txBody>
          <a:bodyPr/>
          <a:lstStyle/>
          <a:p>
            <a:fld id="{F5D06BA3-3A4D-4F61-BF7A-6E29DCCAADC2}" type="datetimeFigureOut">
              <a:rPr lang="en-US" smtClean="0"/>
              <a:t>19/12/2025</a:t>
            </a:fld>
            <a:endParaRPr lang="en-US"/>
          </a:p>
        </p:txBody>
      </p:sp>
      <p:sp>
        <p:nvSpPr>
          <p:cNvPr id="4" name="Footer Placeholder 3">
            <a:extLst>
              <a:ext uri="{FF2B5EF4-FFF2-40B4-BE49-F238E27FC236}">
                <a16:creationId xmlns:a16="http://schemas.microsoft.com/office/drawing/2014/main" id="{E32D85A8-D649-4F7F-8488-069C697765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56368-3CEE-4413-9F88-CFC0D151729D}"/>
              </a:ext>
            </a:extLst>
          </p:cNvPr>
          <p:cNvSpPr>
            <a:spLocks noGrp="1"/>
          </p:cNvSpPr>
          <p:nvPr>
            <p:ph type="sldNum" sz="quarter" idx="12"/>
          </p:nvPr>
        </p:nvSpPr>
        <p:spPr/>
        <p:txBody>
          <a:bodyPr/>
          <a:lstStyle/>
          <a:p>
            <a:fld id="{51C7446D-D2B7-4630-B68A-64DB27B55CAF}" type="slidenum">
              <a:rPr lang="en-US" smtClean="0"/>
              <a:t>‹#›</a:t>
            </a:fld>
            <a:endParaRPr lang="en-US"/>
          </a:p>
        </p:txBody>
      </p:sp>
    </p:spTree>
    <p:extLst>
      <p:ext uri="{BB962C8B-B14F-4D97-AF65-F5344CB8AC3E}">
        <p14:creationId xmlns:p14="http://schemas.microsoft.com/office/powerpoint/2010/main" val="1808184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888B41-B7FE-47E1-9443-2BFE600A8D3A}"/>
              </a:ext>
            </a:extLst>
          </p:cNvPr>
          <p:cNvSpPr>
            <a:spLocks noGrp="1"/>
          </p:cNvSpPr>
          <p:nvPr>
            <p:ph type="dt" sz="half" idx="10"/>
          </p:nvPr>
        </p:nvSpPr>
        <p:spPr/>
        <p:txBody>
          <a:bodyPr/>
          <a:lstStyle/>
          <a:p>
            <a:fld id="{F5D06BA3-3A4D-4F61-BF7A-6E29DCCAADC2}" type="datetimeFigureOut">
              <a:rPr lang="en-US" smtClean="0"/>
              <a:t>19/12/2025</a:t>
            </a:fld>
            <a:endParaRPr lang="en-US"/>
          </a:p>
        </p:txBody>
      </p:sp>
      <p:sp>
        <p:nvSpPr>
          <p:cNvPr id="3" name="Footer Placeholder 2">
            <a:extLst>
              <a:ext uri="{FF2B5EF4-FFF2-40B4-BE49-F238E27FC236}">
                <a16:creationId xmlns:a16="http://schemas.microsoft.com/office/drawing/2014/main" id="{C8ADAF6C-3FD5-446B-8568-29A7AB06EC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0129DF-34BF-4CD3-B709-BD46648C606C}"/>
              </a:ext>
            </a:extLst>
          </p:cNvPr>
          <p:cNvSpPr>
            <a:spLocks noGrp="1"/>
          </p:cNvSpPr>
          <p:nvPr>
            <p:ph type="sldNum" sz="quarter" idx="12"/>
          </p:nvPr>
        </p:nvSpPr>
        <p:spPr/>
        <p:txBody>
          <a:bodyPr/>
          <a:lstStyle/>
          <a:p>
            <a:fld id="{51C7446D-D2B7-4630-B68A-64DB27B55CAF}" type="slidenum">
              <a:rPr lang="en-US" smtClean="0"/>
              <a:t>‹#›</a:t>
            </a:fld>
            <a:endParaRPr lang="en-US"/>
          </a:p>
        </p:txBody>
      </p:sp>
    </p:spTree>
    <p:extLst>
      <p:ext uri="{BB962C8B-B14F-4D97-AF65-F5344CB8AC3E}">
        <p14:creationId xmlns:p14="http://schemas.microsoft.com/office/powerpoint/2010/main" val="2461157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6EB3-3AD9-461C-A524-E085F86C8B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22E3C6-A992-4E02-87E3-905F7432DD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D78EBA-57CC-48BB-9B65-E9BB3A0CEC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01E1FB-4ACD-4947-B802-510662B2ADB5}"/>
              </a:ext>
            </a:extLst>
          </p:cNvPr>
          <p:cNvSpPr>
            <a:spLocks noGrp="1"/>
          </p:cNvSpPr>
          <p:nvPr>
            <p:ph type="dt" sz="half" idx="10"/>
          </p:nvPr>
        </p:nvSpPr>
        <p:spPr/>
        <p:txBody>
          <a:bodyPr/>
          <a:lstStyle/>
          <a:p>
            <a:fld id="{F5D06BA3-3A4D-4F61-BF7A-6E29DCCAADC2}" type="datetimeFigureOut">
              <a:rPr lang="en-US" smtClean="0"/>
              <a:t>19/12/2025</a:t>
            </a:fld>
            <a:endParaRPr lang="en-US"/>
          </a:p>
        </p:txBody>
      </p:sp>
      <p:sp>
        <p:nvSpPr>
          <p:cNvPr id="6" name="Footer Placeholder 5">
            <a:extLst>
              <a:ext uri="{FF2B5EF4-FFF2-40B4-BE49-F238E27FC236}">
                <a16:creationId xmlns:a16="http://schemas.microsoft.com/office/drawing/2014/main" id="{5AEF6B65-4BDF-4EFD-90AF-E39AD6F17C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9B0C65-1DBB-4342-8E3A-C839612F9A2A}"/>
              </a:ext>
            </a:extLst>
          </p:cNvPr>
          <p:cNvSpPr>
            <a:spLocks noGrp="1"/>
          </p:cNvSpPr>
          <p:nvPr>
            <p:ph type="sldNum" sz="quarter" idx="12"/>
          </p:nvPr>
        </p:nvSpPr>
        <p:spPr/>
        <p:txBody>
          <a:bodyPr/>
          <a:lstStyle/>
          <a:p>
            <a:fld id="{51C7446D-D2B7-4630-B68A-64DB27B55CAF}" type="slidenum">
              <a:rPr lang="en-US" smtClean="0"/>
              <a:t>‹#›</a:t>
            </a:fld>
            <a:endParaRPr lang="en-US"/>
          </a:p>
        </p:txBody>
      </p:sp>
    </p:spTree>
    <p:extLst>
      <p:ext uri="{BB962C8B-B14F-4D97-AF65-F5344CB8AC3E}">
        <p14:creationId xmlns:p14="http://schemas.microsoft.com/office/powerpoint/2010/main" val="2931724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93FD4-99BA-4CA4-A9CC-6625E011E8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518AE7-3B4F-40B3-8F3C-A31514FF45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9AC124-CC0A-4DF2-B3C3-7CEAAB3283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DAB869-BD92-4963-991F-F9EAF3A26DE5}"/>
              </a:ext>
            </a:extLst>
          </p:cNvPr>
          <p:cNvSpPr>
            <a:spLocks noGrp="1"/>
          </p:cNvSpPr>
          <p:nvPr>
            <p:ph type="dt" sz="half" idx="10"/>
          </p:nvPr>
        </p:nvSpPr>
        <p:spPr/>
        <p:txBody>
          <a:bodyPr/>
          <a:lstStyle/>
          <a:p>
            <a:fld id="{F5D06BA3-3A4D-4F61-BF7A-6E29DCCAADC2}" type="datetimeFigureOut">
              <a:rPr lang="en-US" smtClean="0"/>
              <a:t>19/12/2025</a:t>
            </a:fld>
            <a:endParaRPr lang="en-US"/>
          </a:p>
        </p:txBody>
      </p:sp>
      <p:sp>
        <p:nvSpPr>
          <p:cNvPr id="6" name="Footer Placeholder 5">
            <a:extLst>
              <a:ext uri="{FF2B5EF4-FFF2-40B4-BE49-F238E27FC236}">
                <a16:creationId xmlns:a16="http://schemas.microsoft.com/office/drawing/2014/main" id="{A5C7770F-1869-4778-BE89-CA85433C71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9E1522-A0EE-4A54-B664-36875AF7CBAD}"/>
              </a:ext>
            </a:extLst>
          </p:cNvPr>
          <p:cNvSpPr>
            <a:spLocks noGrp="1"/>
          </p:cNvSpPr>
          <p:nvPr>
            <p:ph type="sldNum" sz="quarter" idx="12"/>
          </p:nvPr>
        </p:nvSpPr>
        <p:spPr/>
        <p:txBody>
          <a:bodyPr/>
          <a:lstStyle/>
          <a:p>
            <a:fld id="{51C7446D-D2B7-4630-B68A-64DB27B55CAF}" type="slidenum">
              <a:rPr lang="en-US" smtClean="0"/>
              <a:t>‹#›</a:t>
            </a:fld>
            <a:endParaRPr lang="en-US"/>
          </a:p>
        </p:txBody>
      </p:sp>
    </p:spTree>
    <p:extLst>
      <p:ext uri="{BB962C8B-B14F-4D97-AF65-F5344CB8AC3E}">
        <p14:creationId xmlns:p14="http://schemas.microsoft.com/office/powerpoint/2010/main" val="2943286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0F9EBA-98E1-433D-97CA-97067C985A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744B0D-005D-487E-8928-AE20008EAC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B635E3-314E-43F2-83B6-308D571FC6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D06BA3-3A4D-4F61-BF7A-6E29DCCAADC2}" type="datetimeFigureOut">
              <a:rPr lang="en-US" smtClean="0"/>
              <a:t>19/12/2025</a:t>
            </a:fld>
            <a:endParaRPr lang="en-US"/>
          </a:p>
        </p:txBody>
      </p:sp>
      <p:sp>
        <p:nvSpPr>
          <p:cNvPr id="5" name="Footer Placeholder 4">
            <a:extLst>
              <a:ext uri="{FF2B5EF4-FFF2-40B4-BE49-F238E27FC236}">
                <a16:creationId xmlns:a16="http://schemas.microsoft.com/office/drawing/2014/main" id="{01F8BB2C-3C15-437F-8067-6ADBE86198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54D8F0-5A19-467B-B6BC-D33B5B606E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C7446D-D2B7-4630-B68A-64DB27B55CAF}" type="slidenum">
              <a:rPr lang="en-US" smtClean="0"/>
              <a:t>‹#›</a:t>
            </a:fld>
            <a:endParaRPr lang="en-US"/>
          </a:p>
        </p:txBody>
      </p:sp>
    </p:spTree>
    <p:extLst>
      <p:ext uri="{BB962C8B-B14F-4D97-AF65-F5344CB8AC3E}">
        <p14:creationId xmlns:p14="http://schemas.microsoft.com/office/powerpoint/2010/main" val="3728612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bwMode="auto">
        <a:xfrm>
          <a:off x="0" y="0"/>
          <a:ext cx="0" cy="0"/>
          <a:chOff x="0" y="0"/>
          <a:chExt cx="0" cy="0"/>
        </a:xfrm>
      </p:grpSpPr>
      <p:sp>
        <p:nvSpPr>
          <p:cNvPr id="2" name="Titelplatzhalter 1"/>
          <p:cNvSpPr>
            <a:spLocks noGrp="1"/>
          </p:cNvSpPr>
          <p:nvPr>
            <p:ph type="title"/>
          </p:nvPr>
        </p:nvSpPr>
        <p:spPr bwMode="auto">
          <a:xfrm>
            <a:off x="515295" y="365126"/>
            <a:ext cx="7789875" cy="540726"/>
          </a:xfrm>
          <a:prstGeom prst="rect">
            <a:avLst/>
          </a:prstGeom>
        </p:spPr>
        <p:txBody>
          <a:bodyPr vert="horz" lIns="91440" tIns="45720" rIns="91440" bIns="45720" rtlCol="0" anchor="ctr">
            <a:normAutofit/>
          </a:bodyPr>
          <a:lstStyle/>
          <a:p>
            <a:pPr>
              <a:defRPr/>
            </a:pPr>
            <a:r>
              <a:rPr lang="de-DE"/>
              <a:t>Standard</a:t>
            </a:r>
            <a:r>
              <a:rPr lang="pl-PL"/>
              <a:t> </a:t>
            </a:r>
            <a:r>
              <a:rPr lang="de-DE"/>
              <a:t>text</a:t>
            </a:r>
            <a:endParaRPr lang="de-AT"/>
          </a:p>
        </p:txBody>
      </p:sp>
      <p:sp>
        <p:nvSpPr>
          <p:cNvPr id="3" name="Textfeld 2"/>
          <p:cNvSpPr txBox="1"/>
          <p:nvPr userDrawn="1"/>
        </p:nvSpPr>
        <p:spPr bwMode="auto">
          <a:xfrm>
            <a:off x="11289419" y="6205395"/>
            <a:ext cx="619153" cy="215444"/>
          </a:xfrm>
          <a:prstGeom prst="rect">
            <a:avLst/>
          </a:prstGeom>
          <a:noFill/>
        </p:spPr>
        <p:txBody>
          <a:bodyPr wrap="square" lIns="0" tIns="0" rIns="0" bIns="0" rtlCol="0" anchor="ctr">
            <a:spAutoFit/>
          </a:bodyPr>
          <a:lstStyle/>
          <a:p>
            <a:pPr>
              <a:defRPr/>
            </a:pPr>
            <a:r>
              <a:rPr lang="nn-NO" sz="1400"/>
              <a:t>| </a:t>
            </a:r>
            <a:fld id="{93023B31-02BD-4CAF-9635-AF692B4824AD}" type="slidenum">
              <a:rPr lang="nn-NO" sz="1400">
                <a:solidFill>
                  <a:schemeClr val="tx2"/>
                </a:solidFill>
              </a:rPr>
              <a:t>‹#›</a:t>
            </a:fld>
            <a:endParaRPr lang="de-AT" sz="1400" b="1">
              <a:solidFill>
                <a:schemeClr val="tx2"/>
              </a:solidFill>
            </a:endParaRPr>
          </a:p>
        </p:txBody>
      </p:sp>
      <p:sp>
        <p:nvSpPr>
          <p:cNvPr id="4" name="Textfeld 3"/>
          <p:cNvSpPr txBox="1"/>
          <p:nvPr userDrawn="1"/>
        </p:nvSpPr>
        <p:spPr bwMode="auto">
          <a:xfrm>
            <a:off x="16157050" y="201107"/>
            <a:ext cx="65" cy="615553"/>
          </a:xfrm>
          <a:prstGeom prst="rect">
            <a:avLst/>
          </a:prstGeom>
          <a:solidFill>
            <a:schemeClr val="bg1"/>
          </a:solidFill>
        </p:spPr>
        <p:txBody>
          <a:bodyPr wrap="none" lIns="0" tIns="0" rIns="0" bIns="0" rtlCol="0" anchor="ctr">
            <a:spAutoFit/>
          </a:bodyPr>
          <a:lstStyle/>
          <a:p>
            <a:pPr>
              <a:defRPr/>
            </a:pPr>
            <a:endParaRPr lang="de-DE" sz="4000" b="1">
              <a:solidFill>
                <a:srgbClr val="004E84"/>
              </a:solidFill>
            </a:endParaRPr>
          </a:p>
        </p:txBody>
      </p:sp>
    </p:spTree>
    <p:extLst>
      <p:ext uri="{BB962C8B-B14F-4D97-AF65-F5344CB8AC3E}">
        <p14:creationId xmlns:p14="http://schemas.microsoft.com/office/powerpoint/2010/main" val="22891019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dt="0"/>
  <p:txStyles>
    <p:titleStyle>
      <a:lvl1pPr algn="l" defTabSz="914400">
        <a:lnSpc>
          <a:spcPct val="90000"/>
        </a:lnSpc>
        <a:spcBef>
          <a:spcPts val="0"/>
        </a:spcBef>
        <a:buNone/>
        <a:defRPr sz="4000" b="1">
          <a:solidFill>
            <a:srgbClr val="5D7997"/>
          </a:solidFill>
          <a:latin typeface="+mn-lt"/>
          <a:ea typeface="+mj-ea"/>
          <a:cs typeface="+mj-cs"/>
        </a:defRPr>
      </a:lvl1pPr>
    </p:titleStyle>
    <p:bodyStyle>
      <a:lvl1pPr marL="0" indent="0" algn="l" defTabSz="914400">
        <a:lnSpc>
          <a:spcPct val="90000"/>
        </a:lnSpc>
        <a:spcBef>
          <a:spcPts val="1000"/>
        </a:spcBef>
        <a:buFont typeface="Arial"/>
        <a:buNone/>
        <a:defRPr sz="3600" b="1">
          <a:solidFill>
            <a:srgbClr val="007BB2"/>
          </a:solidFill>
          <a:latin typeface="+mn-lt"/>
          <a:ea typeface="+mn-ea"/>
          <a:cs typeface="+mn-cs"/>
        </a:defRPr>
      </a:lvl1pPr>
      <a:lvl2pPr marL="0" indent="0" algn="l" defTabSz="914400">
        <a:lnSpc>
          <a:spcPct val="90000"/>
        </a:lnSpc>
        <a:spcBef>
          <a:spcPts val="500"/>
        </a:spcBef>
        <a:buFont typeface="Arial"/>
        <a:buNone/>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15295" y="365126"/>
            <a:ext cx="7789876" cy="540726"/>
          </a:xfrm>
          <a:prstGeom prst="rect">
            <a:avLst/>
          </a:prstGeom>
        </p:spPr>
        <p:txBody>
          <a:bodyPr vert="horz" lIns="91440" tIns="45720" rIns="91440" bIns="45720" rtlCol="0" anchor="ctr">
            <a:normAutofit/>
          </a:bodyPr>
          <a:lstStyle/>
          <a:p>
            <a:r>
              <a:rPr lang="de-DE" dirty="0"/>
              <a:t>Standard</a:t>
            </a:r>
            <a:r>
              <a:rPr lang="pl-PL" dirty="0"/>
              <a:t> </a:t>
            </a:r>
            <a:r>
              <a:rPr lang="de-DE" dirty="0" err="1"/>
              <a:t>text</a:t>
            </a:r>
            <a:endParaRPr lang="de-AT" dirty="0"/>
          </a:p>
        </p:txBody>
      </p:sp>
      <p:sp>
        <p:nvSpPr>
          <p:cNvPr id="3" name="Textfeld 2"/>
          <p:cNvSpPr txBox="1"/>
          <p:nvPr userDrawn="1"/>
        </p:nvSpPr>
        <p:spPr>
          <a:xfrm>
            <a:off x="11289419" y="6205395"/>
            <a:ext cx="619153" cy="215444"/>
          </a:xfrm>
          <a:prstGeom prst="rect">
            <a:avLst/>
          </a:prstGeom>
          <a:noFill/>
        </p:spPr>
        <p:txBody>
          <a:bodyPr wrap="square" lIns="0" tIns="0" rIns="0" bIns="0" rtlCol="0" anchor="ctr">
            <a:spAutoFit/>
          </a:bodyPr>
          <a:lstStyle/>
          <a:p>
            <a:r>
              <a:rPr lang="nn-NO" sz="1400" dirty="0"/>
              <a:t>| </a:t>
            </a:r>
            <a:fld id="{93023B31-02BD-4CAF-9635-AF692B4824AD}" type="slidenum">
              <a:rPr lang="nn-NO" sz="1400" smtClean="0">
                <a:solidFill>
                  <a:schemeClr val="tx2"/>
                </a:solidFill>
              </a:rPr>
              <a:pPr/>
              <a:t>‹#›</a:t>
            </a:fld>
            <a:endParaRPr lang="de-AT" sz="1400" b="1" dirty="0" err="1">
              <a:solidFill>
                <a:schemeClr val="tx2"/>
              </a:solidFill>
            </a:endParaRPr>
          </a:p>
        </p:txBody>
      </p:sp>
      <p:sp>
        <p:nvSpPr>
          <p:cNvPr id="4" name="Textfeld 3">
            <a:extLst>
              <a:ext uri="{FF2B5EF4-FFF2-40B4-BE49-F238E27FC236}">
                <a16:creationId xmlns:a16="http://schemas.microsoft.com/office/drawing/2014/main" id="{C7DB8D18-706E-CE55-B099-5C6E7F198EBF}"/>
              </a:ext>
            </a:extLst>
          </p:cNvPr>
          <p:cNvSpPr txBox="1"/>
          <p:nvPr userDrawn="1"/>
        </p:nvSpPr>
        <p:spPr>
          <a:xfrm>
            <a:off x="16157050" y="201107"/>
            <a:ext cx="65" cy="615553"/>
          </a:xfrm>
          <a:prstGeom prst="rect">
            <a:avLst/>
          </a:prstGeom>
          <a:solidFill>
            <a:schemeClr val="bg1"/>
          </a:solidFill>
        </p:spPr>
        <p:txBody>
          <a:bodyPr wrap="none" lIns="0" tIns="0" rIns="0" bIns="0" rtlCol="0" anchor="ctr">
            <a:spAutoFit/>
          </a:bodyPr>
          <a:lstStyle/>
          <a:p>
            <a:endParaRPr lang="de-DE" sz="4000" b="1" dirty="0" err="1">
              <a:solidFill>
                <a:srgbClr val="004E84"/>
              </a:solidFill>
            </a:endParaRPr>
          </a:p>
        </p:txBody>
      </p:sp>
    </p:spTree>
    <p:extLst>
      <p:ext uri="{BB962C8B-B14F-4D97-AF65-F5344CB8AC3E}">
        <p14:creationId xmlns:p14="http://schemas.microsoft.com/office/powerpoint/2010/main" val="123994703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hf sldNum="0" hdr="0" dt="0"/>
  <p:txStyles>
    <p:titleStyle>
      <a:lvl1pPr algn="l" defTabSz="914400" rtl="0" eaLnBrk="1" latinLnBrk="0" hangingPunct="1">
        <a:lnSpc>
          <a:spcPct val="90000"/>
        </a:lnSpc>
        <a:spcBef>
          <a:spcPct val="0"/>
        </a:spcBef>
        <a:buNone/>
        <a:defRPr sz="4000" b="1" kern="1200">
          <a:solidFill>
            <a:srgbClr val="5D7997"/>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007BB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38.sv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9.pn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 name="Oval 19"/>
          <p:cNvSpPr/>
          <p:nvPr/>
        </p:nvSpPr>
        <p:spPr bwMode="auto">
          <a:xfrm>
            <a:off x="9048308" y="3710756"/>
            <a:ext cx="4019106" cy="4019106"/>
          </a:xfrm>
          <a:prstGeom prst="ellipse">
            <a:avLst/>
          </a:prstGeom>
          <a:solidFill>
            <a:srgbClr val="5D799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a:cs typeface="Arial"/>
            </a:endParaRPr>
          </a:p>
        </p:txBody>
      </p:sp>
      <p:sp>
        <p:nvSpPr>
          <p:cNvPr id="9" name="Textplatzhalter 12"/>
          <p:cNvSpPr txBox="1"/>
          <p:nvPr/>
        </p:nvSpPr>
        <p:spPr bwMode="auto">
          <a:xfrm>
            <a:off x="803207" y="3332060"/>
            <a:ext cx="8060238" cy="549061"/>
          </a:xfrm>
          <a:prstGeom prst="rect">
            <a:avLst/>
          </a:prstGeom>
          <a:noFill/>
        </p:spPr>
        <p:txBody>
          <a:bodyPr wrap="square" lIns="0" rIns="0" anchor="ctr" anchorCtr="0">
            <a:spAutoFit/>
          </a:bodyPr>
          <a:lstStyle>
            <a:lvl1pPr marL="0" indent="0" algn="l" defTabSz="914400">
              <a:spcBef>
                <a:spcPts val="0"/>
              </a:spcBef>
              <a:buFont typeface="Arial"/>
              <a:buNone/>
              <a:defRPr sz="3600">
                <a:solidFill>
                  <a:schemeClr val="tx1"/>
                </a:solidFill>
                <a:latin typeface="Trebuchet MS"/>
                <a:ea typeface="+mn-ea"/>
                <a:cs typeface="+mn-cs"/>
              </a:defRPr>
            </a:lvl1pPr>
            <a:lvl2pPr marL="742950" indent="-285750" algn="l" defTabSz="914400">
              <a:spcBef>
                <a:spcPts val="0"/>
              </a:spcBef>
              <a:buFont typeface="Arial"/>
              <a:buChar char="–"/>
              <a:defRPr sz="2400">
                <a:solidFill>
                  <a:schemeClr val="tx1"/>
                </a:solidFill>
                <a:latin typeface="Trebuchet MS"/>
                <a:ea typeface="+mn-ea"/>
                <a:cs typeface="+mn-cs"/>
              </a:defRPr>
            </a:lvl2pPr>
            <a:lvl3pPr marL="1143000" indent="-228600" algn="l" defTabSz="914400">
              <a:spcBef>
                <a:spcPts val="0"/>
              </a:spcBef>
              <a:buFont typeface="Arial"/>
              <a:buChar char="•"/>
              <a:defRPr sz="2000">
                <a:solidFill>
                  <a:schemeClr val="tx1"/>
                </a:solidFill>
                <a:latin typeface="Trebuchet MS"/>
                <a:ea typeface="+mn-ea"/>
                <a:cs typeface="+mn-cs"/>
              </a:defRPr>
            </a:lvl3pPr>
            <a:lvl4pPr marL="1600200" indent="-228600" algn="l" defTabSz="914400">
              <a:spcBef>
                <a:spcPts val="0"/>
              </a:spcBef>
              <a:buFont typeface="Arial"/>
              <a:buChar char="–"/>
              <a:defRPr sz="1800">
                <a:solidFill>
                  <a:schemeClr val="tx1"/>
                </a:solidFill>
                <a:latin typeface="Trebuchet MS"/>
                <a:ea typeface="+mn-ea"/>
                <a:cs typeface="+mn-cs"/>
              </a:defRPr>
            </a:lvl4pPr>
            <a:lvl5pPr marL="2057400" indent="-228600" algn="l" defTabSz="914400">
              <a:spcBef>
                <a:spcPts val="0"/>
              </a:spcBef>
              <a:buFont typeface="Arial"/>
              <a:buChar char="»"/>
              <a:defRPr sz="1800">
                <a:solidFill>
                  <a:schemeClr val="tx1"/>
                </a:solidFill>
                <a:latin typeface="Trebuchet MS"/>
                <a:ea typeface="+mn-ea"/>
                <a:cs typeface="+mn-cs"/>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a:lstStyle>
          <a:p>
            <a:pPr marL="0" marR="0" lvl="0" indent="0" algn="l" defTabSz="914400" eaLnBrk="1" fontAlgn="auto" latinLnBrk="0" hangingPunct="1">
              <a:lnSpc>
                <a:spcPts val="3180"/>
              </a:lnSpc>
              <a:spcBef>
                <a:spcPts val="0"/>
              </a:spcBef>
              <a:spcAft>
                <a:spcPts val="0"/>
              </a:spcAft>
              <a:buClrTx/>
              <a:buSzTx/>
              <a:buFont typeface="Arial"/>
              <a:buNone/>
              <a:tabLst/>
              <a:defRPr/>
            </a:pPr>
            <a:r>
              <a:rPr kumimoji="0" lang="de-AT" sz="4400" b="1" i="0" u="none" strike="noStrike" kern="0" cap="none" spc="0" normalizeH="0" baseline="0" noProof="0" dirty="0">
                <a:ln>
                  <a:noFill/>
                </a:ln>
                <a:solidFill>
                  <a:srgbClr val="5D7997"/>
                </a:solidFill>
                <a:effectLst/>
                <a:uLnTx/>
                <a:uFillTx/>
                <a:latin typeface="Calibri"/>
                <a:cs typeface="Arial"/>
              </a:rPr>
              <a:t>Demonstration </a:t>
            </a:r>
            <a:r>
              <a:rPr kumimoji="0" lang="de-AT" sz="4400" b="1" i="0" u="none" strike="noStrike" kern="0" cap="none" spc="0" normalizeH="0" baseline="0" noProof="0" dirty="0" err="1">
                <a:ln>
                  <a:noFill/>
                </a:ln>
                <a:solidFill>
                  <a:srgbClr val="5D7997"/>
                </a:solidFill>
                <a:effectLst/>
                <a:uLnTx/>
                <a:uFillTx/>
                <a:latin typeface="Calibri"/>
                <a:cs typeface="Arial"/>
              </a:rPr>
              <a:t>of</a:t>
            </a:r>
            <a:r>
              <a:rPr kumimoji="0" lang="de-AT" sz="4400" b="1" i="0" u="none" strike="noStrike" kern="0" cap="none" spc="0" normalizeH="0" baseline="0" noProof="0" dirty="0">
                <a:ln>
                  <a:noFill/>
                </a:ln>
                <a:solidFill>
                  <a:srgbClr val="5D7997"/>
                </a:solidFill>
                <a:effectLst/>
                <a:uLnTx/>
                <a:uFillTx/>
                <a:latin typeface="Calibri"/>
                <a:cs typeface="Arial"/>
              </a:rPr>
              <a:t> </a:t>
            </a:r>
            <a:r>
              <a:rPr kumimoji="0" lang="de-AT" sz="4400" b="1" i="0" u="none" strike="noStrike" kern="0" cap="none" spc="0" normalizeH="0" baseline="0" noProof="0" dirty="0" err="1">
                <a:ln>
                  <a:noFill/>
                </a:ln>
                <a:solidFill>
                  <a:srgbClr val="5D7997"/>
                </a:solidFill>
                <a:effectLst/>
                <a:uLnTx/>
                <a:uFillTx/>
                <a:latin typeface="Calibri"/>
                <a:cs typeface="Arial"/>
              </a:rPr>
              <a:t>the</a:t>
            </a:r>
            <a:r>
              <a:rPr kumimoji="0" lang="de-AT" sz="4400" b="1" i="0" u="none" strike="noStrike" kern="0" cap="none" spc="0" normalizeH="0" baseline="0" noProof="0" dirty="0">
                <a:ln>
                  <a:noFill/>
                </a:ln>
                <a:solidFill>
                  <a:srgbClr val="5D7997"/>
                </a:solidFill>
                <a:effectLst/>
                <a:uLnTx/>
                <a:uFillTx/>
                <a:latin typeface="Calibri"/>
                <a:cs typeface="Arial"/>
              </a:rPr>
              <a:t> QGIS-plugin</a:t>
            </a:r>
          </a:p>
        </p:txBody>
      </p:sp>
      <p:sp>
        <p:nvSpPr>
          <p:cNvPr id="10" name="Untertitel 2"/>
          <p:cNvSpPr txBox="1"/>
          <p:nvPr/>
        </p:nvSpPr>
        <p:spPr bwMode="auto">
          <a:xfrm>
            <a:off x="865754" y="4445555"/>
            <a:ext cx="3580804" cy="1471361"/>
          </a:xfrm>
          <a:prstGeom prst="rect">
            <a:avLst/>
          </a:prstGeom>
          <a:noFill/>
        </p:spPr>
        <p:txBody>
          <a:bodyPr vert="horz" wrap="none" lIns="0" tIns="180000" rIns="0" bIns="0" rtlCol="0" anchor="t" anchorCtr="0">
            <a:noAutofit/>
          </a:bodyPr>
          <a:lstStyle>
            <a:lvl1pPr marL="0" indent="0" algn="l" defTabSz="914400">
              <a:spcBef>
                <a:spcPts val="0"/>
              </a:spcBef>
              <a:buFont typeface="Arial"/>
              <a:buNone/>
              <a:defRPr sz="2000" i="0" spc="100">
                <a:solidFill>
                  <a:schemeClr val="bg2"/>
                </a:solidFill>
                <a:latin typeface="Arial"/>
                <a:ea typeface="+mn-ea"/>
                <a:cs typeface="Arial"/>
              </a:defRPr>
            </a:lvl1pPr>
            <a:lvl2pPr marL="457200" indent="0" algn="ctr" defTabSz="914400">
              <a:spcBef>
                <a:spcPts val="0"/>
              </a:spcBef>
              <a:buFont typeface="Arial"/>
              <a:buNone/>
              <a:defRPr sz="2800">
                <a:solidFill>
                  <a:schemeClr val="tx1">
                    <a:tint val="75000"/>
                  </a:schemeClr>
                </a:solidFill>
                <a:latin typeface="+mn-lt"/>
                <a:ea typeface="+mn-ea"/>
                <a:cs typeface="+mn-cs"/>
              </a:defRPr>
            </a:lvl2pPr>
            <a:lvl3pPr marL="914400" indent="0" algn="ctr" defTabSz="914400">
              <a:spcBef>
                <a:spcPts val="0"/>
              </a:spcBef>
              <a:buFont typeface="Arial"/>
              <a:buNone/>
              <a:defRPr sz="2400">
                <a:solidFill>
                  <a:schemeClr val="tx1">
                    <a:tint val="75000"/>
                  </a:schemeClr>
                </a:solidFill>
                <a:latin typeface="+mn-lt"/>
                <a:ea typeface="+mn-ea"/>
                <a:cs typeface="+mn-cs"/>
              </a:defRPr>
            </a:lvl3pPr>
            <a:lvl4pPr marL="1371600" indent="0" algn="ctr" defTabSz="914400">
              <a:spcBef>
                <a:spcPts val="0"/>
              </a:spcBef>
              <a:buFont typeface="Arial"/>
              <a:buNone/>
              <a:defRPr sz="2000">
                <a:solidFill>
                  <a:schemeClr val="tx1">
                    <a:tint val="75000"/>
                  </a:schemeClr>
                </a:solidFill>
                <a:latin typeface="+mn-lt"/>
                <a:ea typeface="+mn-ea"/>
                <a:cs typeface="+mn-cs"/>
              </a:defRPr>
            </a:lvl4pPr>
            <a:lvl5pPr marL="1828800" indent="0" algn="ctr" defTabSz="914400">
              <a:spcBef>
                <a:spcPts val="0"/>
              </a:spcBef>
              <a:buFont typeface="Arial"/>
              <a:buNone/>
              <a:defRPr sz="2000">
                <a:solidFill>
                  <a:schemeClr val="tx1">
                    <a:tint val="75000"/>
                  </a:schemeClr>
                </a:solidFill>
                <a:latin typeface="+mn-lt"/>
                <a:ea typeface="+mn-ea"/>
                <a:cs typeface="+mn-cs"/>
              </a:defRPr>
            </a:lvl5pPr>
            <a:lvl6pPr marL="2286000" indent="0" algn="ctr" defTabSz="914400">
              <a:spcBef>
                <a:spcPts val="0"/>
              </a:spcBef>
              <a:buFont typeface="Arial"/>
              <a:buNone/>
              <a:defRPr sz="2000">
                <a:solidFill>
                  <a:schemeClr val="tx1">
                    <a:tint val="75000"/>
                  </a:schemeClr>
                </a:solidFill>
                <a:latin typeface="+mn-lt"/>
                <a:ea typeface="+mn-ea"/>
                <a:cs typeface="+mn-cs"/>
              </a:defRPr>
            </a:lvl6pPr>
            <a:lvl7pPr marL="2743200" indent="0" algn="ctr" defTabSz="914400">
              <a:spcBef>
                <a:spcPts val="0"/>
              </a:spcBef>
              <a:buFont typeface="Arial"/>
              <a:buNone/>
              <a:defRPr sz="2000">
                <a:solidFill>
                  <a:schemeClr val="tx1">
                    <a:tint val="75000"/>
                  </a:schemeClr>
                </a:solidFill>
                <a:latin typeface="+mn-lt"/>
                <a:ea typeface="+mn-ea"/>
                <a:cs typeface="+mn-cs"/>
              </a:defRPr>
            </a:lvl7pPr>
            <a:lvl8pPr marL="3200400" indent="0" algn="ctr" defTabSz="914400">
              <a:spcBef>
                <a:spcPts val="0"/>
              </a:spcBef>
              <a:buFont typeface="Arial"/>
              <a:buNone/>
              <a:defRPr sz="2000">
                <a:solidFill>
                  <a:schemeClr val="tx1">
                    <a:tint val="75000"/>
                  </a:schemeClr>
                </a:solidFill>
                <a:latin typeface="+mn-lt"/>
                <a:ea typeface="+mn-ea"/>
                <a:cs typeface="+mn-cs"/>
              </a:defRPr>
            </a:lvl8pPr>
            <a:lvl9pPr marL="3657600" indent="0" algn="ctr" defTabSz="914400">
              <a:spcBef>
                <a:spcPts val="0"/>
              </a:spcBef>
              <a:buFont typeface="Arial"/>
              <a:buNone/>
              <a:defRPr sz="2000">
                <a:solidFill>
                  <a:schemeClr val="tx1">
                    <a:tint val="75000"/>
                  </a:schemeClr>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 typeface="Arial"/>
              <a:buNone/>
              <a:tabLst/>
              <a:defRPr/>
            </a:pPr>
            <a:r>
              <a:rPr kumimoji="0" lang="de-DE" sz="2400" b="1" i="0" u="none" strike="noStrike" kern="0" cap="none" spc="100" normalizeH="0" baseline="30000" noProof="0" dirty="0">
                <a:ln>
                  <a:noFill/>
                </a:ln>
                <a:solidFill>
                  <a:srgbClr val="5D7997"/>
                </a:solidFill>
                <a:effectLst/>
                <a:uLnTx/>
                <a:uFillTx/>
                <a:latin typeface="Calibri"/>
                <a:cs typeface="Arial"/>
              </a:rPr>
              <a:t>Online Webinar</a:t>
            </a:r>
            <a:r>
              <a:rPr kumimoji="0" lang="de-DE" sz="2400" b="0" i="0" u="none" strike="noStrike" kern="0" cap="none" spc="100" normalizeH="0" baseline="30000" noProof="0" dirty="0">
                <a:ln>
                  <a:noFill/>
                </a:ln>
                <a:solidFill>
                  <a:srgbClr val="5D7997"/>
                </a:solidFill>
                <a:effectLst/>
                <a:uLnTx/>
                <a:uFillTx/>
                <a:latin typeface="Calibri"/>
                <a:cs typeface="Arial"/>
              </a:rPr>
              <a:t>|</a:t>
            </a:r>
            <a:r>
              <a:rPr lang="de-DE" sz="2400" b="1" kern="0" baseline="30000" dirty="0">
                <a:solidFill>
                  <a:srgbClr val="5D7997"/>
                </a:solidFill>
                <a:latin typeface="Calibri"/>
              </a:rPr>
              <a:t>15.</a:t>
            </a:r>
            <a:r>
              <a:rPr kumimoji="0" lang="de-DE" sz="2400" b="1" i="0" u="none" strike="noStrike" kern="0" cap="none" spc="100" normalizeH="0" baseline="30000" noProof="0" dirty="0">
                <a:ln>
                  <a:noFill/>
                </a:ln>
                <a:solidFill>
                  <a:srgbClr val="5D7997"/>
                </a:solidFill>
                <a:effectLst/>
                <a:uLnTx/>
                <a:uFillTx/>
                <a:latin typeface="Calibri"/>
                <a:cs typeface="Arial"/>
              </a:rPr>
              <a:t>12.2025</a:t>
            </a:r>
            <a:br>
              <a:rPr kumimoji="0" lang="de-DE" sz="2400" b="1" i="0" u="none" strike="noStrike" kern="0" cap="none" spc="100" normalizeH="0" baseline="30000" noProof="0" dirty="0">
                <a:ln>
                  <a:noFill/>
                </a:ln>
                <a:solidFill>
                  <a:srgbClr val="5D7997"/>
                </a:solidFill>
                <a:effectLst/>
                <a:uLnTx/>
                <a:uFillTx/>
                <a:latin typeface="Calibri"/>
                <a:cs typeface="Arial"/>
              </a:rPr>
            </a:br>
            <a:r>
              <a:rPr kumimoji="0" lang="de-DE" sz="2400" b="1" i="0" u="none" strike="noStrike" kern="0" cap="none" spc="100" normalizeH="0" baseline="30000" noProof="0" dirty="0">
                <a:ln>
                  <a:noFill/>
                </a:ln>
                <a:solidFill>
                  <a:srgbClr val="5D7997"/>
                </a:solidFill>
                <a:effectLst/>
                <a:uLnTx/>
                <a:uFillTx/>
                <a:latin typeface="Calibri"/>
                <a:cs typeface="Arial"/>
              </a:rPr>
              <a:t>Cristiano Guidi</a:t>
            </a:r>
            <a:br>
              <a:rPr kumimoji="0" lang="de-DE" sz="2400" b="1" i="0" u="none" strike="noStrike" kern="0" cap="none" spc="100" normalizeH="0" baseline="30000" noProof="0" dirty="0">
                <a:ln>
                  <a:noFill/>
                </a:ln>
                <a:solidFill>
                  <a:srgbClr val="5D7997"/>
                </a:solidFill>
                <a:effectLst/>
                <a:uLnTx/>
                <a:uFillTx/>
                <a:latin typeface="Calibri"/>
                <a:cs typeface="Arial"/>
              </a:rPr>
            </a:br>
            <a:br>
              <a:rPr kumimoji="0" lang="de-DE" sz="2400" b="1" i="0" u="none" strike="noStrike" kern="0" cap="none" spc="100" normalizeH="0" baseline="30000" noProof="0" dirty="0">
                <a:ln>
                  <a:noFill/>
                </a:ln>
                <a:solidFill>
                  <a:srgbClr val="5D7997"/>
                </a:solidFill>
                <a:effectLst/>
                <a:uLnTx/>
                <a:uFillTx/>
                <a:latin typeface="Calibri"/>
                <a:cs typeface="Arial"/>
              </a:rPr>
            </a:br>
            <a:r>
              <a:rPr kumimoji="0" lang="de-DE" sz="2400" b="1" i="0" u="none" strike="noStrike" kern="0" cap="none" spc="100" normalizeH="0" baseline="30000" noProof="0" dirty="0">
                <a:ln>
                  <a:noFill/>
                </a:ln>
                <a:solidFill>
                  <a:srgbClr val="5D7997"/>
                </a:solidFill>
                <a:effectLst/>
                <a:uLnTx/>
                <a:uFillTx/>
                <a:latin typeface="Calibri"/>
                <a:cs typeface="Arial"/>
              </a:rPr>
              <a:t>interreg-baltic.eu/</a:t>
            </a:r>
            <a:r>
              <a:rPr kumimoji="0" lang="de-DE" sz="2400" b="1" i="0" u="none" strike="noStrike" kern="0" cap="none" spc="100" normalizeH="0" baseline="30000" noProof="0" dirty="0" err="1">
                <a:ln>
                  <a:noFill/>
                </a:ln>
                <a:solidFill>
                  <a:srgbClr val="5D7997"/>
                </a:solidFill>
                <a:effectLst/>
                <a:uLnTx/>
                <a:uFillTx/>
                <a:latin typeface="Calibri"/>
                <a:cs typeface="Arial"/>
              </a:rPr>
              <a:t>project</a:t>
            </a:r>
            <a:r>
              <a:rPr kumimoji="0" lang="de-DE" sz="2400" b="1" i="0" u="none" strike="noStrike" kern="0" cap="none" spc="100" normalizeH="0" baseline="30000" noProof="0" dirty="0">
                <a:ln>
                  <a:noFill/>
                </a:ln>
                <a:solidFill>
                  <a:srgbClr val="5D7997"/>
                </a:solidFill>
                <a:effectLst/>
                <a:uLnTx/>
                <a:uFillTx/>
                <a:latin typeface="Calibri"/>
                <a:cs typeface="Arial"/>
              </a:rPr>
              <a:t>/APRIORA</a:t>
            </a:r>
            <a:endParaRPr kumimoji="0" lang="de-DE" sz="2400" b="0" i="0" u="none" strike="noStrike" kern="0" cap="none" spc="100" normalizeH="0" baseline="30000" noProof="0" dirty="0">
              <a:ln>
                <a:noFill/>
              </a:ln>
              <a:solidFill>
                <a:srgbClr val="5D7997"/>
              </a:solidFill>
              <a:effectLst/>
              <a:uLnTx/>
              <a:uFillTx/>
              <a:latin typeface="Calibri"/>
              <a:cs typeface="Arial"/>
            </a:endParaRPr>
          </a:p>
        </p:txBody>
      </p:sp>
      <p:pic>
        <p:nvPicPr>
          <p:cNvPr id="2" name="Grafik 1"/>
          <p:cNvPicPr>
            <a:picLocks noChangeAspect="1"/>
          </p:cNvPicPr>
          <p:nvPr/>
        </p:nvPicPr>
        <p:blipFill>
          <a:blip r:embed="rId3"/>
          <a:stretch/>
        </p:blipFill>
        <p:spPr bwMode="auto">
          <a:xfrm>
            <a:off x="803207" y="711118"/>
            <a:ext cx="4681396" cy="1980000"/>
          </a:xfrm>
          <a:prstGeom prst="rect">
            <a:avLst/>
          </a:prstGeom>
        </p:spPr>
      </p:pic>
      <p:pic>
        <p:nvPicPr>
          <p:cNvPr id="2137250200" name="Grafik 17"/>
          <p:cNvPicPr>
            <a:picLocks noChangeAspect="1"/>
          </p:cNvPicPr>
          <p:nvPr/>
        </p:nvPicPr>
        <p:blipFill>
          <a:blip r:embed="rId4"/>
          <a:stretch/>
        </p:blipFill>
        <p:spPr bwMode="auto">
          <a:xfrm>
            <a:off x="9487237" y="4089209"/>
            <a:ext cx="3141244" cy="314124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Diagonal Corners Snipped 3">
            <a:extLst>
              <a:ext uri="{FF2B5EF4-FFF2-40B4-BE49-F238E27FC236}">
                <a16:creationId xmlns:a16="http://schemas.microsoft.com/office/drawing/2014/main" id="{E7D86680-AFEF-47AD-B494-3E23A44810AD}"/>
              </a:ext>
            </a:extLst>
          </p:cNvPr>
          <p:cNvSpPr/>
          <p:nvPr/>
        </p:nvSpPr>
        <p:spPr>
          <a:xfrm>
            <a:off x="2867883" y="2219243"/>
            <a:ext cx="8334082" cy="4261252"/>
          </a:xfrm>
          <a:prstGeom prst="snip2DiagRect">
            <a:avLst>
              <a:gd name="adj1" fmla="val 50000"/>
              <a:gd name="adj2"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el 8"/>
          <p:cNvSpPr>
            <a:spLocks noGrp="1"/>
          </p:cNvSpPr>
          <p:nvPr>
            <p:ph type="title"/>
          </p:nvPr>
        </p:nvSpPr>
        <p:spPr bwMode="auto"/>
        <p:txBody>
          <a:bodyPr/>
          <a:lstStyle/>
          <a:p>
            <a:pPr>
              <a:defRPr/>
            </a:pPr>
            <a:r>
              <a:rPr kumimoji="0" lang="en-US" sz="4400" b="1" i="0" u="none" strike="noStrike" kern="0" cap="none" spc="0" normalizeH="0" baseline="0" noProof="0" dirty="0">
                <a:ln>
                  <a:noFill/>
                </a:ln>
                <a:solidFill>
                  <a:srgbClr val="5D7997"/>
                </a:solidFill>
                <a:effectLst/>
                <a:uLnTx/>
                <a:uFillTx/>
                <a:latin typeface="Calibri" panose="020F0502020204030204"/>
                <a:ea typeface="+mn-ea"/>
                <a:cs typeface="+mn-cs"/>
              </a:rPr>
              <a:t>APRIORA </a:t>
            </a:r>
            <a:r>
              <a:rPr kumimoji="0" lang="de-DE" sz="4400" b="1" i="0" u="none" strike="noStrike" kern="0" cap="none" spc="0" normalizeH="0" baseline="0" noProof="0" dirty="0" err="1">
                <a:ln>
                  <a:noFill/>
                </a:ln>
                <a:solidFill>
                  <a:srgbClr val="5D7997"/>
                </a:solidFill>
                <a:effectLst/>
                <a:uLnTx/>
                <a:uFillTx/>
                <a:latin typeface="Calibri"/>
                <a:cs typeface="Arial"/>
              </a:rPr>
              <a:t>plugin</a:t>
            </a:r>
            <a:endParaRPr lang="de-AT" dirty="0"/>
          </a:p>
        </p:txBody>
      </p:sp>
      <p:sp>
        <p:nvSpPr>
          <p:cNvPr id="10" name="Textplatzhalter 9"/>
          <p:cNvSpPr>
            <a:spLocks noGrp="1"/>
          </p:cNvSpPr>
          <p:nvPr>
            <p:ph type="body" sz="quarter" idx="25"/>
          </p:nvPr>
        </p:nvSpPr>
        <p:spPr bwMode="auto">
          <a:xfrm>
            <a:off x="533850" y="1051482"/>
            <a:ext cx="7543349" cy="553998"/>
          </a:xfrm>
        </p:spPr>
        <p:txBody>
          <a:bodyPr/>
          <a:lstStyle/>
          <a:p>
            <a:pPr marL="0" indent="0">
              <a:buNone/>
              <a:defRPr/>
            </a:pPr>
            <a:r>
              <a:rPr lang="de-AT" dirty="0"/>
              <a:t>6 – Emission Loads</a:t>
            </a:r>
          </a:p>
        </p:txBody>
      </p:sp>
      <p:sp>
        <p:nvSpPr>
          <p:cNvPr id="11" name="Textplatzhalter 10"/>
          <p:cNvSpPr>
            <a:spLocks noGrp="1"/>
          </p:cNvSpPr>
          <p:nvPr>
            <p:ph type="body" sz="quarter" idx="27"/>
          </p:nvPr>
        </p:nvSpPr>
        <p:spPr bwMode="auto">
          <a:xfrm>
            <a:off x="513524" y="1678268"/>
            <a:ext cx="8073428" cy="1411773"/>
          </a:xfrm>
        </p:spPr>
        <p:txBody>
          <a:bodyPr/>
          <a:lstStyle/>
          <a:p>
            <a:pPr rtl="0"/>
            <a:r>
              <a:rPr lang="en-US" sz="2400" dirty="0">
                <a:solidFill>
                  <a:schemeClr val="tx1">
                    <a:lumMod val="50000"/>
                  </a:schemeClr>
                </a:solidFill>
              </a:rPr>
              <a:t>This tool calculates the load of previously selected APIs at each WWTP within a catchment.</a:t>
            </a:r>
          </a:p>
          <a:p>
            <a:pPr rtl="0"/>
            <a:r>
              <a:rPr lang="en-US" sz="2400" dirty="0">
                <a:solidFill>
                  <a:schemeClr val="tx1">
                    <a:lumMod val="50000"/>
                  </a:schemeClr>
                </a:solidFill>
              </a:rPr>
              <a:t>The load is expressed in kg/a.</a:t>
            </a:r>
          </a:p>
        </p:txBody>
      </p:sp>
      <p:sp>
        <p:nvSpPr>
          <p:cNvPr id="19" name="Textplatzhalter 10">
            <a:extLst>
              <a:ext uri="{FF2B5EF4-FFF2-40B4-BE49-F238E27FC236}">
                <a16:creationId xmlns:a16="http://schemas.microsoft.com/office/drawing/2014/main" id="{6FA43D14-3B25-4BF0-848E-C8444C9B6428}"/>
              </a:ext>
            </a:extLst>
          </p:cNvPr>
          <p:cNvSpPr txBox="1">
            <a:spLocks/>
          </p:cNvSpPr>
          <p:nvPr/>
        </p:nvSpPr>
        <p:spPr bwMode="auto">
          <a:xfrm>
            <a:off x="3922252" y="3280861"/>
            <a:ext cx="2433850" cy="550864"/>
          </a:xfrm>
          <a:prstGeom prst="rect">
            <a:avLst/>
          </a:prstGeom>
        </p:spPr>
        <p:txBody>
          <a:bodyPr/>
          <a:lstStyle>
            <a:lvl1pPr marL="0" indent="0" algn="l" defTabSz="914400">
              <a:lnSpc>
                <a:spcPct val="90000"/>
              </a:lnSpc>
              <a:spcBef>
                <a:spcPts val="1000"/>
              </a:spcBef>
              <a:buFont typeface="Arial"/>
              <a:buNone/>
              <a:defRPr sz="2200" b="0">
                <a:solidFill>
                  <a:schemeClr val="tx1"/>
                </a:solidFill>
                <a:latin typeface="+mn-lt"/>
                <a:ea typeface="+mn-ea"/>
                <a:cs typeface="+mn-cs"/>
              </a:defRPr>
            </a:lvl1pPr>
            <a:lvl2pPr marL="0" indent="0" algn="l" defTabSz="914400">
              <a:lnSpc>
                <a:spcPct val="90000"/>
              </a:lnSpc>
              <a:spcBef>
                <a:spcPts val="500"/>
              </a:spcBef>
              <a:buFont typeface="Arial"/>
              <a:buNone/>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rtl="0"/>
            <a:r>
              <a:rPr lang="en-US" sz="2000" b="1" kern="0" dirty="0">
                <a:solidFill>
                  <a:srgbClr val="90B825"/>
                </a:solidFill>
              </a:rPr>
              <a:t>Diclofenac: 2 kg/a</a:t>
            </a:r>
          </a:p>
        </p:txBody>
      </p:sp>
      <p:sp>
        <p:nvSpPr>
          <p:cNvPr id="20" name="Textplatzhalter 10">
            <a:extLst>
              <a:ext uri="{FF2B5EF4-FFF2-40B4-BE49-F238E27FC236}">
                <a16:creationId xmlns:a16="http://schemas.microsoft.com/office/drawing/2014/main" id="{2CE92B1A-BDF9-4EFA-B332-E851B02E31AA}"/>
              </a:ext>
            </a:extLst>
          </p:cNvPr>
          <p:cNvSpPr txBox="1">
            <a:spLocks/>
          </p:cNvSpPr>
          <p:nvPr/>
        </p:nvSpPr>
        <p:spPr bwMode="auto">
          <a:xfrm>
            <a:off x="6420146" y="2389607"/>
            <a:ext cx="2433850" cy="550864"/>
          </a:xfrm>
          <a:prstGeom prst="rect">
            <a:avLst/>
          </a:prstGeom>
        </p:spPr>
        <p:txBody>
          <a:bodyPr/>
          <a:lstStyle>
            <a:lvl1pPr marL="0" indent="0" algn="l" defTabSz="914400">
              <a:lnSpc>
                <a:spcPct val="90000"/>
              </a:lnSpc>
              <a:spcBef>
                <a:spcPts val="1000"/>
              </a:spcBef>
              <a:buFont typeface="Arial"/>
              <a:buNone/>
              <a:defRPr sz="2200" b="0">
                <a:solidFill>
                  <a:schemeClr val="tx1"/>
                </a:solidFill>
                <a:latin typeface="+mn-lt"/>
                <a:ea typeface="+mn-ea"/>
                <a:cs typeface="+mn-cs"/>
              </a:defRPr>
            </a:lvl1pPr>
            <a:lvl2pPr marL="0" indent="0" algn="l" defTabSz="914400">
              <a:lnSpc>
                <a:spcPct val="90000"/>
              </a:lnSpc>
              <a:spcBef>
                <a:spcPts val="500"/>
              </a:spcBef>
              <a:buFont typeface="Arial"/>
              <a:buNone/>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rtl="0"/>
            <a:r>
              <a:rPr lang="en-US" sz="2000" b="1" kern="0" dirty="0">
                <a:solidFill>
                  <a:srgbClr val="90B825"/>
                </a:solidFill>
              </a:rPr>
              <a:t>Diclofenac: 1.6 kg/a</a:t>
            </a:r>
          </a:p>
        </p:txBody>
      </p:sp>
      <p:sp>
        <p:nvSpPr>
          <p:cNvPr id="21" name="Textplatzhalter 10">
            <a:extLst>
              <a:ext uri="{FF2B5EF4-FFF2-40B4-BE49-F238E27FC236}">
                <a16:creationId xmlns:a16="http://schemas.microsoft.com/office/drawing/2014/main" id="{9761AB4D-FCBD-46B7-B31C-C2E00A7A7509}"/>
              </a:ext>
            </a:extLst>
          </p:cNvPr>
          <p:cNvSpPr txBox="1">
            <a:spLocks/>
          </p:cNvSpPr>
          <p:nvPr/>
        </p:nvSpPr>
        <p:spPr bwMode="auto">
          <a:xfrm>
            <a:off x="5455684" y="4917371"/>
            <a:ext cx="2433850" cy="550864"/>
          </a:xfrm>
          <a:prstGeom prst="rect">
            <a:avLst/>
          </a:prstGeom>
        </p:spPr>
        <p:txBody>
          <a:bodyPr/>
          <a:lstStyle>
            <a:lvl1pPr marL="0" indent="0" algn="l" defTabSz="914400">
              <a:lnSpc>
                <a:spcPct val="90000"/>
              </a:lnSpc>
              <a:spcBef>
                <a:spcPts val="1000"/>
              </a:spcBef>
              <a:buFont typeface="Arial"/>
              <a:buNone/>
              <a:defRPr sz="2200" b="0">
                <a:solidFill>
                  <a:schemeClr val="tx1"/>
                </a:solidFill>
                <a:latin typeface="+mn-lt"/>
                <a:ea typeface="+mn-ea"/>
                <a:cs typeface="+mn-cs"/>
              </a:defRPr>
            </a:lvl1pPr>
            <a:lvl2pPr marL="0" indent="0" algn="l" defTabSz="914400">
              <a:lnSpc>
                <a:spcPct val="90000"/>
              </a:lnSpc>
              <a:spcBef>
                <a:spcPts val="500"/>
              </a:spcBef>
              <a:buFont typeface="Arial"/>
              <a:buNone/>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rtl="0"/>
            <a:r>
              <a:rPr lang="en-US" sz="2000" b="1" kern="0" dirty="0">
                <a:solidFill>
                  <a:srgbClr val="90B825"/>
                </a:solidFill>
              </a:rPr>
              <a:t>Diclofenac: 0.4 kg/a</a:t>
            </a:r>
          </a:p>
        </p:txBody>
      </p:sp>
      <p:sp>
        <p:nvSpPr>
          <p:cNvPr id="23" name="Rectangle: Diagonal Corners Snipped 22">
            <a:extLst>
              <a:ext uri="{FF2B5EF4-FFF2-40B4-BE49-F238E27FC236}">
                <a16:creationId xmlns:a16="http://schemas.microsoft.com/office/drawing/2014/main" id="{6B0FE533-BAEB-4E69-98A2-EA814D06100D}"/>
              </a:ext>
            </a:extLst>
          </p:cNvPr>
          <p:cNvSpPr/>
          <p:nvPr/>
        </p:nvSpPr>
        <p:spPr bwMode="auto">
          <a:xfrm>
            <a:off x="292837" y="5179732"/>
            <a:ext cx="441374" cy="417152"/>
          </a:xfrm>
          <a:prstGeom prst="snip2DiagRect">
            <a:avLst>
              <a:gd name="adj1" fmla="val 50000"/>
              <a:gd name="adj2"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platzhalter 10">
            <a:extLst>
              <a:ext uri="{FF2B5EF4-FFF2-40B4-BE49-F238E27FC236}">
                <a16:creationId xmlns:a16="http://schemas.microsoft.com/office/drawing/2014/main" id="{06AC6904-0129-478E-A322-D5B36C33C5F2}"/>
              </a:ext>
            </a:extLst>
          </p:cNvPr>
          <p:cNvSpPr txBox="1">
            <a:spLocks/>
          </p:cNvSpPr>
          <p:nvPr/>
        </p:nvSpPr>
        <p:spPr bwMode="auto">
          <a:xfrm>
            <a:off x="824578" y="5795418"/>
            <a:ext cx="2129120" cy="550864"/>
          </a:xfrm>
          <a:prstGeom prst="rect">
            <a:avLst/>
          </a:prstGeom>
        </p:spPr>
        <p:txBody>
          <a:bodyPr/>
          <a:lstStyle>
            <a:lvl1pPr marL="0" indent="0" algn="l" defTabSz="914400">
              <a:lnSpc>
                <a:spcPct val="90000"/>
              </a:lnSpc>
              <a:spcBef>
                <a:spcPts val="1000"/>
              </a:spcBef>
              <a:buFont typeface="Arial"/>
              <a:buNone/>
              <a:defRPr sz="2200" b="0">
                <a:solidFill>
                  <a:schemeClr val="tx1"/>
                </a:solidFill>
                <a:latin typeface="+mn-lt"/>
                <a:ea typeface="+mn-ea"/>
                <a:cs typeface="+mn-cs"/>
              </a:defRPr>
            </a:lvl1pPr>
            <a:lvl2pPr marL="0" indent="0" algn="l" defTabSz="914400">
              <a:lnSpc>
                <a:spcPct val="90000"/>
              </a:lnSpc>
              <a:spcBef>
                <a:spcPts val="500"/>
              </a:spcBef>
              <a:buFont typeface="Arial"/>
              <a:buNone/>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rtl="0"/>
            <a:r>
              <a:rPr lang="en-US" sz="2000" b="1" kern="0" dirty="0">
                <a:solidFill>
                  <a:srgbClr val="90B825"/>
                </a:solidFill>
              </a:rPr>
              <a:t>Waste water treatment plant</a:t>
            </a:r>
          </a:p>
        </p:txBody>
      </p:sp>
      <p:sp>
        <p:nvSpPr>
          <p:cNvPr id="26" name="Textplatzhalter 10">
            <a:extLst>
              <a:ext uri="{FF2B5EF4-FFF2-40B4-BE49-F238E27FC236}">
                <a16:creationId xmlns:a16="http://schemas.microsoft.com/office/drawing/2014/main" id="{2407C46C-FB38-4BA8-8F6A-76C653F8B31F}"/>
              </a:ext>
            </a:extLst>
          </p:cNvPr>
          <p:cNvSpPr txBox="1">
            <a:spLocks/>
          </p:cNvSpPr>
          <p:nvPr/>
        </p:nvSpPr>
        <p:spPr bwMode="auto">
          <a:xfrm>
            <a:off x="820026" y="5182413"/>
            <a:ext cx="1577500" cy="550864"/>
          </a:xfrm>
          <a:prstGeom prst="rect">
            <a:avLst/>
          </a:prstGeom>
        </p:spPr>
        <p:txBody>
          <a:bodyPr/>
          <a:lstStyle>
            <a:lvl1pPr marL="0" indent="0" algn="l" defTabSz="914400">
              <a:lnSpc>
                <a:spcPct val="90000"/>
              </a:lnSpc>
              <a:spcBef>
                <a:spcPts val="1000"/>
              </a:spcBef>
              <a:buFont typeface="Arial"/>
              <a:buNone/>
              <a:defRPr sz="2200" b="0">
                <a:solidFill>
                  <a:schemeClr val="tx1"/>
                </a:solidFill>
                <a:latin typeface="+mn-lt"/>
                <a:ea typeface="+mn-ea"/>
                <a:cs typeface="+mn-cs"/>
              </a:defRPr>
            </a:lvl1pPr>
            <a:lvl2pPr marL="0" indent="0" algn="l" defTabSz="914400">
              <a:lnSpc>
                <a:spcPct val="90000"/>
              </a:lnSpc>
              <a:spcBef>
                <a:spcPts val="500"/>
              </a:spcBef>
              <a:buFont typeface="Arial"/>
              <a:buNone/>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rtl="0"/>
            <a:r>
              <a:rPr lang="en-US" sz="2000" b="1" kern="0" dirty="0">
                <a:ln>
                  <a:solidFill>
                    <a:srgbClr val="4D718E"/>
                  </a:solidFill>
                </a:ln>
                <a:solidFill>
                  <a:srgbClr val="E8E8E8"/>
                </a:solidFill>
              </a:rPr>
              <a:t>Catchment</a:t>
            </a:r>
          </a:p>
        </p:txBody>
      </p:sp>
      <p:sp>
        <p:nvSpPr>
          <p:cNvPr id="34" name="Freeform: Shape 33">
            <a:extLst>
              <a:ext uri="{FF2B5EF4-FFF2-40B4-BE49-F238E27FC236}">
                <a16:creationId xmlns:a16="http://schemas.microsoft.com/office/drawing/2014/main" id="{A89DAD69-6637-473E-B24A-0955990CA631}"/>
              </a:ext>
            </a:extLst>
          </p:cNvPr>
          <p:cNvSpPr/>
          <p:nvPr/>
        </p:nvSpPr>
        <p:spPr>
          <a:xfrm>
            <a:off x="3242733" y="2641600"/>
            <a:ext cx="7636934" cy="3369733"/>
          </a:xfrm>
          <a:custGeom>
            <a:avLst/>
            <a:gdLst>
              <a:gd name="connsiteX0" fmla="*/ 0 w 7636934"/>
              <a:gd name="connsiteY0" fmla="*/ 3369733 h 3369733"/>
              <a:gd name="connsiteX1" fmla="*/ 93134 w 7636934"/>
              <a:gd name="connsiteY1" fmla="*/ 3225800 h 3369733"/>
              <a:gd name="connsiteX2" fmla="*/ 152400 w 7636934"/>
              <a:gd name="connsiteY2" fmla="*/ 3166533 h 3369733"/>
              <a:gd name="connsiteX3" fmla="*/ 220134 w 7636934"/>
              <a:gd name="connsiteY3" fmla="*/ 3056467 h 3369733"/>
              <a:gd name="connsiteX4" fmla="*/ 296334 w 7636934"/>
              <a:gd name="connsiteY4" fmla="*/ 2980267 h 3369733"/>
              <a:gd name="connsiteX5" fmla="*/ 491067 w 7636934"/>
              <a:gd name="connsiteY5" fmla="*/ 2912533 h 3369733"/>
              <a:gd name="connsiteX6" fmla="*/ 575734 w 7636934"/>
              <a:gd name="connsiteY6" fmla="*/ 2836333 h 3369733"/>
              <a:gd name="connsiteX7" fmla="*/ 609600 w 7636934"/>
              <a:gd name="connsiteY7" fmla="*/ 2827867 h 3369733"/>
              <a:gd name="connsiteX8" fmla="*/ 660400 w 7636934"/>
              <a:gd name="connsiteY8" fmla="*/ 2785533 h 3369733"/>
              <a:gd name="connsiteX9" fmla="*/ 702734 w 7636934"/>
              <a:gd name="connsiteY9" fmla="*/ 2760133 h 3369733"/>
              <a:gd name="connsiteX10" fmla="*/ 778934 w 7636934"/>
              <a:gd name="connsiteY10" fmla="*/ 2709333 h 3369733"/>
              <a:gd name="connsiteX11" fmla="*/ 804334 w 7636934"/>
              <a:gd name="connsiteY11" fmla="*/ 2675467 h 3369733"/>
              <a:gd name="connsiteX12" fmla="*/ 846667 w 7636934"/>
              <a:gd name="connsiteY12" fmla="*/ 2650067 h 3369733"/>
              <a:gd name="connsiteX13" fmla="*/ 965200 w 7636934"/>
              <a:gd name="connsiteY13" fmla="*/ 2616200 h 3369733"/>
              <a:gd name="connsiteX14" fmla="*/ 1100667 w 7636934"/>
              <a:gd name="connsiteY14" fmla="*/ 2582333 h 3369733"/>
              <a:gd name="connsiteX15" fmla="*/ 1143000 w 7636934"/>
              <a:gd name="connsiteY15" fmla="*/ 2565400 h 3369733"/>
              <a:gd name="connsiteX16" fmla="*/ 1219200 w 7636934"/>
              <a:gd name="connsiteY16" fmla="*/ 2540000 h 3369733"/>
              <a:gd name="connsiteX17" fmla="*/ 1312334 w 7636934"/>
              <a:gd name="connsiteY17" fmla="*/ 2489200 h 3369733"/>
              <a:gd name="connsiteX18" fmla="*/ 1363134 w 7636934"/>
              <a:gd name="connsiteY18" fmla="*/ 2446867 h 3369733"/>
              <a:gd name="connsiteX19" fmla="*/ 1413934 w 7636934"/>
              <a:gd name="connsiteY19" fmla="*/ 2438400 h 3369733"/>
              <a:gd name="connsiteX20" fmla="*/ 1456267 w 7636934"/>
              <a:gd name="connsiteY20" fmla="*/ 2421467 h 3369733"/>
              <a:gd name="connsiteX21" fmla="*/ 1515534 w 7636934"/>
              <a:gd name="connsiteY21" fmla="*/ 2379133 h 3369733"/>
              <a:gd name="connsiteX22" fmla="*/ 1591734 w 7636934"/>
              <a:gd name="connsiteY22" fmla="*/ 2362200 h 3369733"/>
              <a:gd name="connsiteX23" fmla="*/ 1710267 w 7636934"/>
              <a:gd name="connsiteY23" fmla="*/ 2328333 h 3369733"/>
              <a:gd name="connsiteX24" fmla="*/ 1981200 w 7636934"/>
              <a:gd name="connsiteY24" fmla="*/ 2269067 h 3369733"/>
              <a:gd name="connsiteX25" fmla="*/ 2015067 w 7636934"/>
              <a:gd name="connsiteY25" fmla="*/ 2252133 h 3369733"/>
              <a:gd name="connsiteX26" fmla="*/ 2235200 w 7636934"/>
              <a:gd name="connsiteY26" fmla="*/ 2159000 h 3369733"/>
              <a:gd name="connsiteX27" fmla="*/ 2302934 w 7636934"/>
              <a:gd name="connsiteY27" fmla="*/ 2116667 h 3369733"/>
              <a:gd name="connsiteX28" fmla="*/ 2353734 w 7636934"/>
              <a:gd name="connsiteY28" fmla="*/ 2099733 h 3369733"/>
              <a:gd name="connsiteX29" fmla="*/ 2463800 w 7636934"/>
              <a:gd name="connsiteY29" fmla="*/ 2040467 h 3369733"/>
              <a:gd name="connsiteX30" fmla="*/ 2548467 w 7636934"/>
              <a:gd name="connsiteY30" fmla="*/ 1955800 h 3369733"/>
              <a:gd name="connsiteX31" fmla="*/ 2582334 w 7636934"/>
              <a:gd name="connsiteY31" fmla="*/ 1930400 h 3369733"/>
              <a:gd name="connsiteX32" fmla="*/ 2658534 w 7636934"/>
              <a:gd name="connsiteY32" fmla="*/ 1845733 h 3369733"/>
              <a:gd name="connsiteX33" fmla="*/ 2802467 w 7636934"/>
              <a:gd name="connsiteY33" fmla="*/ 1778000 h 3369733"/>
              <a:gd name="connsiteX34" fmla="*/ 2971800 w 7636934"/>
              <a:gd name="connsiteY34" fmla="*/ 1761067 h 3369733"/>
              <a:gd name="connsiteX35" fmla="*/ 4114800 w 7636934"/>
              <a:gd name="connsiteY35" fmla="*/ 1735667 h 3369733"/>
              <a:gd name="connsiteX36" fmla="*/ 4182534 w 7636934"/>
              <a:gd name="connsiteY36" fmla="*/ 1701800 h 3369733"/>
              <a:gd name="connsiteX37" fmla="*/ 4292600 w 7636934"/>
              <a:gd name="connsiteY37" fmla="*/ 1642533 h 3369733"/>
              <a:gd name="connsiteX38" fmla="*/ 4419600 w 7636934"/>
              <a:gd name="connsiteY38" fmla="*/ 1557867 h 3369733"/>
              <a:gd name="connsiteX39" fmla="*/ 4487334 w 7636934"/>
              <a:gd name="connsiteY39" fmla="*/ 1532467 h 3369733"/>
              <a:gd name="connsiteX40" fmla="*/ 4766734 w 7636934"/>
              <a:gd name="connsiteY40" fmla="*/ 1388533 h 3369733"/>
              <a:gd name="connsiteX41" fmla="*/ 4766734 w 7636934"/>
              <a:gd name="connsiteY41" fmla="*/ 1388533 h 3369733"/>
              <a:gd name="connsiteX42" fmla="*/ 4868334 w 7636934"/>
              <a:gd name="connsiteY42" fmla="*/ 1320800 h 3369733"/>
              <a:gd name="connsiteX43" fmla="*/ 4953000 w 7636934"/>
              <a:gd name="connsiteY43" fmla="*/ 1253067 h 3369733"/>
              <a:gd name="connsiteX44" fmla="*/ 5029200 w 7636934"/>
              <a:gd name="connsiteY44" fmla="*/ 1219200 h 3369733"/>
              <a:gd name="connsiteX45" fmla="*/ 5080000 w 7636934"/>
              <a:gd name="connsiteY45" fmla="*/ 1176867 h 3369733"/>
              <a:gd name="connsiteX46" fmla="*/ 5130800 w 7636934"/>
              <a:gd name="connsiteY46" fmla="*/ 1143000 h 3369733"/>
              <a:gd name="connsiteX47" fmla="*/ 5173134 w 7636934"/>
              <a:gd name="connsiteY47" fmla="*/ 1109133 h 3369733"/>
              <a:gd name="connsiteX48" fmla="*/ 5249334 w 7636934"/>
              <a:gd name="connsiteY48" fmla="*/ 1058333 h 3369733"/>
              <a:gd name="connsiteX49" fmla="*/ 5291667 w 7636934"/>
              <a:gd name="connsiteY49" fmla="*/ 1016000 h 3369733"/>
              <a:gd name="connsiteX50" fmla="*/ 5418667 w 7636934"/>
              <a:gd name="connsiteY50" fmla="*/ 965200 h 3369733"/>
              <a:gd name="connsiteX51" fmla="*/ 5503334 w 7636934"/>
              <a:gd name="connsiteY51" fmla="*/ 914400 h 3369733"/>
              <a:gd name="connsiteX52" fmla="*/ 5647267 w 7636934"/>
              <a:gd name="connsiteY52" fmla="*/ 872067 h 3369733"/>
              <a:gd name="connsiteX53" fmla="*/ 5723467 w 7636934"/>
              <a:gd name="connsiteY53" fmla="*/ 829733 h 3369733"/>
              <a:gd name="connsiteX54" fmla="*/ 5850467 w 7636934"/>
              <a:gd name="connsiteY54" fmla="*/ 812800 h 3369733"/>
              <a:gd name="connsiteX55" fmla="*/ 6290734 w 7636934"/>
              <a:gd name="connsiteY55" fmla="*/ 778933 h 3369733"/>
              <a:gd name="connsiteX56" fmla="*/ 6612467 w 7636934"/>
              <a:gd name="connsiteY56" fmla="*/ 728133 h 3369733"/>
              <a:gd name="connsiteX57" fmla="*/ 6815667 w 7636934"/>
              <a:gd name="connsiteY57" fmla="*/ 711200 h 3369733"/>
              <a:gd name="connsiteX58" fmla="*/ 6976534 w 7636934"/>
              <a:gd name="connsiteY58" fmla="*/ 651933 h 3369733"/>
              <a:gd name="connsiteX59" fmla="*/ 7120467 w 7636934"/>
              <a:gd name="connsiteY59" fmla="*/ 516467 h 3369733"/>
              <a:gd name="connsiteX60" fmla="*/ 7196667 w 7636934"/>
              <a:gd name="connsiteY60" fmla="*/ 465667 h 3369733"/>
              <a:gd name="connsiteX61" fmla="*/ 7298267 w 7636934"/>
              <a:gd name="connsiteY61" fmla="*/ 372533 h 3369733"/>
              <a:gd name="connsiteX62" fmla="*/ 7340600 w 7636934"/>
              <a:gd name="connsiteY62" fmla="*/ 347133 h 3369733"/>
              <a:gd name="connsiteX63" fmla="*/ 7374467 w 7636934"/>
              <a:gd name="connsiteY63" fmla="*/ 313267 h 3369733"/>
              <a:gd name="connsiteX64" fmla="*/ 7425267 w 7636934"/>
              <a:gd name="connsiteY64" fmla="*/ 279400 h 3369733"/>
              <a:gd name="connsiteX65" fmla="*/ 7501467 w 7636934"/>
              <a:gd name="connsiteY65" fmla="*/ 203200 h 3369733"/>
              <a:gd name="connsiteX66" fmla="*/ 7543800 w 7636934"/>
              <a:gd name="connsiteY66" fmla="*/ 84667 h 3369733"/>
              <a:gd name="connsiteX67" fmla="*/ 7586134 w 7636934"/>
              <a:gd name="connsiteY67" fmla="*/ 50800 h 3369733"/>
              <a:gd name="connsiteX68" fmla="*/ 7594600 w 7636934"/>
              <a:gd name="connsiteY68" fmla="*/ 25400 h 3369733"/>
              <a:gd name="connsiteX69" fmla="*/ 7636934 w 7636934"/>
              <a:gd name="connsiteY69" fmla="*/ 0 h 336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7636934" h="3369733">
                <a:moveTo>
                  <a:pt x="0" y="3369733"/>
                </a:moveTo>
                <a:cubicBezTo>
                  <a:pt x="29253" y="3296603"/>
                  <a:pt x="17295" y="3315859"/>
                  <a:pt x="93134" y="3225800"/>
                </a:cubicBezTo>
                <a:cubicBezTo>
                  <a:pt x="111130" y="3204429"/>
                  <a:pt x="135637" y="3188884"/>
                  <a:pt x="152400" y="3166533"/>
                </a:cubicBezTo>
                <a:cubicBezTo>
                  <a:pt x="178248" y="3132070"/>
                  <a:pt x="193793" y="3090555"/>
                  <a:pt x="220134" y="3056467"/>
                </a:cubicBezTo>
                <a:cubicBezTo>
                  <a:pt x="242098" y="3028043"/>
                  <a:pt x="261928" y="2990589"/>
                  <a:pt x="296334" y="2980267"/>
                </a:cubicBezTo>
                <a:cubicBezTo>
                  <a:pt x="418651" y="2943572"/>
                  <a:pt x="353499" y="2965444"/>
                  <a:pt x="491067" y="2912533"/>
                </a:cubicBezTo>
                <a:cubicBezTo>
                  <a:pt x="513873" y="2889728"/>
                  <a:pt x="549462" y="2852097"/>
                  <a:pt x="575734" y="2836333"/>
                </a:cubicBezTo>
                <a:cubicBezTo>
                  <a:pt x="585712" y="2830346"/>
                  <a:pt x="598311" y="2830689"/>
                  <a:pt x="609600" y="2827867"/>
                </a:cubicBezTo>
                <a:cubicBezTo>
                  <a:pt x="626533" y="2813756"/>
                  <a:pt x="642574" y="2798498"/>
                  <a:pt x="660400" y="2785533"/>
                </a:cubicBezTo>
                <a:cubicBezTo>
                  <a:pt x="673709" y="2775854"/>
                  <a:pt x="689744" y="2770236"/>
                  <a:pt x="702734" y="2760133"/>
                </a:cubicBezTo>
                <a:cubicBezTo>
                  <a:pt x="773592" y="2705022"/>
                  <a:pt x="696792" y="2742191"/>
                  <a:pt x="778934" y="2709333"/>
                </a:cubicBezTo>
                <a:cubicBezTo>
                  <a:pt x="787401" y="2698044"/>
                  <a:pt x="793714" y="2684759"/>
                  <a:pt x="804334" y="2675467"/>
                </a:cubicBezTo>
                <a:cubicBezTo>
                  <a:pt x="816719" y="2664631"/>
                  <a:pt x="831948" y="2657427"/>
                  <a:pt x="846667" y="2650067"/>
                </a:cubicBezTo>
                <a:cubicBezTo>
                  <a:pt x="891224" y="2627788"/>
                  <a:pt x="911716" y="2629036"/>
                  <a:pt x="965200" y="2616200"/>
                </a:cubicBezTo>
                <a:cubicBezTo>
                  <a:pt x="1010460" y="2605338"/>
                  <a:pt x="1057451" y="2599619"/>
                  <a:pt x="1100667" y="2582333"/>
                </a:cubicBezTo>
                <a:cubicBezTo>
                  <a:pt x="1114778" y="2576689"/>
                  <a:pt x="1128687" y="2570512"/>
                  <a:pt x="1143000" y="2565400"/>
                </a:cubicBezTo>
                <a:cubicBezTo>
                  <a:pt x="1168214" y="2556395"/>
                  <a:pt x="1194211" y="2549611"/>
                  <a:pt x="1219200" y="2540000"/>
                </a:cubicBezTo>
                <a:cubicBezTo>
                  <a:pt x="1237786" y="2532852"/>
                  <a:pt x="1306346" y="2493345"/>
                  <a:pt x="1312334" y="2489200"/>
                </a:cubicBezTo>
                <a:cubicBezTo>
                  <a:pt x="1330457" y="2476653"/>
                  <a:pt x="1343419" y="2456725"/>
                  <a:pt x="1363134" y="2446867"/>
                </a:cubicBezTo>
                <a:cubicBezTo>
                  <a:pt x="1378489" y="2439190"/>
                  <a:pt x="1397001" y="2441222"/>
                  <a:pt x="1413934" y="2438400"/>
                </a:cubicBezTo>
                <a:cubicBezTo>
                  <a:pt x="1428045" y="2432756"/>
                  <a:pt x="1443900" y="2430301"/>
                  <a:pt x="1456267" y="2421467"/>
                </a:cubicBezTo>
                <a:cubicBezTo>
                  <a:pt x="1518886" y="2376739"/>
                  <a:pt x="1408107" y="2409827"/>
                  <a:pt x="1515534" y="2379133"/>
                </a:cubicBezTo>
                <a:cubicBezTo>
                  <a:pt x="1540552" y="2371985"/>
                  <a:pt x="1566593" y="2368904"/>
                  <a:pt x="1591734" y="2362200"/>
                </a:cubicBezTo>
                <a:cubicBezTo>
                  <a:pt x="1688561" y="2336380"/>
                  <a:pt x="1593992" y="2351588"/>
                  <a:pt x="1710267" y="2328333"/>
                </a:cubicBezTo>
                <a:cubicBezTo>
                  <a:pt x="1975276" y="2275331"/>
                  <a:pt x="1598900" y="2364641"/>
                  <a:pt x="1981200" y="2269067"/>
                </a:cubicBezTo>
                <a:cubicBezTo>
                  <a:pt x="1992489" y="2263422"/>
                  <a:pt x="2003486" y="2257151"/>
                  <a:pt x="2015067" y="2252133"/>
                </a:cubicBezTo>
                <a:cubicBezTo>
                  <a:pt x="2088173" y="2220454"/>
                  <a:pt x="2167636" y="2201227"/>
                  <a:pt x="2235200" y="2159000"/>
                </a:cubicBezTo>
                <a:cubicBezTo>
                  <a:pt x="2257778" y="2144889"/>
                  <a:pt x="2279120" y="2128574"/>
                  <a:pt x="2302934" y="2116667"/>
                </a:cubicBezTo>
                <a:cubicBezTo>
                  <a:pt x="2318899" y="2108685"/>
                  <a:pt x="2337328" y="2106764"/>
                  <a:pt x="2353734" y="2099733"/>
                </a:cubicBezTo>
                <a:cubicBezTo>
                  <a:pt x="2363009" y="2095758"/>
                  <a:pt x="2447527" y="2054570"/>
                  <a:pt x="2463800" y="2040467"/>
                </a:cubicBezTo>
                <a:cubicBezTo>
                  <a:pt x="2493961" y="2014327"/>
                  <a:pt x="2516537" y="1979747"/>
                  <a:pt x="2548467" y="1955800"/>
                </a:cubicBezTo>
                <a:cubicBezTo>
                  <a:pt x="2559756" y="1947333"/>
                  <a:pt x="2572356" y="1940378"/>
                  <a:pt x="2582334" y="1930400"/>
                </a:cubicBezTo>
                <a:cubicBezTo>
                  <a:pt x="2609182" y="1903552"/>
                  <a:pt x="2628885" y="1869452"/>
                  <a:pt x="2658534" y="1845733"/>
                </a:cubicBezTo>
                <a:cubicBezTo>
                  <a:pt x="2678058" y="1830114"/>
                  <a:pt x="2763183" y="1784044"/>
                  <a:pt x="2802467" y="1778000"/>
                </a:cubicBezTo>
                <a:cubicBezTo>
                  <a:pt x="2858533" y="1769375"/>
                  <a:pt x="2915104" y="1762896"/>
                  <a:pt x="2971800" y="1761067"/>
                </a:cubicBezTo>
                <a:cubicBezTo>
                  <a:pt x="3352696" y="1748780"/>
                  <a:pt x="3733800" y="1744134"/>
                  <a:pt x="4114800" y="1735667"/>
                </a:cubicBezTo>
                <a:cubicBezTo>
                  <a:pt x="4272296" y="1683166"/>
                  <a:pt x="4108649" y="1746131"/>
                  <a:pt x="4182534" y="1701800"/>
                </a:cubicBezTo>
                <a:cubicBezTo>
                  <a:pt x="4218265" y="1680361"/>
                  <a:pt x="4257006" y="1664199"/>
                  <a:pt x="4292600" y="1642533"/>
                </a:cubicBezTo>
                <a:cubicBezTo>
                  <a:pt x="4310063" y="1631903"/>
                  <a:pt x="4386269" y="1573250"/>
                  <a:pt x="4419600" y="1557867"/>
                </a:cubicBezTo>
                <a:cubicBezTo>
                  <a:pt x="4441494" y="1547762"/>
                  <a:pt x="4464756" y="1540934"/>
                  <a:pt x="4487334" y="1532467"/>
                </a:cubicBezTo>
                <a:cubicBezTo>
                  <a:pt x="4602193" y="1436749"/>
                  <a:pt x="4517991" y="1499085"/>
                  <a:pt x="4766734" y="1388533"/>
                </a:cubicBezTo>
                <a:lnTo>
                  <a:pt x="4766734" y="1388533"/>
                </a:lnTo>
                <a:cubicBezTo>
                  <a:pt x="4800601" y="1365955"/>
                  <a:pt x="4835772" y="1345222"/>
                  <a:pt x="4868334" y="1320800"/>
                </a:cubicBezTo>
                <a:cubicBezTo>
                  <a:pt x="4941342" y="1266044"/>
                  <a:pt x="4857364" y="1304072"/>
                  <a:pt x="4953000" y="1253067"/>
                </a:cubicBezTo>
                <a:cubicBezTo>
                  <a:pt x="4977526" y="1239987"/>
                  <a:pt x="5005365" y="1233501"/>
                  <a:pt x="5029200" y="1219200"/>
                </a:cubicBezTo>
                <a:cubicBezTo>
                  <a:pt x="5048101" y="1207859"/>
                  <a:pt x="5062366" y="1190092"/>
                  <a:pt x="5080000" y="1176867"/>
                </a:cubicBezTo>
                <a:cubicBezTo>
                  <a:pt x="5096281" y="1164656"/>
                  <a:pt x="5114341" y="1154970"/>
                  <a:pt x="5130800" y="1143000"/>
                </a:cubicBezTo>
                <a:cubicBezTo>
                  <a:pt x="5145415" y="1132371"/>
                  <a:pt x="5158429" y="1119637"/>
                  <a:pt x="5173134" y="1109133"/>
                </a:cubicBezTo>
                <a:cubicBezTo>
                  <a:pt x="5197975" y="1091390"/>
                  <a:pt x="5225330" y="1077193"/>
                  <a:pt x="5249334" y="1058333"/>
                </a:cubicBezTo>
                <a:cubicBezTo>
                  <a:pt x="5265026" y="1046004"/>
                  <a:pt x="5274181" y="1025617"/>
                  <a:pt x="5291667" y="1016000"/>
                </a:cubicBezTo>
                <a:cubicBezTo>
                  <a:pt x="5331618" y="994027"/>
                  <a:pt x="5377563" y="984930"/>
                  <a:pt x="5418667" y="965200"/>
                </a:cubicBezTo>
                <a:cubicBezTo>
                  <a:pt x="5448338" y="950958"/>
                  <a:pt x="5473896" y="929119"/>
                  <a:pt x="5503334" y="914400"/>
                </a:cubicBezTo>
                <a:cubicBezTo>
                  <a:pt x="5577637" y="877248"/>
                  <a:pt x="5576878" y="882122"/>
                  <a:pt x="5647267" y="872067"/>
                </a:cubicBezTo>
                <a:cubicBezTo>
                  <a:pt x="5672667" y="857956"/>
                  <a:pt x="5695573" y="837869"/>
                  <a:pt x="5723467" y="829733"/>
                </a:cubicBezTo>
                <a:cubicBezTo>
                  <a:pt x="5764467" y="817775"/>
                  <a:pt x="5808256" y="819294"/>
                  <a:pt x="5850467" y="812800"/>
                </a:cubicBezTo>
                <a:cubicBezTo>
                  <a:pt x="6112723" y="772454"/>
                  <a:pt x="5709626" y="807281"/>
                  <a:pt x="6290734" y="778933"/>
                </a:cubicBezTo>
                <a:cubicBezTo>
                  <a:pt x="6422585" y="752563"/>
                  <a:pt x="6433135" y="748825"/>
                  <a:pt x="6612467" y="728133"/>
                </a:cubicBezTo>
                <a:cubicBezTo>
                  <a:pt x="6679987" y="720342"/>
                  <a:pt x="6747934" y="716844"/>
                  <a:pt x="6815667" y="711200"/>
                </a:cubicBezTo>
                <a:cubicBezTo>
                  <a:pt x="6830716" y="706184"/>
                  <a:pt x="6948842" y="669933"/>
                  <a:pt x="6976534" y="651933"/>
                </a:cubicBezTo>
                <a:cubicBezTo>
                  <a:pt x="7184307" y="516881"/>
                  <a:pt x="7025057" y="622478"/>
                  <a:pt x="7120467" y="516467"/>
                </a:cubicBezTo>
                <a:cubicBezTo>
                  <a:pt x="7168014" y="463637"/>
                  <a:pt x="7149879" y="498419"/>
                  <a:pt x="7196667" y="465667"/>
                </a:cubicBezTo>
                <a:cubicBezTo>
                  <a:pt x="7281795" y="406077"/>
                  <a:pt x="7214572" y="441011"/>
                  <a:pt x="7298267" y="372533"/>
                </a:cubicBezTo>
                <a:cubicBezTo>
                  <a:pt x="7311003" y="362112"/>
                  <a:pt x="7327610" y="357236"/>
                  <a:pt x="7340600" y="347133"/>
                </a:cubicBezTo>
                <a:cubicBezTo>
                  <a:pt x="7353202" y="337332"/>
                  <a:pt x="7362001" y="323240"/>
                  <a:pt x="7374467" y="313267"/>
                </a:cubicBezTo>
                <a:cubicBezTo>
                  <a:pt x="7390359" y="300554"/>
                  <a:pt x="7410876" y="293791"/>
                  <a:pt x="7425267" y="279400"/>
                </a:cubicBezTo>
                <a:lnTo>
                  <a:pt x="7501467" y="203200"/>
                </a:lnTo>
                <a:cubicBezTo>
                  <a:pt x="7510727" y="156902"/>
                  <a:pt x="7513088" y="129030"/>
                  <a:pt x="7543800" y="84667"/>
                </a:cubicBezTo>
                <a:cubicBezTo>
                  <a:pt x="7554086" y="69809"/>
                  <a:pt x="7572023" y="62089"/>
                  <a:pt x="7586134" y="50800"/>
                </a:cubicBezTo>
                <a:cubicBezTo>
                  <a:pt x="7588956" y="42333"/>
                  <a:pt x="7589025" y="32369"/>
                  <a:pt x="7594600" y="25400"/>
                </a:cubicBezTo>
                <a:cubicBezTo>
                  <a:pt x="7601411" y="16887"/>
                  <a:pt x="7625685" y="5625"/>
                  <a:pt x="7636934" y="0"/>
                </a:cubicBezTo>
              </a:path>
            </a:pathLst>
          </a:cu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48FABD6E-256A-42FE-9D21-082DA071A589}"/>
              </a:ext>
            </a:extLst>
          </p:cNvPr>
          <p:cNvSpPr/>
          <p:nvPr/>
        </p:nvSpPr>
        <p:spPr>
          <a:xfrm>
            <a:off x="5292017" y="4885267"/>
            <a:ext cx="126650" cy="1346200"/>
          </a:xfrm>
          <a:custGeom>
            <a:avLst/>
            <a:gdLst>
              <a:gd name="connsiteX0" fmla="*/ 67383 w 126650"/>
              <a:gd name="connsiteY0" fmla="*/ 1346200 h 1346200"/>
              <a:gd name="connsiteX1" fmla="*/ 25050 w 126650"/>
              <a:gd name="connsiteY1" fmla="*/ 1329266 h 1346200"/>
              <a:gd name="connsiteX2" fmla="*/ 50450 w 126650"/>
              <a:gd name="connsiteY2" fmla="*/ 956733 h 1346200"/>
              <a:gd name="connsiteX3" fmla="*/ 67383 w 126650"/>
              <a:gd name="connsiteY3" fmla="*/ 914400 h 1346200"/>
              <a:gd name="connsiteX4" fmla="*/ 75850 w 126650"/>
              <a:gd name="connsiteY4" fmla="*/ 829733 h 1346200"/>
              <a:gd name="connsiteX5" fmla="*/ 118183 w 126650"/>
              <a:gd name="connsiteY5" fmla="*/ 787400 h 1346200"/>
              <a:gd name="connsiteX6" fmla="*/ 126650 w 126650"/>
              <a:gd name="connsiteY6" fmla="*/ 762000 h 1346200"/>
              <a:gd name="connsiteX7" fmla="*/ 118183 w 126650"/>
              <a:gd name="connsiteY7" fmla="*/ 533400 h 1346200"/>
              <a:gd name="connsiteX8" fmla="*/ 92783 w 126650"/>
              <a:gd name="connsiteY8" fmla="*/ 406400 h 1346200"/>
              <a:gd name="connsiteX9" fmla="*/ 75850 w 126650"/>
              <a:gd name="connsiteY9" fmla="*/ 372533 h 1346200"/>
              <a:gd name="connsiteX10" fmla="*/ 67383 w 126650"/>
              <a:gd name="connsiteY10" fmla="*/ 347133 h 1346200"/>
              <a:gd name="connsiteX11" fmla="*/ 25050 w 126650"/>
              <a:gd name="connsiteY11" fmla="*/ 304800 h 1346200"/>
              <a:gd name="connsiteX12" fmla="*/ 8116 w 126650"/>
              <a:gd name="connsiteY12" fmla="*/ 0 h 134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650" h="1346200">
                <a:moveTo>
                  <a:pt x="67383" y="1346200"/>
                </a:moveTo>
                <a:cubicBezTo>
                  <a:pt x="53272" y="1340555"/>
                  <a:pt x="26601" y="1344385"/>
                  <a:pt x="25050" y="1329266"/>
                </a:cubicBezTo>
                <a:cubicBezTo>
                  <a:pt x="10088" y="1183389"/>
                  <a:pt x="9535" y="1079477"/>
                  <a:pt x="50450" y="956733"/>
                </a:cubicBezTo>
                <a:cubicBezTo>
                  <a:pt x="55256" y="942315"/>
                  <a:pt x="61739" y="928511"/>
                  <a:pt x="67383" y="914400"/>
                </a:cubicBezTo>
                <a:cubicBezTo>
                  <a:pt x="70205" y="886178"/>
                  <a:pt x="65316" y="856067"/>
                  <a:pt x="75850" y="829733"/>
                </a:cubicBezTo>
                <a:cubicBezTo>
                  <a:pt x="83261" y="811204"/>
                  <a:pt x="106209" y="803365"/>
                  <a:pt x="118183" y="787400"/>
                </a:cubicBezTo>
                <a:cubicBezTo>
                  <a:pt x="123538" y="780260"/>
                  <a:pt x="123828" y="770467"/>
                  <a:pt x="126650" y="762000"/>
                </a:cubicBezTo>
                <a:cubicBezTo>
                  <a:pt x="123828" y="685800"/>
                  <a:pt x="122533" y="609528"/>
                  <a:pt x="118183" y="533400"/>
                </a:cubicBezTo>
                <a:cubicBezTo>
                  <a:pt x="115568" y="487636"/>
                  <a:pt x="108382" y="449297"/>
                  <a:pt x="92783" y="406400"/>
                </a:cubicBezTo>
                <a:cubicBezTo>
                  <a:pt x="88470" y="394538"/>
                  <a:pt x="80822" y="384134"/>
                  <a:pt x="75850" y="372533"/>
                </a:cubicBezTo>
                <a:cubicBezTo>
                  <a:pt x="72334" y="364330"/>
                  <a:pt x="72738" y="354273"/>
                  <a:pt x="67383" y="347133"/>
                </a:cubicBezTo>
                <a:cubicBezTo>
                  <a:pt x="55409" y="331168"/>
                  <a:pt x="39161" y="318911"/>
                  <a:pt x="25050" y="304800"/>
                </a:cubicBezTo>
                <a:cubicBezTo>
                  <a:pt x="-18659" y="173678"/>
                  <a:pt x="8116" y="271849"/>
                  <a:pt x="8116" y="0"/>
                </a:cubicBezTo>
              </a:path>
            </a:pathLst>
          </a:cu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79710661-D299-4EFA-8124-2F65ECA71A8D}"/>
              </a:ext>
            </a:extLst>
          </p:cNvPr>
          <p:cNvSpPr/>
          <p:nvPr/>
        </p:nvSpPr>
        <p:spPr>
          <a:xfrm>
            <a:off x="8263467" y="3843867"/>
            <a:ext cx="1007533" cy="1930481"/>
          </a:xfrm>
          <a:custGeom>
            <a:avLst/>
            <a:gdLst>
              <a:gd name="connsiteX0" fmla="*/ 1007533 w 1007533"/>
              <a:gd name="connsiteY0" fmla="*/ 1921933 h 1930481"/>
              <a:gd name="connsiteX1" fmla="*/ 905933 w 1007533"/>
              <a:gd name="connsiteY1" fmla="*/ 1888066 h 1930481"/>
              <a:gd name="connsiteX2" fmla="*/ 846666 w 1007533"/>
              <a:gd name="connsiteY2" fmla="*/ 1871133 h 1930481"/>
              <a:gd name="connsiteX3" fmla="*/ 795866 w 1007533"/>
              <a:gd name="connsiteY3" fmla="*/ 1837266 h 1930481"/>
              <a:gd name="connsiteX4" fmla="*/ 728133 w 1007533"/>
              <a:gd name="connsiteY4" fmla="*/ 1752600 h 1930481"/>
              <a:gd name="connsiteX5" fmla="*/ 685800 w 1007533"/>
              <a:gd name="connsiteY5" fmla="*/ 1710266 h 1930481"/>
              <a:gd name="connsiteX6" fmla="*/ 635000 w 1007533"/>
              <a:gd name="connsiteY6" fmla="*/ 1515533 h 1930481"/>
              <a:gd name="connsiteX7" fmla="*/ 618066 w 1007533"/>
              <a:gd name="connsiteY7" fmla="*/ 1016000 h 1930481"/>
              <a:gd name="connsiteX8" fmla="*/ 584200 w 1007533"/>
              <a:gd name="connsiteY8" fmla="*/ 922866 h 1930481"/>
              <a:gd name="connsiteX9" fmla="*/ 448733 w 1007533"/>
              <a:gd name="connsiteY9" fmla="*/ 719666 h 1930481"/>
              <a:gd name="connsiteX10" fmla="*/ 397933 w 1007533"/>
              <a:gd name="connsiteY10" fmla="*/ 668866 h 1930481"/>
              <a:gd name="connsiteX11" fmla="*/ 364066 w 1007533"/>
              <a:gd name="connsiteY11" fmla="*/ 626533 h 1930481"/>
              <a:gd name="connsiteX12" fmla="*/ 330200 w 1007533"/>
              <a:gd name="connsiteY12" fmla="*/ 618066 h 1930481"/>
              <a:gd name="connsiteX13" fmla="*/ 211666 w 1007533"/>
              <a:gd name="connsiteY13" fmla="*/ 516466 h 1930481"/>
              <a:gd name="connsiteX14" fmla="*/ 194733 w 1007533"/>
              <a:gd name="connsiteY14" fmla="*/ 491066 h 1930481"/>
              <a:gd name="connsiteX15" fmla="*/ 160866 w 1007533"/>
              <a:gd name="connsiteY15" fmla="*/ 406400 h 1930481"/>
              <a:gd name="connsiteX16" fmla="*/ 135466 w 1007533"/>
              <a:gd name="connsiteY16" fmla="*/ 296333 h 1930481"/>
              <a:gd name="connsiteX17" fmla="*/ 110066 w 1007533"/>
              <a:gd name="connsiteY17" fmla="*/ 211666 h 1930481"/>
              <a:gd name="connsiteX18" fmla="*/ 16933 w 1007533"/>
              <a:gd name="connsiteY18" fmla="*/ 0 h 1930481"/>
              <a:gd name="connsiteX19" fmla="*/ 0 w 1007533"/>
              <a:gd name="connsiteY19" fmla="*/ 0 h 19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533" h="1930481">
                <a:moveTo>
                  <a:pt x="1007533" y="1921933"/>
                </a:moveTo>
                <a:cubicBezTo>
                  <a:pt x="928515" y="1937737"/>
                  <a:pt x="998638" y="1934419"/>
                  <a:pt x="905933" y="1888066"/>
                </a:cubicBezTo>
                <a:cubicBezTo>
                  <a:pt x="887556" y="1878877"/>
                  <a:pt x="866422" y="1876777"/>
                  <a:pt x="846666" y="1871133"/>
                </a:cubicBezTo>
                <a:cubicBezTo>
                  <a:pt x="829733" y="1859844"/>
                  <a:pt x="810257" y="1851657"/>
                  <a:pt x="795866" y="1837266"/>
                </a:cubicBezTo>
                <a:cubicBezTo>
                  <a:pt x="770310" y="1811710"/>
                  <a:pt x="751803" y="1779912"/>
                  <a:pt x="728133" y="1752600"/>
                </a:cubicBezTo>
                <a:cubicBezTo>
                  <a:pt x="715063" y="1737519"/>
                  <a:pt x="699911" y="1724377"/>
                  <a:pt x="685800" y="1710266"/>
                </a:cubicBezTo>
                <a:cubicBezTo>
                  <a:pt x="668867" y="1645355"/>
                  <a:pt x="637273" y="1582578"/>
                  <a:pt x="635000" y="1515533"/>
                </a:cubicBezTo>
                <a:cubicBezTo>
                  <a:pt x="629355" y="1349022"/>
                  <a:pt x="627850" y="1182319"/>
                  <a:pt x="618066" y="1016000"/>
                </a:cubicBezTo>
                <a:cubicBezTo>
                  <a:pt x="613983" y="946590"/>
                  <a:pt x="615058" y="953725"/>
                  <a:pt x="584200" y="922866"/>
                </a:cubicBezTo>
                <a:cubicBezTo>
                  <a:pt x="524878" y="744901"/>
                  <a:pt x="580271" y="835729"/>
                  <a:pt x="448733" y="719666"/>
                </a:cubicBezTo>
                <a:cubicBezTo>
                  <a:pt x="430776" y="703822"/>
                  <a:pt x="414042" y="686586"/>
                  <a:pt x="397933" y="668866"/>
                </a:cubicBezTo>
                <a:cubicBezTo>
                  <a:pt x="385777" y="655495"/>
                  <a:pt x="378523" y="637376"/>
                  <a:pt x="364066" y="626533"/>
                </a:cubicBezTo>
                <a:cubicBezTo>
                  <a:pt x="354757" y="619551"/>
                  <a:pt x="341489" y="620888"/>
                  <a:pt x="330200" y="618066"/>
                </a:cubicBezTo>
                <a:cubicBezTo>
                  <a:pt x="279420" y="587598"/>
                  <a:pt x="250704" y="575024"/>
                  <a:pt x="211666" y="516466"/>
                </a:cubicBezTo>
                <a:cubicBezTo>
                  <a:pt x="206022" y="507999"/>
                  <a:pt x="198997" y="500305"/>
                  <a:pt x="194733" y="491066"/>
                </a:cubicBezTo>
                <a:cubicBezTo>
                  <a:pt x="181995" y="463468"/>
                  <a:pt x="170478" y="435236"/>
                  <a:pt x="160866" y="406400"/>
                </a:cubicBezTo>
                <a:cubicBezTo>
                  <a:pt x="147039" y="364919"/>
                  <a:pt x="144419" y="336621"/>
                  <a:pt x="135466" y="296333"/>
                </a:cubicBezTo>
                <a:cubicBezTo>
                  <a:pt x="126933" y="257935"/>
                  <a:pt x="124142" y="253893"/>
                  <a:pt x="110066" y="211666"/>
                </a:cubicBezTo>
                <a:cubicBezTo>
                  <a:pt x="106604" y="145884"/>
                  <a:pt x="143517" y="0"/>
                  <a:pt x="16933" y="0"/>
                </a:cubicBezTo>
                <a:lnTo>
                  <a:pt x="0" y="0"/>
                </a:lnTo>
              </a:path>
            </a:pathLst>
          </a:cu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C2E83DD-3F03-4BAF-9EEF-5FFBB1C52B80}"/>
              </a:ext>
            </a:extLst>
          </p:cNvPr>
          <p:cNvSpPr/>
          <p:nvPr/>
        </p:nvSpPr>
        <p:spPr>
          <a:xfrm>
            <a:off x="4699015" y="3709659"/>
            <a:ext cx="468000" cy="468000"/>
          </a:xfrm>
          <a:prstGeom prst="rect">
            <a:avLst/>
          </a:prstGeom>
          <a:solidFill>
            <a:srgbClr val="90B825"/>
          </a:solidFill>
          <a:ln>
            <a:solidFill>
              <a:srgbClr val="90B8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46DCD83D-B9B8-4848-B16A-C284F4A2AA8C}"/>
              </a:ext>
            </a:extLst>
          </p:cNvPr>
          <p:cNvSpPr/>
          <p:nvPr/>
        </p:nvSpPr>
        <p:spPr bwMode="auto">
          <a:xfrm>
            <a:off x="7169071" y="2900125"/>
            <a:ext cx="468000" cy="468000"/>
          </a:xfrm>
          <a:prstGeom prst="rect">
            <a:avLst/>
          </a:prstGeom>
          <a:solidFill>
            <a:srgbClr val="90B825"/>
          </a:solidFill>
          <a:ln>
            <a:solidFill>
              <a:srgbClr val="90B8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2EF3620B-A686-45ED-9775-8AF80510D5C6}"/>
              </a:ext>
            </a:extLst>
          </p:cNvPr>
          <p:cNvSpPr/>
          <p:nvPr/>
        </p:nvSpPr>
        <p:spPr bwMode="auto">
          <a:xfrm>
            <a:off x="6020110" y="5362884"/>
            <a:ext cx="468000" cy="468000"/>
          </a:xfrm>
          <a:prstGeom prst="rect">
            <a:avLst/>
          </a:prstGeom>
          <a:solidFill>
            <a:srgbClr val="90B825"/>
          </a:solidFill>
          <a:ln>
            <a:solidFill>
              <a:srgbClr val="90B8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1AF05B02-8A9C-4EDF-8D3E-222A034A688F}"/>
              </a:ext>
            </a:extLst>
          </p:cNvPr>
          <p:cNvSpPr/>
          <p:nvPr/>
        </p:nvSpPr>
        <p:spPr bwMode="auto">
          <a:xfrm>
            <a:off x="294786" y="5900539"/>
            <a:ext cx="342367" cy="340621"/>
          </a:xfrm>
          <a:prstGeom prst="rect">
            <a:avLst/>
          </a:prstGeom>
          <a:solidFill>
            <a:srgbClr val="90B825"/>
          </a:solidFill>
          <a:ln>
            <a:solidFill>
              <a:srgbClr val="90B8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6DE353A0-544E-4AC5-9C6A-9B43456B7C1A}"/>
              </a:ext>
            </a:extLst>
          </p:cNvPr>
          <p:cNvPicPr>
            <a:picLocks noChangeAspect="1"/>
          </p:cNvPicPr>
          <p:nvPr/>
        </p:nvPicPr>
        <p:blipFill rotWithShape="1">
          <a:blip r:embed="rId3"/>
          <a:srcRect l="3296" r="6812"/>
          <a:stretch/>
        </p:blipFill>
        <p:spPr>
          <a:xfrm>
            <a:off x="8586952" y="361566"/>
            <a:ext cx="2862792" cy="1237165"/>
          </a:xfrm>
          <a:prstGeom prst="rect">
            <a:avLst/>
          </a:prstGeom>
          <a:ln w="28575">
            <a:solidFill>
              <a:srgbClr val="5D7997"/>
            </a:solidFill>
          </a:ln>
        </p:spPr>
      </p:pic>
      <p:cxnSp>
        <p:nvCxnSpPr>
          <p:cNvPr id="6" name="Straight Arrow Connector 5">
            <a:extLst>
              <a:ext uri="{FF2B5EF4-FFF2-40B4-BE49-F238E27FC236}">
                <a16:creationId xmlns:a16="http://schemas.microsoft.com/office/drawing/2014/main" id="{FE11FA10-9477-4081-91D9-16CA8F59DF52}"/>
              </a:ext>
            </a:extLst>
          </p:cNvPr>
          <p:cNvCxnSpPr>
            <a:cxnSpLocks/>
          </p:cNvCxnSpPr>
          <p:nvPr/>
        </p:nvCxnSpPr>
        <p:spPr>
          <a:xfrm flipH="1">
            <a:off x="10851089" y="903220"/>
            <a:ext cx="316006" cy="0"/>
          </a:xfrm>
          <a:prstGeom prst="straightConnector1">
            <a:avLst/>
          </a:prstGeom>
          <a:ln w="38100">
            <a:solidFill>
              <a:srgbClr val="F3A21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7162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itel 8"/>
          <p:cNvSpPr>
            <a:spLocks noGrp="1"/>
          </p:cNvSpPr>
          <p:nvPr>
            <p:ph type="title"/>
          </p:nvPr>
        </p:nvSpPr>
        <p:spPr bwMode="auto"/>
        <p:txBody>
          <a:bodyPr/>
          <a:lstStyle/>
          <a:p>
            <a:pPr>
              <a:defRPr/>
            </a:pPr>
            <a:r>
              <a:rPr kumimoji="0" lang="en-US" sz="4400" b="1" i="0" u="none" strike="noStrike" kern="0" cap="none" spc="0" normalizeH="0" baseline="0" noProof="0" dirty="0">
                <a:ln>
                  <a:noFill/>
                </a:ln>
                <a:solidFill>
                  <a:srgbClr val="5D7997"/>
                </a:solidFill>
                <a:effectLst/>
                <a:uLnTx/>
                <a:uFillTx/>
                <a:latin typeface="Calibri" panose="020F0502020204030204"/>
                <a:ea typeface="+mn-ea"/>
                <a:cs typeface="+mn-cs"/>
              </a:rPr>
              <a:t>APRIORA </a:t>
            </a:r>
            <a:r>
              <a:rPr kumimoji="0" lang="de-DE" sz="4400" b="1" i="0" u="none" strike="noStrike" kern="0" cap="none" spc="0" normalizeH="0" baseline="0" noProof="0" dirty="0" err="1">
                <a:ln>
                  <a:noFill/>
                </a:ln>
                <a:solidFill>
                  <a:srgbClr val="5D7997"/>
                </a:solidFill>
                <a:effectLst/>
                <a:uLnTx/>
                <a:uFillTx/>
                <a:latin typeface="Calibri"/>
                <a:cs typeface="Arial"/>
              </a:rPr>
              <a:t>plugin</a:t>
            </a:r>
            <a:endParaRPr lang="de-AT" dirty="0"/>
          </a:p>
        </p:txBody>
      </p:sp>
      <p:sp>
        <p:nvSpPr>
          <p:cNvPr id="10" name="Textplatzhalter 9"/>
          <p:cNvSpPr>
            <a:spLocks noGrp="1"/>
          </p:cNvSpPr>
          <p:nvPr>
            <p:ph type="body" sz="quarter" idx="25"/>
          </p:nvPr>
        </p:nvSpPr>
        <p:spPr bwMode="auto">
          <a:xfrm>
            <a:off x="533850" y="1051482"/>
            <a:ext cx="7543349" cy="553998"/>
          </a:xfrm>
        </p:spPr>
        <p:txBody>
          <a:bodyPr/>
          <a:lstStyle/>
          <a:p>
            <a:pPr marL="0" indent="0">
              <a:buNone/>
              <a:defRPr/>
            </a:pPr>
            <a:r>
              <a:rPr lang="de-AT" dirty="0"/>
              <a:t>6 – Emission Loads</a:t>
            </a:r>
          </a:p>
        </p:txBody>
      </p:sp>
      <p:pic>
        <p:nvPicPr>
          <p:cNvPr id="4" name="6-Emission_Loads">
            <a:hlinkClick r:id="" action="ppaction://media"/>
            <a:extLst>
              <a:ext uri="{FF2B5EF4-FFF2-40B4-BE49-F238E27FC236}">
                <a16:creationId xmlns:a16="http://schemas.microsoft.com/office/drawing/2014/main" id="{FBA499BA-3731-4383-8AF7-4F4707074F3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81600" y="1605480"/>
            <a:ext cx="9228799" cy="5191200"/>
          </a:xfrm>
          <a:prstGeom prst="rect">
            <a:avLst/>
          </a:prstGeom>
        </p:spPr>
      </p:pic>
    </p:spTree>
    <p:extLst>
      <p:ext uri="{BB962C8B-B14F-4D97-AF65-F5344CB8AC3E}">
        <p14:creationId xmlns:p14="http://schemas.microsoft.com/office/powerpoint/2010/main" val="92441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itel 8"/>
          <p:cNvSpPr>
            <a:spLocks noGrp="1"/>
          </p:cNvSpPr>
          <p:nvPr>
            <p:ph type="title"/>
          </p:nvPr>
        </p:nvSpPr>
        <p:spPr bwMode="auto"/>
        <p:txBody>
          <a:bodyPr/>
          <a:lstStyle/>
          <a:p>
            <a:pPr>
              <a:defRPr/>
            </a:pPr>
            <a:r>
              <a:rPr kumimoji="0" lang="en-US" sz="4400" b="1" i="0" u="none" strike="noStrike" kern="0" cap="none" spc="0" normalizeH="0" baseline="0" noProof="0" dirty="0">
                <a:ln>
                  <a:noFill/>
                </a:ln>
                <a:solidFill>
                  <a:srgbClr val="5D7997"/>
                </a:solidFill>
                <a:effectLst/>
                <a:uLnTx/>
                <a:uFillTx/>
                <a:latin typeface="Calibri" panose="020F0502020204030204"/>
                <a:ea typeface="+mn-ea"/>
                <a:cs typeface="+mn-cs"/>
              </a:rPr>
              <a:t>APRIORA </a:t>
            </a:r>
            <a:r>
              <a:rPr kumimoji="0" lang="de-DE" sz="4400" b="1" i="0" u="none" strike="noStrike" kern="0" cap="none" spc="0" normalizeH="0" baseline="0" noProof="0" dirty="0" err="1">
                <a:ln>
                  <a:noFill/>
                </a:ln>
                <a:solidFill>
                  <a:srgbClr val="5D7997"/>
                </a:solidFill>
                <a:effectLst/>
                <a:uLnTx/>
                <a:uFillTx/>
                <a:latin typeface="Calibri"/>
                <a:cs typeface="Arial"/>
              </a:rPr>
              <a:t>plugin</a:t>
            </a:r>
            <a:endParaRPr lang="de-AT" dirty="0"/>
          </a:p>
        </p:txBody>
      </p:sp>
      <p:sp>
        <p:nvSpPr>
          <p:cNvPr id="10" name="Textplatzhalter 9"/>
          <p:cNvSpPr>
            <a:spLocks noGrp="1"/>
          </p:cNvSpPr>
          <p:nvPr>
            <p:ph type="body" sz="quarter" idx="25"/>
          </p:nvPr>
        </p:nvSpPr>
        <p:spPr bwMode="auto">
          <a:xfrm>
            <a:off x="533850" y="1051482"/>
            <a:ext cx="7543349" cy="553998"/>
          </a:xfrm>
        </p:spPr>
        <p:txBody>
          <a:bodyPr/>
          <a:lstStyle/>
          <a:p>
            <a:pPr marL="0" indent="0">
              <a:buNone/>
              <a:defRPr/>
            </a:pPr>
            <a:r>
              <a:rPr lang="de-AT" dirty="0"/>
              <a:t>7 – </a:t>
            </a:r>
            <a:r>
              <a:rPr lang="de-AT" dirty="0" err="1"/>
              <a:t>Accumulation</a:t>
            </a:r>
            <a:endParaRPr lang="de-AT" dirty="0"/>
          </a:p>
        </p:txBody>
      </p:sp>
      <p:sp>
        <p:nvSpPr>
          <p:cNvPr id="11" name="Textplatzhalter 10"/>
          <p:cNvSpPr>
            <a:spLocks noGrp="1"/>
          </p:cNvSpPr>
          <p:nvPr>
            <p:ph type="body" sz="quarter" idx="27"/>
          </p:nvPr>
        </p:nvSpPr>
        <p:spPr bwMode="auto">
          <a:xfrm>
            <a:off x="513524" y="1678267"/>
            <a:ext cx="11308362" cy="1206447"/>
          </a:xfrm>
        </p:spPr>
        <p:txBody>
          <a:bodyPr/>
          <a:lstStyle/>
          <a:p>
            <a:pPr rtl="0"/>
            <a:r>
              <a:rPr lang="en-US" sz="2400" dirty="0">
                <a:solidFill>
                  <a:schemeClr val="tx1">
                    <a:lumMod val="50000"/>
                  </a:schemeClr>
                </a:solidFill>
              </a:rPr>
              <a:t>This tool combines the output of Flow Estimation (tool 4) with the output of Emission Loads (tool 6). In this part, the load of the selected APIs is transferred to the river network and the concentration for mean flow and mean low flow condition is calculated.</a:t>
            </a:r>
          </a:p>
        </p:txBody>
      </p:sp>
      <p:pic>
        <p:nvPicPr>
          <p:cNvPr id="4" name="Picture 3">
            <a:extLst>
              <a:ext uri="{FF2B5EF4-FFF2-40B4-BE49-F238E27FC236}">
                <a16:creationId xmlns:a16="http://schemas.microsoft.com/office/drawing/2014/main" id="{96F8A402-80F4-490B-9105-91EC3762148C}"/>
              </a:ext>
            </a:extLst>
          </p:cNvPr>
          <p:cNvPicPr>
            <a:picLocks noChangeAspect="1"/>
          </p:cNvPicPr>
          <p:nvPr/>
        </p:nvPicPr>
        <p:blipFill rotWithShape="1">
          <a:blip r:embed="rId3">
            <a:extLst>
              <a:ext uri="{28A0092B-C50C-407E-A947-70E740481C1C}">
                <a14:useLocalDpi xmlns:a14="http://schemas.microsoft.com/office/drawing/2010/main" val="0"/>
              </a:ext>
            </a:extLst>
          </a:blip>
          <a:srcRect l="10357" t="3491" r="11072" b="6985"/>
          <a:stretch/>
        </p:blipFill>
        <p:spPr>
          <a:xfrm>
            <a:off x="2917371" y="2700153"/>
            <a:ext cx="6357258" cy="4074425"/>
          </a:xfrm>
          <a:prstGeom prst="rect">
            <a:avLst/>
          </a:prstGeom>
        </p:spPr>
      </p:pic>
      <p:pic>
        <p:nvPicPr>
          <p:cNvPr id="6" name="Picture 5">
            <a:extLst>
              <a:ext uri="{FF2B5EF4-FFF2-40B4-BE49-F238E27FC236}">
                <a16:creationId xmlns:a16="http://schemas.microsoft.com/office/drawing/2014/main" id="{9984EE26-7830-4BC1-8A28-965A9441AE87}"/>
              </a:ext>
            </a:extLst>
          </p:cNvPr>
          <p:cNvPicPr>
            <a:picLocks noChangeAspect="1"/>
          </p:cNvPicPr>
          <p:nvPr/>
        </p:nvPicPr>
        <p:blipFill rotWithShape="1">
          <a:blip r:embed="rId4"/>
          <a:srcRect l="3296" r="6812"/>
          <a:stretch/>
        </p:blipFill>
        <p:spPr bwMode="auto">
          <a:xfrm>
            <a:off x="8586952" y="361566"/>
            <a:ext cx="2862792" cy="1237165"/>
          </a:xfrm>
          <a:prstGeom prst="rect">
            <a:avLst/>
          </a:prstGeom>
          <a:ln w="28575">
            <a:solidFill>
              <a:srgbClr val="5D7997"/>
            </a:solidFill>
          </a:ln>
        </p:spPr>
      </p:pic>
      <p:cxnSp>
        <p:nvCxnSpPr>
          <p:cNvPr id="7" name="Straight Arrow Connector 6">
            <a:extLst>
              <a:ext uri="{FF2B5EF4-FFF2-40B4-BE49-F238E27FC236}">
                <a16:creationId xmlns:a16="http://schemas.microsoft.com/office/drawing/2014/main" id="{E30F7B88-F961-4D6C-911D-E524110A6E08}"/>
              </a:ext>
            </a:extLst>
          </p:cNvPr>
          <p:cNvCxnSpPr>
            <a:cxnSpLocks/>
          </p:cNvCxnSpPr>
          <p:nvPr/>
        </p:nvCxnSpPr>
        <p:spPr bwMode="auto">
          <a:xfrm flipH="1">
            <a:off x="10736789" y="1128645"/>
            <a:ext cx="316006" cy="0"/>
          </a:xfrm>
          <a:prstGeom prst="straightConnector1">
            <a:avLst/>
          </a:prstGeom>
          <a:ln w="38100">
            <a:solidFill>
              <a:srgbClr val="F3A21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893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itel 8"/>
          <p:cNvSpPr>
            <a:spLocks noGrp="1"/>
          </p:cNvSpPr>
          <p:nvPr>
            <p:ph type="title"/>
          </p:nvPr>
        </p:nvSpPr>
        <p:spPr bwMode="auto"/>
        <p:txBody>
          <a:bodyPr/>
          <a:lstStyle/>
          <a:p>
            <a:pPr>
              <a:defRPr/>
            </a:pPr>
            <a:r>
              <a:rPr kumimoji="0" lang="en-US" sz="4400" b="1" i="0" u="none" strike="noStrike" kern="0" cap="none" spc="0" normalizeH="0" baseline="0" noProof="0" dirty="0">
                <a:ln>
                  <a:noFill/>
                </a:ln>
                <a:solidFill>
                  <a:srgbClr val="5D7997"/>
                </a:solidFill>
                <a:effectLst/>
                <a:uLnTx/>
                <a:uFillTx/>
                <a:latin typeface="Calibri" panose="020F0502020204030204"/>
                <a:ea typeface="+mn-ea"/>
                <a:cs typeface="+mn-cs"/>
              </a:rPr>
              <a:t>APRIORA </a:t>
            </a:r>
            <a:r>
              <a:rPr kumimoji="0" lang="de-DE" sz="4400" b="1" i="0" u="none" strike="noStrike" kern="0" cap="none" spc="0" normalizeH="0" baseline="0" noProof="0" dirty="0" err="1">
                <a:ln>
                  <a:noFill/>
                </a:ln>
                <a:solidFill>
                  <a:srgbClr val="5D7997"/>
                </a:solidFill>
                <a:effectLst/>
                <a:uLnTx/>
                <a:uFillTx/>
                <a:latin typeface="Calibri"/>
                <a:cs typeface="Arial"/>
              </a:rPr>
              <a:t>plugin</a:t>
            </a:r>
            <a:endParaRPr lang="de-AT" dirty="0"/>
          </a:p>
        </p:txBody>
      </p:sp>
      <p:sp>
        <p:nvSpPr>
          <p:cNvPr id="10" name="Textplatzhalter 9"/>
          <p:cNvSpPr>
            <a:spLocks noGrp="1"/>
          </p:cNvSpPr>
          <p:nvPr>
            <p:ph type="body" sz="quarter" idx="25"/>
          </p:nvPr>
        </p:nvSpPr>
        <p:spPr bwMode="auto">
          <a:xfrm>
            <a:off x="533850" y="1051482"/>
            <a:ext cx="7543349" cy="553998"/>
          </a:xfrm>
        </p:spPr>
        <p:txBody>
          <a:bodyPr/>
          <a:lstStyle/>
          <a:p>
            <a:pPr marL="0" indent="0">
              <a:buNone/>
              <a:defRPr/>
            </a:pPr>
            <a:r>
              <a:rPr lang="de-AT" dirty="0"/>
              <a:t>7 – </a:t>
            </a:r>
            <a:r>
              <a:rPr lang="de-AT" dirty="0" err="1"/>
              <a:t>Accumulation</a:t>
            </a:r>
            <a:endParaRPr lang="de-AT" dirty="0"/>
          </a:p>
        </p:txBody>
      </p:sp>
      <p:pic>
        <p:nvPicPr>
          <p:cNvPr id="4" name="7-Accumulation">
            <a:hlinkClick r:id="" action="ppaction://media"/>
            <a:extLst>
              <a:ext uri="{FF2B5EF4-FFF2-40B4-BE49-F238E27FC236}">
                <a16:creationId xmlns:a16="http://schemas.microsoft.com/office/drawing/2014/main" id="{1A88842B-E991-426F-BACD-9B8982FB2AF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81600" y="1605480"/>
            <a:ext cx="9228800" cy="5191200"/>
          </a:xfrm>
          <a:prstGeom prst="rect">
            <a:avLst/>
          </a:prstGeom>
        </p:spPr>
      </p:pic>
    </p:spTree>
    <p:extLst>
      <p:ext uri="{BB962C8B-B14F-4D97-AF65-F5344CB8AC3E}">
        <p14:creationId xmlns:p14="http://schemas.microsoft.com/office/powerpoint/2010/main" val="67724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itel 8"/>
          <p:cNvSpPr>
            <a:spLocks noGrp="1"/>
          </p:cNvSpPr>
          <p:nvPr>
            <p:ph type="title"/>
          </p:nvPr>
        </p:nvSpPr>
        <p:spPr bwMode="auto"/>
        <p:txBody>
          <a:bodyPr/>
          <a:lstStyle/>
          <a:p>
            <a:pPr>
              <a:defRPr/>
            </a:pPr>
            <a:r>
              <a:rPr kumimoji="0" lang="en-US" sz="4400" b="1" i="0" u="none" strike="noStrike" kern="0" cap="none" spc="0" normalizeH="0" baseline="0" noProof="0" dirty="0">
                <a:ln>
                  <a:noFill/>
                </a:ln>
                <a:solidFill>
                  <a:srgbClr val="5D7997"/>
                </a:solidFill>
                <a:effectLst/>
                <a:uLnTx/>
                <a:uFillTx/>
                <a:latin typeface="Calibri" panose="020F0502020204030204"/>
                <a:ea typeface="+mn-ea"/>
                <a:cs typeface="+mn-cs"/>
              </a:rPr>
              <a:t>APRIORA </a:t>
            </a:r>
            <a:r>
              <a:rPr kumimoji="0" lang="de-DE" sz="4400" b="1" i="0" u="none" strike="noStrike" kern="0" cap="none" spc="0" normalizeH="0" baseline="0" noProof="0" dirty="0" err="1">
                <a:ln>
                  <a:noFill/>
                </a:ln>
                <a:solidFill>
                  <a:srgbClr val="5D7997"/>
                </a:solidFill>
                <a:effectLst/>
                <a:uLnTx/>
                <a:uFillTx/>
                <a:latin typeface="Calibri"/>
                <a:cs typeface="Arial"/>
              </a:rPr>
              <a:t>plugin</a:t>
            </a:r>
            <a:endParaRPr lang="de-AT" dirty="0"/>
          </a:p>
        </p:txBody>
      </p:sp>
      <p:sp>
        <p:nvSpPr>
          <p:cNvPr id="10" name="Textplatzhalter 9"/>
          <p:cNvSpPr>
            <a:spLocks noGrp="1"/>
          </p:cNvSpPr>
          <p:nvPr>
            <p:ph type="body" sz="quarter" idx="25"/>
          </p:nvPr>
        </p:nvSpPr>
        <p:spPr bwMode="auto">
          <a:xfrm>
            <a:off x="533850" y="1051482"/>
            <a:ext cx="7543349" cy="553998"/>
          </a:xfrm>
        </p:spPr>
        <p:txBody>
          <a:bodyPr/>
          <a:lstStyle/>
          <a:p>
            <a:pPr marL="0" indent="0">
              <a:buNone/>
              <a:defRPr/>
            </a:pPr>
            <a:r>
              <a:rPr lang="de-AT" dirty="0"/>
              <a:t>7 – </a:t>
            </a:r>
            <a:r>
              <a:rPr lang="de-AT" dirty="0" err="1"/>
              <a:t>Accumulation</a:t>
            </a:r>
            <a:endParaRPr lang="de-AT" dirty="0"/>
          </a:p>
        </p:txBody>
      </p:sp>
      <p:sp>
        <p:nvSpPr>
          <p:cNvPr id="11" name="Textplatzhalter 10"/>
          <p:cNvSpPr>
            <a:spLocks noGrp="1"/>
          </p:cNvSpPr>
          <p:nvPr>
            <p:ph type="body" sz="quarter" idx="27"/>
          </p:nvPr>
        </p:nvSpPr>
        <p:spPr bwMode="auto">
          <a:xfrm>
            <a:off x="513524" y="1678267"/>
            <a:ext cx="11308362" cy="1206447"/>
          </a:xfrm>
        </p:spPr>
        <p:txBody>
          <a:bodyPr/>
          <a:lstStyle/>
          <a:p>
            <a:pPr rtl="0"/>
            <a:r>
              <a:rPr lang="en-US" sz="2400" dirty="0">
                <a:solidFill>
                  <a:schemeClr val="tx1">
                    <a:lumMod val="50000"/>
                  </a:schemeClr>
                </a:solidFill>
              </a:rPr>
              <a:t>The output is a map with concentration values for each river section and for each pharmaceutical selected (in this case, only Diclofenac)</a:t>
            </a:r>
          </a:p>
        </p:txBody>
      </p:sp>
      <p:pic>
        <p:nvPicPr>
          <p:cNvPr id="5" name="Picture 4">
            <a:extLst>
              <a:ext uri="{FF2B5EF4-FFF2-40B4-BE49-F238E27FC236}">
                <a16:creationId xmlns:a16="http://schemas.microsoft.com/office/drawing/2014/main" id="{53FABD91-C0AE-4815-9ECD-641B4B677341}"/>
              </a:ext>
            </a:extLst>
          </p:cNvPr>
          <p:cNvPicPr>
            <a:picLocks noChangeAspect="1"/>
          </p:cNvPicPr>
          <p:nvPr/>
        </p:nvPicPr>
        <p:blipFill rotWithShape="1">
          <a:blip r:embed="rId3">
            <a:extLst>
              <a:ext uri="{28A0092B-C50C-407E-A947-70E740481C1C}">
                <a14:useLocalDpi xmlns:a14="http://schemas.microsoft.com/office/drawing/2010/main" val="0"/>
              </a:ext>
            </a:extLst>
          </a:blip>
          <a:srcRect l="3814" t="8659" r="4060" b="12495"/>
          <a:stretch/>
        </p:blipFill>
        <p:spPr>
          <a:xfrm>
            <a:off x="2613891" y="2445989"/>
            <a:ext cx="6964218" cy="4201038"/>
          </a:xfrm>
          <a:prstGeom prst="rect">
            <a:avLst/>
          </a:prstGeom>
          <a:ln w="19050">
            <a:solidFill>
              <a:schemeClr val="tx1">
                <a:lumMod val="50000"/>
              </a:schemeClr>
            </a:solidFill>
          </a:ln>
        </p:spPr>
      </p:pic>
    </p:spTree>
    <p:extLst>
      <p:ext uri="{BB962C8B-B14F-4D97-AF65-F5344CB8AC3E}">
        <p14:creationId xmlns:p14="http://schemas.microsoft.com/office/powerpoint/2010/main" val="621379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itel 8"/>
          <p:cNvSpPr>
            <a:spLocks noGrp="1"/>
          </p:cNvSpPr>
          <p:nvPr>
            <p:ph type="title"/>
          </p:nvPr>
        </p:nvSpPr>
        <p:spPr bwMode="auto"/>
        <p:txBody>
          <a:bodyPr/>
          <a:lstStyle/>
          <a:p>
            <a:pPr>
              <a:defRPr/>
            </a:pPr>
            <a:r>
              <a:rPr kumimoji="0" lang="en-US" sz="4400" b="1" i="0" u="none" strike="noStrike" kern="0" cap="none" spc="0" normalizeH="0" baseline="0" noProof="0" dirty="0">
                <a:ln>
                  <a:noFill/>
                </a:ln>
                <a:solidFill>
                  <a:srgbClr val="5D7997"/>
                </a:solidFill>
                <a:effectLst/>
                <a:uLnTx/>
                <a:uFillTx/>
                <a:latin typeface="Calibri" panose="020F0502020204030204"/>
                <a:ea typeface="+mn-ea"/>
                <a:cs typeface="+mn-cs"/>
              </a:rPr>
              <a:t>APRIORA </a:t>
            </a:r>
            <a:r>
              <a:rPr kumimoji="0" lang="de-DE" sz="4400" b="1" i="0" u="none" strike="noStrike" kern="0" cap="none" spc="0" normalizeH="0" baseline="0" noProof="0" dirty="0" err="1">
                <a:ln>
                  <a:noFill/>
                </a:ln>
                <a:solidFill>
                  <a:srgbClr val="5D7997"/>
                </a:solidFill>
                <a:effectLst/>
                <a:uLnTx/>
                <a:uFillTx/>
                <a:latin typeface="Calibri"/>
                <a:cs typeface="Arial"/>
              </a:rPr>
              <a:t>plugin</a:t>
            </a:r>
            <a:endParaRPr lang="de-AT" dirty="0"/>
          </a:p>
        </p:txBody>
      </p:sp>
      <p:sp>
        <p:nvSpPr>
          <p:cNvPr id="10" name="Textplatzhalter 9"/>
          <p:cNvSpPr>
            <a:spLocks noGrp="1"/>
          </p:cNvSpPr>
          <p:nvPr>
            <p:ph type="body" sz="quarter" idx="25"/>
          </p:nvPr>
        </p:nvSpPr>
        <p:spPr bwMode="auto">
          <a:xfrm>
            <a:off x="533850" y="1051482"/>
            <a:ext cx="7543349" cy="553998"/>
          </a:xfrm>
        </p:spPr>
        <p:txBody>
          <a:bodyPr/>
          <a:lstStyle/>
          <a:p>
            <a:pPr marL="0" indent="0">
              <a:buNone/>
              <a:defRPr/>
            </a:pPr>
            <a:r>
              <a:rPr lang="de-AT" dirty="0"/>
              <a:t>8 – Risk Assessment</a:t>
            </a:r>
          </a:p>
        </p:txBody>
      </p:sp>
      <p:sp>
        <p:nvSpPr>
          <p:cNvPr id="11" name="Textplatzhalter 10"/>
          <p:cNvSpPr>
            <a:spLocks noGrp="1"/>
          </p:cNvSpPr>
          <p:nvPr>
            <p:ph type="body" sz="quarter" idx="27"/>
          </p:nvPr>
        </p:nvSpPr>
        <p:spPr bwMode="auto">
          <a:xfrm>
            <a:off x="513523" y="1678268"/>
            <a:ext cx="11363167" cy="881942"/>
          </a:xfrm>
        </p:spPr>
        <p:txBody>
          <a:bodyPr/>
          <a:lstStyle/>
          <a:p>
            <a:pPr rtl="0"/>
            <a:r>
              <a:rPr lang="en-US" sz="2400" dirty="0">
                <a:solidFill>
                  <a:schemeClr val="tx1">
                    <a:lumMod val="50000"/>
                  </a:schemeClr>
                </a:solidFill>
              </a:rPr>
              <a:t>Lastly, this tool calculates the final risk from the API concentrations for each river section. So far only environmental risk assessment (ERA) is considered.</a:t>
            </a:r>
          </a:p>
        </p:txBody>
      </p:sp>
      <p:pic>
        <p:nvPicPr>
          <p:cNvPr id="13" name="Picture 12">
            <a:extLst>
              <a:ext uri="{FF2B5EF4-FFF2-40B4-BE49-F238E27FC236}">
                <a16:creationId xmlns:a16="http://schemas.microsoft.com/office/drawing/2014/main" id="{2ABB870A-2D7C-418A-BE85-BB02DA92F9D2}"/>
              </a:ext>
            </a:extLst>
          </p:cNvPr>
          <p:cNvPicPr>
            <a:picLocks noChangeAspect="1"/>
          </p:cNvPicPr>
          <p:nvPr/>
        </p:nvPicPr>
        <p:blipFill rotWithShape="1">
          <a:blip r:embed="rId3"/>
          <a:srcRect l="3296" r="6812"/>
          <a:stretch/>
        </p:blipFill>
        <p:spPr bwMode="auto">
          <a:xfrm>
            <a:off x="8586952" y="361566"/>
            <a:ext cx="2862792" cy="1237165"/>
          </a:xfrm>
          <a:prstGeom prst="rect">
            <a:avLst/>
          </a:prstGeom>
          <a:ln w="28575">
            <a:solidFill>
              <a:srgbClr val="5D7997"/>
            </a:solidFill>
          </a:ln>
        </p:spPr>
      </p:pic>
      <p:cxnSp>
        <p:nvCxnSpPr>
          <p:cNvPr id="14" name="Straight Arrow Connector 13">
            <a:extLst>
              <a:ext uri="{FF2B5EF4-FFF2-40B4-BE49-F238E27FC236}">
                <a16:creationId xmlns:a16="http://schemas.microsoft.com/office/drawing/2014/main" id="{399D7C57-2D0B-48C9-ADA8-1584012384CD}"/>
              </a:ext>
            </a:extLst>
          </p:cNvPr>
          <p:cNvCxnSpPr>
            <a:cxnSpLocks/>
          </p:cNvCxnSpPr>
          <p:nvPr/>
        </p:nvCxnSpPr>
        <p:spPr bwMode="auto">
          <a:xfrm flipH="1">
            <a:off x="10898714" y="1341370"/>
            <a:ext cx="316006" cy="0"/>
          </a:xfrm>
          <a:prstGeom prst="straightConnector1">
            <a:avLst/>
          </a:prstGeom>
          <a:ln w="38100">
            <a:solidFill>
              <a:srgbClr val="F3A21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kstiruutu 5">
                <a:extLst>
                  <a:ext uri="{FF2B5EF4-FFF2-40B4-BE49-F238E27FC236}">
                    <a16:creationId xmlns:a16="http://schemas.microsoft.com/office/drawing/2014/main" id="{1FB429F5-1955-4160-8E0D-2937C261E769}"/>
                  </a:ext>
                </a:extLst>
              </p:cNvPr>
              <p:cNvSpPr txBox="1"/>
              <p:nvPr/>
            </p:nvSpPr>
            <p:spPr bwMode="auto">
              <a:xfrm>
                <a:off x="4560570" y="2946332"/>
                <a:ext cx="3070860" cy="850939"/>
              </a:xfrm>
              <a:prstGeom prst="rect">
                <a:avLst/>
              </a:prstGeom>
              <a:noFill/>
            </p:spPr>
            <p:txBody>
              <a:bodyPr wrap="square">
                <a:spAutoFit/>
              </a:bodyPr>
              <a:lstStyle/>
              <a:p>
                <a:pPr>
                  <a:defRPr/>
                </a:pPr>
                <a14:m>
                  <m:oMathPara xmlns:m="http://schemas.openxmlformats.org/officeDocument/2006/math">
                    <m:oMathParaPr>
                      <m:jc m:val="centerGroup"/>
                    </m:oMathParaPr>
                    <m:oMath xmlns:m="http://schemas.openxmlformats.org/officeDocument/2006/math">
                      <m:r>
                        <a:rPr lang="fi-FI" sz="2400" b="0" i="1">
                          <a:latin typeface="Cambria Math"/>
                        </a:rPr>
                        <m:t>𝑅𝑄</m:t>
                      </m:r>
                      <m:r>
                        <a:rPr lang="fi-FI" sz="2400" b="0" i="1">
                          <a:latin typeface="Cambria Math"/>
                        </a:rPr>
                        <m:t>=</m:t>
                      </m:r>
                      <m:f>
                        <m:fPr>
                          <m:ctrlPr>
                            <a:rPr lang="fi-FI" sz="2400" b="0" i="1">
                              <a:latin typeface="Cambria Math" panose="02040503050406030204" pitchFamily="18" charset="0"/>
                              <a:ea typeface="Cambria Math"/>
                              <a:cs typeface="Cambria Math"/>
                            </a:rPr>
                          </m:ctrlPr>
                        </m:fPr>
                        <m:num>
                          <m:r>
                            <a:rPr lang="fi-FI" sz="2400" b="0" i="1">
                              <a:latin typeface="Cambria Math"/>
                            </a:rPr>
                            <m:t>𝐶𝑜𝑛𝑐</m:t>
                          </m:r>
                          <m:r>
                            <a:rPr lang="fi-FI" sz="2400" b="0" i="1">
                              <a:latin typeface="Cambria Math"/>
                            </a:rPr>
                            <m:t>.</m:t>
                          </m:r>
                        </m:num>
                        <m:den>
                          <m:r>
                            <a:rPr lang="fi-FI" sz="2400" b="0" i="1">
                              <a:latin typeface="Cambria Math"/>
                            </a:rPr>
                            <m:t>𝑅𝑒𝑓𝐶𝑜𝑛𝑐</m:t>
                          </m:r>
                          <m:r>
                            <a:rPr lang="fi-FI" sz="2400" b="0" i="1">
                              <a:latin typeface="Cambria Math"/>
                            </a:rPr>
                            <m:t>.</m:t>
                          </m:r>
                        </m:den>
                      </m:f>
                    </m:oMath>
                  </m:oMathPara>
                </a14:m>
                <a:endParaRPr lang="fi-FI" sz="2400" dirty="0"/>
              </a:p>
            </p:txBody>
          </p:sp>
        </mc:Choice>
        <mc:Fallback xmlns="">
          <p:sp>
            <p:nvSpPr>
              <p:cNvPr id="15" name="Tekstiruutu 5">
                <a:extLst>
                  <a:ext uri="{FF2B5EF4-FFF2-40B4-BE49-F238E27FC236}">
                    <a16:creationId xmlns:a16="http://schemas.microsoft.com/office/drawing/2014/main" id="{1FB429F5-1955-4160-8E0D-2937C261E769}"/>
                  </a:ext>
                </a:extLst>
              </p:cNvPr>
              <p:cNvSpPr txBox="1">
                <a:spLocks noRot="1" noChangeAspect="1" noMove="1" noResize="1" noEditPoints="1" noAdjustHandles="1" noChangeArrowheads="1" noChangeShapeType="1" noTextEdit="1"/>
              </p:cNvSpPr>
              <p:nvPr/>
            </p:nvSpPr>
            <p:spPr bwMode="auto">
              <a:xfrm>
                <a:off x="4560570" y="2946332"/>
                <a:ext cx="3070860" cy="850939"/>
              </a:xfrm>
              <a:prstGeom prst="rect">
                <a:avLst/>
              </a:prstGeom>
              <a:blipFill>
                <a:blip r:embed="rId4"/>
                <a:stretch>
                  <a:fillRect/>
                </a:stretch>
              </a:blipFill>
            </p:spPr>
            <p:txBody>
              <a:bodyPr/>
              <a:lstStyle/>
              <a:p>
                <a:r>
                  <a:rPr lang="en-US">
                    <a:noFill/>
                  </a:rPr>
                  <a:t> </a:t>
                </a:r>
              </a:p>
            </p:txBody>
          </p:sp>
        </mc:Fallback>
      </mc:AlternateContent>
      <p:graphicFrame>
        <p:nvGraphicFramePr>
          <p:cNvPr id="16" name="Taulukko 7">
            <a:extLst>
              <a:ext uri="{FF2B5EF4-FFF2-40B4-BE49-F238E27FC236}">
                <a16:creationId xmlns:a16="http://schemas.microsoft.com/office/drawing/2014/main" id="{0DE0F5A7-B9EA-4D94-8AD9-8A2554089B6E}"/>
              </a:ext>
            </a:extLst>
          </p:cNvPr>
          <p:cNvGraphicFramePr>
            <a:graphicFrameLocks noGrp="1"/>
          </p:cNvGraphicFramePr>
          <p:nvPr>
            <p:extLst>
              <p:ext uri="{D42A27DB-BD31-4B8C-83A1-F6EECF244321}">
                <p14:modId xmlns:p14="http://schemas.microsoft.com/office/powerpoint/2010/main" val="556148256"/>
              </p:ext>
            </p:extLst>
          </p:nvPr>
        </p:nvGraphicFramePr>
        <p:xfrm>
          <a:off x="617109" y="4183393"/>
          <a:ext cx="5679781" cy="2296160"/>
        </p:xfrm>
        <a:graphic>
          <a:graphicData uri="http://schemas.openxmlformats.org/drawingml/2006/table">
            <a:tbl>
              <a:tblPr firstRow="1" bandRow="1">
                <a:tableStyleId>{5C22544A-7EE6-4342-B048-85BDC9FD1C3A}</a:tableStyleId>
              </a:tblPr>
              <a:tblGrid>
                <a:gridCol w="1133499">
                  <a:extLst>
                    <a:ext uri="{9D8B030D-6E8A-4147-A177-3AD203B41FA5}">
                      <a16:colId xmlns:a16="http://schemas.microsoft.com/office/drawing/2014/main" val="20000"/>
                    </a:ext>
                  </a:extLst>
                </a:gridCol>
                <a:gridCol w="446679">
                  <a:extLst>
                    <a:ext uri="{9D8B030D-6E8A-4147-A177-3AD203B41FA5}">
                      <a16:colId xmlns:a16="http://schemas.microsoft.com/office/drawing/2014/main" val="20001"/>
                    </a:ext>
                  </a:extLst>
                </a:gridCol>
                <a:gridCol w="4099603">
                  <a:extLst>
                    <a:ext uri="{9D8B030D-6E8A-4147-A177-3AD203B41FA5}">
                      <a16:colId xmlns:a16="http://schemas.microsoft.com/office/drawing/2014/main" val="20002"/>
                    </a:ext>
                  </a:extLst>
                </a:gridCol>
              </a:tblGrid>
              <a:tr h="370840">
                <a:tc gridSpan="3">
                  <a:txBody>
                    <a:bodyPr/>
                    <a:lstStyle/>
                    <a:p>
                      <a:pPr>
                        <a:defRPr/>
                      </a:pPr>
                      <a:r>
                        <a:rPr lang="fi-FI" b="0" i="1" dirty="0">
                          <a:solidFill>
                            <a:schemeClr val="tx1"/>
                          </a:solidFill>
                          <a:latin typeface="Cambria Math"/>
                          <a:ea typeface="Cambria Math"/>
                        </a:rPr>
                        <a:t>where</a:t>
                      </a:r>
                    </a:p>
                  </a:txBody>
                  <a:tcPr>
                    <a:lnL w="12700" algn="ctr">
                      <a:noFill/>
                    </a:lnL>
                    <a:lnR w="12700" algn="ctr">
                      <a:noFill/>
                    </a:lnR>
                    <a:lnT w="12700" algn="ctr">
                      <a:noFill/>
                    </a:lnT>
                    <a:lnB w="12700" algn="ctr">
                      <a:noFill/>
                    </a:lnB>
                    <a:noFill/>
                  </a:tcPr>
                </a:tc>
                <a:tc hMerge="1">
                  <a:txBody>
                    <a:bodyPr/>
                    <a:lstStyle/>
                    <a:p>
                      <a:endParaRPr/>
                    </a:p>
                  </a:txBody>
                  <a:tcPr/>
                </a:tc>
                <a:tc hMerge="1">
                  <a:txBody>
                    <a:bodyPr/>
                    <a:lstStyle/>
                    <a:p>
                      <a:endParaRPr/>
                    </a:p>
                  </a:txBody>
                  <a:tcPr/>
                </a:tc>
                <a:extLst>
                  <a:ext uri="{0D108BD9-81ED-4DB2-BD59-A6C34878D82A}">
                    <a16:rowId xmlns:a16="http://schemas.microsoft.com/office/drawing/2014/main" val="10000"/>
                  </a:ext>
                </a:extLst>
              </a:tr>
              <a:tr h="370840">
                <a:tc>
                  <a:txBody>
                    <a:bodyPr/>
                    <a:lstStyle/>
                    <a:p>
                      <a:pPr algn="r">
                        <a:defRPr/>
                      </a:pPr>
                      <a:r>
                        <a:rPr lang="fi-FI" b="0" i="1">
                          <a:solidFill>
                            <a:schemeClr val="tx1"/>
                          </a:solidFill>
                          <a:latin typeface="Cambria Math"/>
                          <a:ea typeface="Cambria Math"/>
                        </a:rPr>
                        <a:t>RQ</a:t>
                      </a:r>
                      <a:endParaRPr/>
                    </a:p>
                  </a:txBody>
                  <a:tcPr>
                    <a:lnL w="12700" algn="ctr">
                      <a:noFill/>
                    </a:lnL>
                    <a:lnR w="12700" algn="ctr">
                      <a:noFill/>
                    </a:lnR>
                    <a:lnT w="12700" algn="ctr">
                      <a:noFill/>
                    </a:lnT>
                    <a:lnB w="12700" algn="ctr">
                      <a:noFill/>
                    </a:lnB>
                    <a:noFill/>
                  </a:tcPr>
                </a:tc>
                <a:tc>
                  <a:txBody>
                    <a:bodyPr/>
                    <a:lstStyle/>
                    <a:p>
                      <a:pPr algn="ctr">
                        <a:defRPr/>
                      </a:pPr>
                      <a:r>
                        <a:rPr lang="fi-FI" b="0">
                          <a:solidFill>
                            <a:schemeClr val="tx1"/>
                          </a:solidFill>
                          <a:latin typeface="Cambria Math"/>
                          <a:ea typeface="Cambria Math"/>
                        </a:rPr>
                        <a:t>=</a:t>
                      </a:r>
                      <a:endParaRPr/>
                    </a:p>
                  </a:txBody>
                  <a:tcPr>
                    <a:lnL w="12700" algn="ctr">
                      <a:noFill/>
                    </a:lnL>
                    <a:lnR w="12700" algn="ctr">
                      <a:noFill/>
                    </a:lnR>
                    <a:lnT w="12700" algn="ctr">
                      <a:noFill/>
                    </a:lnT>
                    <a:lnB w="12700" algn="ctr">
                      <a:noFill/>
                    </a:lnB>
                    <a:noFill/>
                  </a:tcPr>
                </a:tc>
                <a:tc>
                  <a:txBody>
                    <a:bodyPr/>
                    <a:lstStyle/>
                    <a:p>
                      <a:pPr>
                        <a:defRPr/>
                      </a:pPr>
                      <a:r>
                        <a:rPr lang="fi-FI" b="0" i="1" dirty="0">
                          <a:solidFill>
                            <a:schemeClr val="tx1"/>
                          </a:solidFill>
                          <a:latin typeface="Cambria Math"/>
                          <a:ea typeface="Cambria Math"/>
                        </a:rPr>
                        <a:t>Risk quotient</a:t>
                      </a:r>
                    </a:p>
                  </a:txBody>
                  <a:tcPr>
                    <a:lnL w="12700" algn="ctr">
                      <a:noFill/>
                    </a:lnL>
                    <a:lnR w="12700" algn="ctr">
                      <a:noFill/>
                    </a:lnR>
                    <a:lnT w="12700" algn="ctr">
                      <a:noFill/>
                    </a:lnT>
                    <a:lnB w="12700" algn="ctr">
                      <a:noFill/>
                    </a:lnB>
                    <a:noFill/>
                  </a:tcPr>
                </a:tc>
                <a:extLst>
                  <a:ext uri="{0D108BD9-81ED-4DB2-BD59-A6C34878D82A}">
                    <a16:rowId xmlns:a16="http://schemas.microsoft.com/office/drawing/2014/main" val="10001"/>
                  </a:ext>
                </a:extLst>
              </a:tr>
              <a:tr h="370840">
                <a:tc>
                  <a:txBody>
                    <a:bodyPr/>
                    <a:lstStyle/>
                    <a:p>
                      <a:pPr algn="r">
                        <a:defRPr/>
                      </a:pPr>
                      <a:r>
                        <a:rPr lang="fi-FI" b="0" i="1">
                          <a:solidFill>
                            <a:schemeClr val="tx1"/>
                          </a:solidFill>
                          <a:latin typeface="Cambria Math"/>
                          <a:ea typeface="Cambria Math"/>
                        </a:rPr>
                        <a:t>Conc.</a:t>
                      </a:r>
                      <a:endParaRPr/>
                    </a:p>
                  </a:txBody>
                  <a:tcPr>
                    <a:lnL w="12700" algn="ctr">
                      <a:noFill/>
                    </a:lnL>
                    <a:lnR w="12700" algn="ctr">
                      <a:noFill/>
                    </a:lnR>
                    <a:lnT w="12700" algn="ctr">
                      <a:noFill/>
                    </a:lnT>
                    <a:lnB w="12700" algn="ctr">
                      <a:noFill/>
                    </a:lnB>
                    <a:noFill/>
                  </a:tcPr>
                </a:tc>
                <a:tc>
                  <a:txBody>
                    <a:bodyPr/>
                    <a:lstStyle/>
                    <a:p>
                      <a:pPr algn="ctr">
                        <a:defRPr/>
                      </a:pPr>
                      <a:r>
                        <a:rPr lang="fi-FI" b="0" dirty="0">
                          <a:solidFill>
                            <a:schemeClr val="tx1"/>
                          </a:solidFill>
                          <a:latin typeface="Cambria Math"/>
                          <a:ea typeface="Cambria Math"/>
                        </a:rPr>
                        <a:t>=</a:t>
                      </a:r>
                      <a:endParaRPr dirty="0"/>
                    </a:p>
                  </a:txBody>
                  <a:tcPr>
                    <a:lnL w="12700" algn="ctr">
                      <a:noFill/>
                    </a:lnL>
                    <a:lnR w="12700" algn="ctr">
                      <a:noFill/>
                    </a:lnR>
                    <a:lnT w="12700" algn="ctr">
                      <a:noFill/>
                    </a:lnT>
                    <a:lnB w="12700" algn="ctr">
                      <a:noFill/>
                    </a:lnB>
                    <a:noFill/>
                  </a:tcPr>
                </a:tc>
                <a:tc>
                  <a:txBody>
                    <a:bodyPr/>
                    <a:lstStyle/>
                    <a:p>
                      <a:pPr>
                        <a:defRPr/>
                      </a:pPr>
                      <a:r>
                        <a:rPr lang="fi-FI" b="0" i="1" dirty="0">
                          <a:solidFill>
                            <a:schemeClr val="tx1"/>
                          </a:solidFill>
                          <a:latin typeface="Cambria Math"/>
                          <a:ea typeface="Cambria Math"/>
                        </a:rPr>
                        <a:t>Concentration in relevant environmental compactment (predicted or measured)</a:t>
                      </a:r>
                      <a:endParaRPr dirty="0"/>
                    </a:p>
                  </a:txBody>
                  <a:tcPr>
                    <a:lnL w="12700" algn="ctr">
                      <a:noFill/>
                    </a:lnL>
                    <a:lnR w="12700" algn="ctr">
                      <a:noFill/>
                    </a:lnR>
                    <a:lnT w="12700" algn="ctr">
                      <a:noFill/>
                    </a:lnT>
                    <a:lnB w="12700" algn="ctr">
                      <a:noFill/>
                    </a:lnB>
                    <a:noFill/>
                  </a:tcPr>
                </a:tc>
                <a:extLst>
                  <a:ext uri="{0D108BD9-81ED-4DB2-BD59-A6C34878D82A}">
                    <a16:rowId xmlns:a16="http://schemas.microsoft.com/office/drawing/2014/main" val="10002"/>
                  </a:ext>
                </a:extLst>
              </a:tr>
              <a:tr h="370840">
                <a:tc>
                  <a:txBody>
                    <a:bodyPr/>
                    <a:lstStyle/>
                    <a:p>
                      <a:pPr algn="r">
                        <a:defRPr/>
                      </a:pPr>
                      <a:r>
                        <a:rPr lang="fi-FI" b="0" i="1" dirty="0">
                          <a:solidFill>
                            <a:schemeClr val="tx1"/>
                          </a:solidFill>
                          <a:latin typeface="Cambria Math"/>
                          <a:ea typeface="Cambria Math"/>
                        </a:rPr>
                        <a:t>RefConc.</a:t>
                      </a:r>
                    </a:p>
                  </a:txBody>
                  <a:tcPr>
                    <a:lnL w="12700" algn="ctr">
                      <a:noFill/>
                    </a:lnL>
                    <a:lnR w="12700" algn="ctr">
                      <a:noFill/>
                    </a:lnR>
                    <a:lnT w="12700" algn="ctr">
                      <a:noFill/>
                    </a:lnT>
                    <a:lnB w="12700" algn="ctr">
                      <a:noFill/>
                    </a:lnB>
                    <a:noFill/>
                  </a:tcPr>
                </a:tc>
                <a:tc>
                  <a:txBody>
                    <a:bodyPr/>
                    <a:lstStyle/>
                    <a:p>
                      <a:pPr algn="ctr">
                        <a:defRPr/>
                      </a:pPr>
                      <a:r>
                        <a:rPr lang="fi-FI" b="0">
                          <a:solidFill>
                            <a:schemeClr val="tx1"/>
                          </a:solidFill>
                          <a:latin typeface="Cambria Math"/>
                          <a:ea typeface="Cambria Math"/>
                        </a:rPr>
                        <a:t>=</a:t>
                      </a:r>
                      <a:endParaRPr/>
                    </a:p>
                  </a:txBody>
                  <a:tcPr>
                    <a:lnL w="12700" algn="ctr">
                      <a:noFill/>
                    </a:lnL>
                    <a:lnR w="12700" algn="ctr">
                      <a:noFill/>
                    </a:lnR>
                    <a:lnT w="12700" algn="ctr">
                      <a:noFill/>
                    </a:lnT>
                    <a:lnB w="12700" algn="ctr">
                      <a:noFill/>
                    </a:lnB>
                    <a:noFill/>
                  </a:tcPr>
                </a:tc>
                <a:tc>
                  <a:txBody>
                    <a:bodyPr/>
                    <a:lstStyle/>
                    <a:p>
                      <a:pPr>
                        <a:defRPr/>
                      </a:pPr>
                      <a:r>
                        <a:rPr lang="fi-FI" b="0" i="1" dirty="0">
                          <a:solidFill>
                            <a:schemeClr val="tx1"/>
                          </a:solidFill>
                          <a:latin typeface="Cambria Math"/>
                          <a:ea typeface="Cambria Math"/>
                        </a:rPr>
                        <a:t>Reference concentration </a:t>
                      </a:r>
                      <a:br>
                        <a:rPr lang="fi-FI" b="0" i="1" dirty="0">
                          <a:solidFill>
                            <a:schemeClr val="tx1"/>
                          </a:solidFill>
                          <a:latin typeface="Cambria Math"/>
                          <a:ea typeface="Cambria Math"/>
                        </a:rPr>
                      </a:br>
                      <a:r>
                        <a:rPr lang="fi-FI" b="0" i="1" dirty="0">
                          <a:solidFill>
                            <a:schemeClr val="tx1"/>
                          </a:solidFill>
                          <a:latin typeface="Cambria Math"/>
                          <a:ea typeface="Cambria Math"/>
                        </a:rPr>
                        <a:t>(e.g. EQS)</a:t>
                      </a:r>
                      <a:endParaRPr dirty="0"/>
                    </a:p>
                  </a:txBody>
                  <a:tcPr>
                    <a:lnL w="12700" algn="ctr">
                      <a:noFill/>
                    </a:lnL>
                    <a:lnR w="12700" algn="ctr">
                      <a:noFill/>
                    </a:lnR>
                    <a:lnT w="12700" algn="ctr">
                      <a:noFill/>
                    </a:lnT>
                    <a:lnB w="12700" algn="ctr">
                      <a:noFill/>
                    </a:lnB>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34366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itel 8"/>
          <p:cNvSpPr>
            <a:spLocks noGrp="1"/>
          </p:cNvSpPr>
          <p:nvPr>
            <p:ph type="title"/>
          </p:nvPr>
        </p:nvSpPr>
        <p:spPr bwMode="auto"/>
        <p:txBody>
          <a:bodyPr/>
          <a:lstStyle/>
          <a:p>
            <a:pPr>
              <a:defRPr/>
            </a:pPr>
            <a:r>
              <a:rPr kumimoji="0" lang="en-US" sz="4400" b="1" i="0" u="none" strike="noStrike" kern="0" cap="none" spc="0" normalizeH="0" baseline="0" noProof="0" dirty="0">
                <a:ln>
                  <a:noFill/>
                </a:ln>
                <a:solidFill>
                  <a:srgbClr val="5D7997"/>
                </a:solidFill>
                <a:effectLst/>
                <a:uLnTx/>
                <a:uFillTx/>
                <a:latin typeface="Calibri" panose="020F0502020204030204"/>
                <a:ea typeface="+mn-ea"/>
                <a:cs typeface="+mn-cs"/>
              </a:rPr>
              <a:t>APRIORA </a:t>
            </a:r>
            <a:r>
              <a:rPr kumimoji="0" lang="de-DE" sz="4400" b="1" i="0" u="none" strike="noStrike" kern="0" cap="none" spc="0" normalizeH="0" baseline="0" noProof="0" dirty="0" err="1">
                <a:ln>
                  <a:noFill/>
                </a:ln>
                <a:solidFill>
                  <a:srgbClr val="5D7997"/>
                </a:solidFill>
                <a:effectLst/>
                <a:uLnTx/>
                <a:uFillTx/>
                <a:latin typeface="Calibri"/>
                <a:cs typeface="Arial"/>
              </a:rPr>
              <a:t>plugin</a:t>
            </a:r>
            <a:endParaRPr lang="de-AT" dirty="0"/>
          </a:p>
        </p:txBody>
      </p:sp>
      <p:sp>
        <p:nvSpPr>
          <p:cNvPr id="10" name="Textplatzhalter 9"/>
          <p:cNvSpPr>
            <a:spLocks noGrp="1"/>
          </p:cNvSpPr>
          <p:nvPr>
            <p:ph type="body" sz="quarter" idx="25"/>
          </p:nvPr>
        </p:nvSpPr>
        <p:spPr bwMode="auto">
          <a:xfrm>
            <a:off x="533850" y="1051482"/>
            <a:ext cx="7543349" cy="553998"/>
          </a:xfrm>
        </p:spPr>
        <p:txBody>
          <a:bodyPr/>
          <a:lstStyle/>
          <a:p>
            <a:pPr marL="0" indent="0">
              <a:buNone/>
              <a:defRPr/>
            </a:pPr>
            <a:r>
              <a:rPr lang="de-AT" dirty="0"/>
              <a:t>8 – Risk Assessment</a:t>
            </a:r>
          </a:p>
        </p:txBody>
      </p:sp>
      <p:pic>
        <p:nvPicPr>
          <p:cNvPr id="4" name="8-Risk_Assessment">
            <a:hlinkClick r:id="" action="ppaction://media"/>
            <a:extLst>
              <a:ext uri="{FF2B5EF4-FFF2-40B4-BE49-F238E27FC236}">
                <a16:creationId xmlns:a16="http://schemas.microsoft.com/office/drawing/2014/main" id="{B9D43F8D-5192-4DDE-B01D-AAE12F9E3E7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81600" y="1605480"/>
            <a:ext cx="9228800" cy="5191200"/>
          </a:xfrm>
          <a:prstGeom prst="rect">
            <a:avLst/>
          </a:prstGeom>
        </p:spPr>
      </p:pic>
    </p:spTree>
    <p:extLst>
      <p:ext uri="{BB962C8B-B14F-4D97-AF65-F5344CB8AC3E}">
        <p14:creationId xmlns:p14="http://schemas.microsoft.com/office/powerpoint/2010/main" val="420475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itel 8"/>
          <p:cNvSpPr>
            <a:spLocks noGrp="1"/>
          </p:cNvSpPr>
          <p:nvPr>
            <p:ph type="title"/>
          </p:nvPr>
        </p:nvSpPr>
        <p:spPr bwMode="auto">
          <a:xfrm>
            <a:off x="513524" y="290007"/>
            <a:ext cx="7376010" cy="550863"/>
          </a:xfrm>
        </p:spPr>
        <p:txBody>
          <a:bodyPr/>
          <a:lstStyle/>
          <a:p>
            <a:pPr>
              <a:defRPr/>
            </a:pPr>
            <a:r>
              <a:rPr lang="en-US" dirty="0">
                <a:latin typeface="Calibri" panose="020F0502020204030204"/>
                <a:ea typeface="+mn-ea"/>
                <a:cs typeface="+mn-cs"/>
              </a:rPr>
              <a:t>APRIORA plugin</a:t>
            </a:r>
            <a:endParaRPr lang="de-AT" dirty="0"/>
          </a:p>
        </p:txBody>
      </p:sp>
      <p:sp>
        <p:nvSpPr>
          <p:cNvPr id="10" name="Textplatzhalter 9"/>
          <p:cNvSpPr>
            <a:spLocks noGrp="1"/>
          </p:cNvSpPr>
          <p:nvPr>
            <p:ph type="body" sz="quarter" idx="25"/>
          </p:nvPr>
        </p:nvSpPr>
        <p:spPr bwMode="auto">
          <a:xfrm>
            <a:off x="533850" y="881354"/>
            <a:ext cx="8305349" cy="553998"/>
          </a:xfrm>
        </p:spPr>
        <p:txBody>
          <a:bodyPr/>
          <a:lstStyle/>
          <a:p>
            <a:pPr marL="0" indent="0">
              <a:buNone/>
              <a:defRPr/>
            </a:pPr>
            <a:r>
              <a:rPr lang="de-AT" dirty="0" err="1"/>
              <a:t>Results</a:t>
            </a:r>
            <a:endParaRPr lang="de-AT" dirty="0"/>
          </a:p>
        </p:txBody>
      </p:sp>
      <p:sp>
        <p:nvSpPr>
          <p:cNvPr id="13" name="Textplatzhalter 10">
            <a:extLst>
              <a:ext uri="{FF2B5EF4-FFF2-40B4-BE49-F238E27FC236}">
                <a16:creationId xmlns:a16="http://schemas.microsoft.com/office/drawing/2014/main" id="{07DCF9DD-A49C-4474-B157-A825B80DDF6D}"/>
              </a:ext>
            </a:extLst>
          </p:cNvPr>
          <p:cNvSpPr>
            <a:spLocks noGrp="1"/>
          </p:cNvSpPr>
          <p:nvPr>
            <p:ph type="body" sz="quarter" idx="27"/>
          </p:nvPr>
        </p:nvSpPr>
        <p:spPr bwMode="auto">
          <a:xfrm>
            <a:off x="7809412" y="1717738"/>
            <a:ext cx="4295324" cy="4690641"/>
          </a:xfrm>
        </p:spPr>
        <p:txBody>
          <a:bodyPr>
            <a:noAutofit/>
          </a:bodyPr>
          <a:lstStyle/>
          <a:p>
            <a:r>
              <a:rPr lang="en-US" sz="2400" u="sng" dirty="0">
                <a:solidFill>
                  <a:schemeClr val="tx1">
                    <a:lumMod val="50000"/>
                  </a:schemeClr>
                </a:solidFill>
              </a:rPr>
              <a:t>Why is this map useful?</a:t>
            </a:r>
          </a:p>
          <a:p>
            <a:pPr marL="457200" indent="-457200">
              <a:buFont typeface="Wingdings" panose="05000000000000000000" pitchFamily="2" charset="2"/>
              <a:buChar char="v"/>
            </a:pPr>
            <a:r>
              <a:rPr lang="en-US" dirty="0">
                <a:solidFill>
                  <a:schemeClr val="tx1">
                    <a:lumMod val="50000"/>
                  </a:schemeClr>
                </a:solidFill>
              </a:rPr>
              <a:t>Easy to identify river sections with higher concentration</a:t>
            </a:r>
          </a:p>
          <a:p>
            <a:endParaRPr lang="en-US" dirty="0">
              <a:solidFill>
                <a:schemeClr val="tx1">
                  <a:lumMod val="50000"/>
                </a:schemeClr>
              </a:solidFill>
            </a:endParaRPr>
          </a:p>
          <a:p>
            <a:pPr marL="457200" indent="-457200">
              <a:buFont typeface="Wingdings" panose="05000000000000000000" pitchFamily="2" charset="2"/>
              <a:buChar char="v"/>
            </a:pPr>
            <a:r>
              <a:rPr lang="en-US" dirty="0">
                <a:solidFill>
                  <a:schemeClr val="tx1">
                    <a:lumMod val="50000"/>
                  </a:schemeClr>
                </a:solidFill>
              </a:rPr>
              <a:t>Helps trace back WWTPs  responsible for higher emission loads</a:t>
            </a:r>
          </a:p>
          <a:p>
            <a:endParaRPr lang="en-US" dirty="0">
              <a:solidFill>
                <a:schemeClr val="tx1">
                  <a:lumMod val="50000"/>
                </a:schemeClr>
              </a:solidFill>
            </a:endParaRPr>
          </a:p>
          <a:p>
            <a:pPr marL="457200" indent="-457200">
              <a:buFont typeface="Wingdings" panose="05000000000000000000" pitchFamily="2" charset="2"/>
              <a:buChar char="v"/>
            </a:pPr>
            <a:r>
              <a:rPr lang="en-US" dirty="0">
                <a:solidFill>
                  <a:schemeClr val="tx1">
                    <a:lumMod val="50000"/>
                  </a:schemeClr>
                </a:solidFill>
              </a:rPr>
              <a:t>Support decision-making process for mitigation, planning and monitoring</a:t>
            </a:r>
          </a:p>
          <a:p>
            <a:pPr marL="457200" indent="-457200">
              <a:buFont typeface="Wingdings" panose="05000000000000000000" pitchFamily="2" charset="2"/>
              <a:buChar char="v"/>
            </a:pPr>
            <a:endParaRPr lang="en-US" dirty="0">
              <a:solidFill>
                <a:schemeClr val="tx1">
                  <a:lumMod val="50000"/>
                </a:schemeClr>
              </a:solidFill>
            </a:endParaRPr>
          </a:p>
        </p:txBody>
      </p:sp>
      <p:pic>
        <p:nvPicPr>
          <p:cNvPr id="3" name="Picture 2">
            <a:extLst>
              <a:ext uri="{FF2B5EF4-FFF2-40B4-BE49-F238E27FC236}">
                <a16:creationId xmlns:a16="http://schemas.microsoft.com/office/drawing/2014/main" id="{70C089BB-61AC-48D6-A660-FC749AF12AF9}"/>
              </a:ext>
            </a:extLst>
          </p:cNvPr>
          <p:cNvPicPr>
            <a:picLocks noChangeAspect="1"/>
          </p:cNvPicPr>
          <p:nvPr/>
        </p:nvPicPr>
        <p:blipFill rotWithShape="1">
          <a:blip r:embed="rId3">
            <a:extLst>
              <a:ext uri="{28A0092B-C50C-407E-A947-70E740481C1C}">
                <a14:useLocalDpi xmlns:a14="http://schemas.microsoft.com/office/drawing/2010/main" val="0"/>
              </a:ext>
            </a:extLst>
          </a:blip>
          <a:srcRect l="3325" t="9046" r="2960" b="12774"/>
          <a:stretch/>
        </p:blipFill>
        <p:spPr>
          <a:xfrm>
            <a:off x="513524" y="1717738"/>
            <a:ext cx="7084291" cy="4165600"/>
          </a:xfrm>
          <a:prstGeom prst="rect">
            <a:avLst/>
          </a:prstGeom>
          <a:ln w="19050">
            <a:solidFill>
              <a:schemeClr val="tx1">
                <a:lumMod val="50000"/>
              </a:schemeClr>
            </a:solidFill>
          </a:ln>
        </p:spPr>
      </p:pic>
    </p:spTree>
    <p:extLst>
      <p:ext uri="{BB962C8B-B14F-4D97-AF65-F5344CB8AC3E}">
        <p14:creationId xmlns:p14="http://schemas.microsoft.com/office/powerpoint/2010/main" val="160668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itel 8"/>
          <p:cNvSpPr>
            <a:spLocks noGrp="1"/>
          </p:cNvSpPr>
          <p:nvPr>
            <p:ph type="title"/>
          </p:nvPr>
        </p:nvSpPr>
        <p:spPr bwMode="auto"/>
        <p:txBody>
          <a:bodyPr/>
          <a:lstStyle/>
          <a:p>
            <a:pPr>
              <a:defRPr/>
            </a:pPr>
            <a:r>
              <a:rPr lang="en-US" dirty="0">
                <a:latin typeface="Calibri" panose="020F0502020204030204"/>
                <a:ea typeface="+mn-ea"/>
                <a:cs typeface="+mn-cs"/>
              </a:rPr>
              <a:t>APRIORA plugin</a:t>
            </a:r>
            <a:endParaRPr lang="de-AT" dirty="0"/>
          </a:p>
        </p:txBody>
      </p:sp>
      <p:sp>
        <p:nvSpPr>
          <p:cNvPr id="10" name="Textplatzhalter 9"/>
          <p:cNvSpPr>
            <a:spLocks noGrp="1"/>
          </p:cNvSpPr>
          <p:nvPr>
            <p:ph type="body" sz="quarter" idx="25"/>
          </p:nvPr>
        </p:nvSpPr>
        <p:spPr bwMode="auto">
          <a:xfrm>
            <a:off x="533850" y="1051482"/>
            <a:ext cx="8305349" cy="553998"/>
          </a:xfrm>
        </p:spPr>
        <p:txBody>
          <a:bodyPr/>
          <a:lstStyle/>
          <a:p>
            <a:pPr marL="0" indent="0">
              <a:buNone/>
              <a:defRPr/>
            </a:pPr>
            <a:r>
              <a:rPr lang="de-AT" dirty="0" err="1"/>
              <a:t>Results</a:t>
            </a:r>
            <a:endParaRPr lang="de-AT" dirty="0"/>
          </a:p>
        </p:txBody>
      </p:sp>
      <p:pic>
        <p:nvPicPr>
          <p:cNvPr id="11" name="Picture 10">
            <a:extLst>
              <a:ext uri="{FF2B5EF4-FFF2-40B4-BE49-F238E27FC236}">
                <a16:creationId xmlns:a16="http://schemas.microsoft.com/office/drawing/2014/main" id="{71E7C613-43B1-4E9A-A057-B2D61491751A}"/>
              </a:ext>
            </a:extLst>
          </p:cNvPr>
          <p:cNvPicPr>
            <a:picLocks noChangeAspect="1"/>
          </p:cNvPicPr>
          <p:nvPr/>
        </p:nvPicPr>
        <p:blipFill rotWithShape="1">
          <a:blip r:embed="rId3">
            <a:extLst>
              <a:ext uri="{28A0092B-C50C-407E-A947-70E740481C1C}">
                <a14:useLocalDpi xmlns:a14="http://schemas.microsoft.com/office/drawing/2010/main" val="0"/>
              </a:ext>
            </a:extLst>
          </a:blip>
          <a:srcRect l="2074" t="1831" r="8316" b="2611"/>
          <a:stretch/>
        </p:blipFill>
        <p:spPr>
          <a:xfrm>
            <a:off x="138241" y="1736112"/>
            <a:ext cx="4700559" cy="3533071"/>
          </a:xfrm>
          <a:prstGeom prst="rect">
            <a:avLst/>
          </a:prstGeom>
        </p:spPr>
      </p:pic>
      <p:pic>
        <p:nvPicPr>
          <p:cNvPr id="16" name="Picture 15">
            <a:extLst>
              <a:ext uri="{FF2B5EF4-FFF2-40B4-BE49-F238E27FC236}">
                <a16:creationId xmlns:a16="http://schemas.microsoft.com/office/drawing/2014/main" id="{1C684D7E-3047-48AF-8D39-10C7FBDA97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0906" y="35672"/>
            <a:ext cx="5012595" cy="3533071"/>
          </a:xfrm>
          <a:prstGeom prst="rect">
            <a:avLst/>
          </a:prstGeom>
        </p:spPr>
      </p:pic>
      <p:pic>
        <p:nvPicPr>
          <p:cNvPr id="18" name="Picture 17">
            <a:extLst>
              <a:ext uri="{FF2B5EF4-FFF2-40B4-BE49-F238E27FC236}">
                <a16:creationId xmlns:a16="http://schemas.microsoft.com/office/drawing/2014/main" id="{54C220B5-DFF2-478A-B974-18290B0D77C7}"/>
              </a:ext>
            </a:extLst>
          </p:cNvPr>
          <p:cNvPicPr>
            <a:picLocks noChangeAspect="1"/>
          </p:cNvPicPr>
          <p:nvPr/>
        </p:nvPicPr>
        <p:blipFill rotWithShape="1">
          <a:blip r:embed="rId5">
            <a:extLst>
              <a:ext uri="{28A0092B-C50C-407E-A947-70E740481C1C}">
                <a14:useLocalDpi xmlns:a14="http://schemas.microsoft.com/office/drawing/2010/main" val="0"/>
              </a:ext>
            </a:extLst>
          </a:blip>
          <a:srcRect t="11565" b="4057"/>
          <a:stretch/>
        </p:blipFill>
        <p:spPr>
          <a:xfrm>
            <a:off x="4845728" y="3683664"/>
            <a:ext cx="5277518" cy="3138663"/>
          </a:xfrm>
          <a:prstGeom prst="rect">
            <a:avLst/>
          </a:prstGeom>
        </p:spPr>
      </p:pic>
    </p:spTree>
    <p:extLst>
      <p:ext uri="{BB962C8B-B14F-4D97-AF65-F5344CB8AC3E}">
        <p14:creationId xmlns:p14="http://schemas.microsoft.com/office/powerpoint/2010/main" val="634303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itel 8"/>
          <p:cNvSpPr>
            <a:spLocks noGrp="1"/>
          </p:cNvSpPr>
          <p:nvPr>
            <p:ph type="title"/>
          </p:nvPr>
        </p:nvSpPr>
        <p:spPr bwMode="auto"/>
        <p:txBody>
          <a:bodyPr/>
          <a:lstStyle/>
          <a:p>
            <a:pPr>
              <a:defRPr/>
            </a:pPr>
            <a:r>
              <a:rPr lang="en-US" dirty="0">
                <a:latin typeface="Calibri" panose="020F0502020204030204"/>
                <a:ea typeface="+mn-ea"/>
                <a:cs typeface="+mn-cs"/>
              </a:rPr>
              <a:t>APRIORA plugin</a:t>
            </a:r>
            <a:endParaRPr lang="de-AT" dirty="0"/>
          </a:p>
        </p:txBody>
      </p:sp>
      <p:sp>
        <p:nvSpPr>
          <p:cNvPr id="10" name="Textplatzhalter 9"/>
          <p:cNvSpPr>
            <a:spLocks noGrp="1"/>
          </p:cNvSpPr>
          <p:nvPr>
            <p:ph type="body" sz="quarter" idx="25"/>
          </p:nvPr>
        </p:nvSpPr>
        <p:spPr bwMode="auto">
          <a:xfrm>
            <a:off x="533850" y="1051482"/>
            <a:ext cx="8305349" cy="553998"/>
          </a:xfrm>
        </p:spPr>
        <p:txBody>
          <a:bodyPr/>
          <a:lstStyle/>
          <a:p>
            <a:pPr marL="0" indent="0">
              <a:buNone/>
              <a:defRPr/>
            </a:pPr>
            <a:r>
              <a:rPr lang="de-AT" dirty="0" err="1"/>
              <a:t>Results</a:t>
            </a:r>
            <a:endParaRPr lang="de-AT" dirty="0"/>
          </a:p>
        </p:txBody>
      </p:sp>
      <p:pic>
        <p:nvPicPr>
          <p:cNvPr id="3" name="Picture 2">
            <a:extLst>
              <a:ext uri="{FF2B5EF4-FFF2-40B4-BE49-F238E27FC236}">
                <a16:creationId xmlns:a16="http://schemas.microsoft.com/office/drawing/2014/main" id="{4460DAB0-B031-46BD-9E28-2FD98383FCDA}"/>
              </a:ext>
            </a:extLst>
          </p:cNvPr>
          <p:cNvPicPr>
            <a:picLocks noChangeAspect="1"/>
          </p:cNvPicPr>
          <p:nvPr/>
        </p:nvPicPr>
        <p:blipFill>
          <a:blip r:embed="rId3"/>
          <a:stretch>
            <a:fillRect/>
          </a:stretch>
        </p:blipFill>
        <p:spPr>
          <a:xfrm>
            <a:off x="7451671" y="1965013"/>
            <a:ext cx="3961028" cy="2495990"/>
          </a:xfrm>
          <a:prstGeom prst="rect">
            <a:avLst/>
          </a:prstGeom>
        </p:spPr>
      </p:pic>
      <p:graphicFrame>
        <p:nvGraphicFramePr>
          <p:cNvPr id="4" name="Table 4">
            <a:extLst>
              <a:ext uri="{FF2B5EF4-FFF2-40B4-BE49-F238E27FC236}">
                <a16:creationId xmlns:a16="http://schemas.microsoft.com/office/drawing/2014/main" id="{44C43786-4622-4286-AD56-A7C340687508}"/>
              </a:ext>
            </a:extLst>
          </p:cNvPr>
          <p:cNvGraphicFramePr>
            <a:graphicFrameLocks noGrp="1"/>
          </p:cNvGraphicFramePr>
          <p:nvPr>
            <p:extLst>
              <p:ext uri="{D42A27DB-BD31-4B8C-83A1-F6EECF244321}">
                <p14:modId xmlns:p14="http://schemas.microsoft.com/office/powerpoint/2010/main" val="1061235345"/>
              </p:ext>
            </p:extLst>
          </p:nvPr>
        </p:nvGraphicFramePr>
        <p:xfrm>
          <a:off x="7451671" y="5098849"/>
          <a:ext cx="2635812" cy="1371600"/>
        </p:xfrm>
        <a:graphic>
          <a:graphicData uri="http://schemas.openxmlformats.org/drawingml/2006/table">
            <a:tbl>
              <a:tblPr firstRow="1" bandRow="1">
                <a:tableStyleId>{5C22544A-7EE6-4342-B048-85BDC9FD1C3A}</a:tableStyleId>
              </a:tblPr>
              <a:tblGrid>
                <a:gridCol w="1317906">
                  <a:extLst>
                    <a:ext uri="{9D8B030D-6E8A-4147-A177-3AD203B41FA5}">
                      <a16:colId xmlns:a16="http://schemas.microsoft.com/office/drawing/2014/main" val="764937442"/>
                    </a:ext>
                  </a:extLst>
                </a:gridCol>
                <a:gridCol w="1317906">
                  <a:extLst>
                    <a:ext uri="{9D8B030D-6E8A-4147-A177-3AD203B41FA5}">
                      <a16:colId xmlns:a16="http://schemas.microsoft.com/office/drawing/2014/main" val="1885413554"/>
                    </a:ext>
                  </a:extLst>
                </a:gridCol>
              </a:tblGrid>
              <a:tr h="308635">
                <a:tc>
                  <a:txBody>
                    <a:bodyPr/>
                    <a:lstStyle/>
                    <a:p>
                      <a:pPr algn="ctr"/>
                      <a:r>
                        <a:rPr lang="en-US" dirty="0"/>
                        <a:t>WWTP</a:t>
                      </a:r>
                    </a:p>
                  </a:txBody>
                  <a:tcPr/>
                </a:tc>
                <a:tc>
                  <a:txBody>
                    <a:bodyPr/>
                    <a:lstStyle/>
                    <a:p>
                      <a:pPr algn="ctr"/>
                      <a:r>
                        <a:rPr lang="en-US" dirty="0"/>
                        <a:t>Conn. </a:t>
                      </a:r>
                      <a:r>
                        <a:rPr lang="en-US" dirty="0" err="1"/>
                        <a:t>Inh</a:t>
                      </a:r>
                      <a:r>
                        <a:rPr lang="en-US" dirty="0"/>
                        <a:t>.</a:t>
                      </a:r>
                    </a:p>
                  </a:txBody>
                  <a:tcPr/>
                </a:tc>
                <a:extLst>
                  <a:ext uri="{0D108BD9-81ED-4DB2-BD59-A6C34878D82A}">
                    <a16:rowId xmlns:a16="http://schemas.microsoft.com/office/drawing/2014/main" val="436244776"/>
                  </a:ext>
                </a:extLst>
              </a:tr>
              <a:tr h="308635">
                <a:tc>
                  <a:txBody>
                    <a:bodyPr/>
                    <a:lstStyle/>
                    <a:p>
                      <a:r>
                        <a:rPr lang="en-US" sz="1600" dirty="0"/>
                        <a:t>KA </a:t>
                      </a:r>
                      <a:r>
                        <a:rPr lang="en-US" sz="1600" dirty="0" err="1"/>
                        <a:t>Bützow</a:t>
                      </a:r>
                      <a:endParaRPr lang="en-US" sz="1600" dirty="0"/>
                    </a:p>
                  </a:txBody>
                  <a:tcPr/>
                </a:tc>
                <a:tc>
                  <a:txBody>
                    <a:bodyPr/>
                    <a:lstStyle/>
                    <a:p>
                      <a:pPr algn="r"/>
                      <a:r>
                        <a:rPr lang="en-US" sz="1600" dirty="0"/>
                        <a:t>7727</a:t>
                      </a:r>
                    </a:p>
                  </a:txBody>
                  <a:tcPr/>
                </a:tc>
                <a:extLst>
                  <a:ext uri="{0D108BD9-81ED-4DB2-BD59-A6C34878D82A}">
                    <a16:rowId xmlns:a16="http://schemas.microsoft.com/office/drawing/2014/main" val="3532330549"/>
                  </a:ext>
                </a:extLst>
              </a:tr>
              <a:tr h="308635">
                <a:tc>
                  <a:txBody>
                    <a:bodyPr/>
                    <a:lstStyle/>
                    <a:p>
                      <a:r>
                        <a:rPr lang="en-US" sz="1600" dirty="0"/>
                        <a:t>KA </a:t>
                      </a:r>
                      <a:r>
                        <a:rPr lang="en-US" sz="1600" dirty="0" err="1"/>
                        <a:t>Güstrow</a:t>
                      </a:r>
                      <a:endParaRPr lang="en-US" sz="1600" dirty="0"/>
                    </a:p>
                  </a:txBody>
                  <a:tcPr/>
                </a:tc>
                <a:tc>
                  <a:txBody>
                    <a:bodyPr/>
                    <a:lstStyle/>
                    <a:p>
                      <a:pPr algn="r"/>
                      <a:r>
                        <a:rPr lang="en-US" sz="1600" dirty="0"/>
                        <a:t>34478</a:t>
                      </a:r>
                    </a:p>
                  </a:txBody>
                  <a:tcPr/>
                </a:tc>
                <a:extLst>
                  <a:ext uri="{0D108BD9-81ED-4DB2-BD59-A6C34878D82A}">
                    <a16:rowId xmlns:a16="http://schemas.microsoft.com/office/drawing/2014/main" val="1301664309"/>
                  </a:ext>
                </a:extLst>
              </a:tr>
              <a:tr h="308635">
                <a:tc>
                  <a:txBody>
                    <a:bodyPr/>
                    <a:lstStyle/>
                    <a:p>
                      <a:r>
                        <a:rPr lang="en-US" sz="1600" dirty="0"/>
                        <a:t>KA </a:t>
                      </a:r>
                      <a:r>
                        <a:rPr lang="en-US" sz="1600" dirty="0" err="1"/>
                        <a:t>Schwaan</a:t>
                      </a:r>
                      <a:endParaRPr lang="en-US" sz="1600" dirty="0"/>
                    </a:p>
                  </a:txBody>
                  <a:tcPr/>
                </a:tc>
                <a:tc>
                  <a:txBody>
                    <a:bodyPr/>
                    <a:lstStyle/>
                    <a:p>
                      <a:pPr algn="r"/>
                      <a:r>
                        <a:rPr lang="en-US" sz="1600" dirty="0"/>
                        <a:t>10004</a:t>
                      </a:r>
                    </a:p>
                  </a:txBody>
                  <a:tcPr/>
                </a:tc>
                <a:extLst>
                  <a:ext uri="{0D108BD9-81ED-4DB2-BD59-A6C34878D82A}">
                    <a16:rowId xmlns:a16="http://schemas.microsoft.com/office/drawing/2014/main" val="1487655850"/>
                  </a:ext>
                </a:extLst>
              </a:tr>
            </a:tbl>
          </a:graphicData>
        </a:graphic>
      </p:graphicFrame>
      <p:sp>
        <p:nvSpPr>
          <p:cNvPr id="11" name="Textplatzhalter 10">
            <a:extLst>
              <a:ext uri="{FF2B5EF4-FFF2-40B4-BE49-F238E27FC236}">
                <a16:creationId xmlns:a16="http://schemas.microsoft.com/office/drawing/2014/main" id="{08EC6D3B-611E-4AEF-9E35-9877812B015A}"/>
              </a:ext>
            </a:extLst>
          </p:cNvPr>
          <p:cNvSpPr txBox="1">
            <a:spLocks/>
          </p:cNvSpPr>
          <p:nvPr/>
        </p:nvSpPr>
        <p:spPr bwMode="auto">
          <a:xfrm>
            <a:off x="7451671" y="6471910"/>
            <a:ext cx="2724977" cy="386090"/>
          </a:xfrm>
          <a:prstGeom prst="rect">
            <a:avLst/>
          </a:prstGeom>
        </p:spPr>
        <p:txBody>
          <a:bodyPr>
            <a:noAutofit/>
          </a:bodyPr>
          <a:lstStyle>
            <a:lvl1pPr marL="0" indent="0" algn="l" defTabSz="914400">
              <a:lnSpc>
                <a:spcPct val="90000"/>
              </a:lnSpc>
              <a:spcBef>
                <a:spcPts val="1000"/>
              </a:spcBef>
              <a:buFont typeface="Arial"/>
              <a:buNone/>
              <a:defRPr sz="2200" b="0">
                <a:solidFill>
                  <a:schemeClr val="tx1"/>
                </a:solidFill>
                <a:latin typeface="+mn-lt"/>
                <a:ea typeface="+mn-ea"/>
                <a:cs typeface="+mn-cs"/>
              </a:defRPr>
            </a:lvl1pPr>
            <a:lvl2pPr marL="0" indent="0" algn="l" defTabSz="914400">
              <a:lnSpc>
                <a:spcPct val="90000"/>
              </a:lnSpc>
              <a:spcBef>
                <a:spcPts val="500"/>
              </a:spcBef>
              <a:buFont typeface="Arial"/>
              <a:buNone/>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r>
              <a:rPr lang="en-US" sz="1200" kern="0" dirty="0">
                <a:solidFill>
                  <a:schemeClr val="tx1">
                    <a:lumMod val="50000"/>
                  </a:schemeClr>
                </a:solidFill>
              </a:rPr>
              <a:t>Source: LUNG-MV (2025)</a:t>
            </a:r>
          </a:p>
        </p:txBody>
      </p:sp>
      <p:pic>
        <p:nvPicPr>
          <p:cNvPr id="5" name="Picture 4">
            <a:extLst>
              <a:ext uri="{FF2B5EF4-FFF2-40B4-BE49-F238E27FC236}">
                <a16:creationId xmlns:a16="http://schemas.microsoft.com/office/drawing/2014/main" id="{DB2C2E7C-600A-4C88-96AB-0D059D590177}"/>
              </a:ext>
            </a:extLst>
          </p:cNvPr>
          <p:cNvPicPr>
            <a:picLocks noChangeAspect="1"/>
          </p:cNvPicPr>
          <p:nvPr/>
        </p:nvPicPr>
        <p:blipFill>
          <a:blip r:embed="rId4"/>
          <a:stretch>
            <a:fillRect/>
          </a:stretch>
        </p:blipFill>
        <p:spPr>
          <a:xfrm>
            <a:off x="533850" y="1965013"/>
            <a:ext cx="6257764" cy="4214114"/>
          </a:xfrm>
          <a:prstGeom prst="rect">
            <a:avLst/>
          </a:prstGeom>
        </p:spPr>
      </p:pic>
      <p:sp>
        <p:nvSpPr>
          <p:cNvPr id="12" name="Textplatzhalter 10">
            <a:extLst>
              <a:ext uri="{FF2B5EF4-FFF2-40B4-BE49-F238E27FC236}">
                <a16:creationId xmlns:a16="http://schemas.microsoft.com/office/drawing/2014/main" id="{27FBEC7A-B4A9-4463-9977-6BDC8F6D1F85}"/>
              </a:ext>
            </a:extLst>
          </p:cNvPr>
          <p:cNvSpPr txBox="1">
            <a:spLocks/>
          </p:cNvSpPr>
          <p:nvPr/>
        </p:nvSpPr>
        <p:spPr bwMode="auto">
          <a:xfrm>
            <a:off x="533758" y="6471910"/>
            <a:ext cx="3248441" cy="386090"/>
          </a:xfrm>
          <a:prstGeom prst="rect">
            <a:avLst/>
          </a:prstGeom>
        </p:spPr>
        <p:txBody>
          <a:bodyPr>
            <a:noAutofit/>
          </a:bodyPr>
          <a:lstStyle>
            <a:lvl1pPr marL="0" indent="0" algn="l" defTabSz="914400">
              <a:lnSpc>
                <a:spcPct val="90000"/>
              </a:lnSpc>
              <a:spcBef>
                <a:spcPts val="1000"/>
              </a:spcBef>
              <a:buFont typeface="Arial"/>
              <a:buNone/>
              <a:defRPr sz="2200" b="0">
                <a:solidFill>
                  <a:schemeClr val="tx1"/>
                </a:solidFill>
                <a:latin typeface="+mn-lt"/>
                <a:ea typeface="+mn-ea"/>
                <a:cs typeface="+mn-cs"/>
              </a:defRPr>
            </a:lvl1pPr>
            <a:lvl2pPr marL="0" indent="0" algn="l" defTabSz="914400">
              <a:lnSpc>
                <a:spcPct val="90000"/>
              </a:lnSpc>
              <a:spcBef>
                <a:spcPts val="500"/>
              </a:spcBef>
              <a:buFont typeface="Arial"/>
              <a:buNone/>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r>
              <a:rPr lang="en-US" sz="1200" kern="0" dirty="0">
                <a:solidFill>
                  <a:schemeClr val="tx1">
                    <a:lumMod val="50000"/>
                  </a:schemeClr>
                </a:solidFill>
              </a:rPr>
              <a:t>Source: Monitoring data LUNG-MV (2025)</a:t>
            </a:r>
          </a:p>
        </p:txBody>
      </p:sp>
      <p:sp>
        <p:nvSpPr>
          <p:cNvPr id="13" name="Textplatzhalter 10">
            <a:extLst>
              <a:ext uri="{FF2B5EF4-FFF2-40B4-BE49-F238E27FC236}">
                <a16:creationId xmlns:a16="http://schemas.microsoft.com/office/drawing/2014/main" id="{F841FD9A-61C9-4FF3-9650-BA594781B6A5}"/>
              </a:ext>
            </a:extLst>
          </p:cNvPr>
          <p:cNvSpPr txBox="1">
            <a:spLocks/>
          </p:cNvSpPr>
          <p:nvPr/>
        </p:nvSpPr>
        <p:spPr bwMode="auto">
          <a:xfrm>
            <a:off x="7451671" y="4449695"/>
            <a:ext cx="3248441" cy="386090"/>
          </a:xfrm>
          <a:prstGeom prst="rect">
            <a:avLst/>
          </a:prstGeom>
        </p:spPr>
        <p:txBody>
          <a:bodyPr>
            <a:noAutofit/>
          </a:bodyPr>
          <a:lstStyle>
            <a:lvl1pPr marL="0" indent="0" algn="l" defTabSz="914400">
              <a:lnSpc>
                <a:spcPct val="90000"/>
              </a:lnSpc>
              <a:spcBef>
                <a:spcPts val="1000"/>
              </a:spcBef>
              <a:buFont typeface="Arial"/>
              <a:buNone/>
              <a:defRPr sz="2200" b="0">
                <a:solidFill>
                  <a:schemeClr val="tx1"/>
                </a:solidFill>
                <a:latin typeface="+mn-lt"/>
                <a:ea typeface="+mn-ea"/>
                <a:cs typeface="+mn-cs"/>
              </a:defRPr>
            </a:lvl1pPr>
            <a:lvl2pPr marL="0" indent="0" algn="l" defTabSz="914400">
              <a:lnSpc>
                <a:spcPct val="90000"/>
              </a:lnSpc>
              <a:spcBef>
                <a:spcPts val="500"/>
              </a:spcBef>
              <a:buFont typeface="Arial"/>
              <a:buNone/>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r>
              <a:rPr lang="en-US" sz="1200" kern="0" dirty="0">
                <a:solidFill>
                  <a:schemeClr val="tx1">
                    <a:lumMod val="50000"/>
                  </a:schemeClr>
                </a:solidFill>
              </a:rPr>
              <a:t>Source: Monitoring data LUNG-MV (2025)</a:t>
            </a:r>
          </a:p>
        </p:txBody>
      </p:sp>
      <p:sp>
        <p:nvSpPr>
          <p:cNvPr id="6" name="TextBox 5">
            <a:extLst>
              <a:ext uri="{FF2B5EF4-FFF2-40B4-BE49-F238E27FC236}">
                <a16:creationId xmlns:a16="http://schemas.microsoft.com/office/drawing/2014/main" id="{A8FD22BC-36BD-4E38-974D-0DA5160E432A}"/>
              </a:ext>
            </a:extLst>
          </p:cNvPr>
          <p:cNvSpPr txBox="1"/>
          <p:nvPr/>
        </p:nvSpPr>
        <p:spPr bwMode="auto">
          <a:xfrm>
            <a:off x="5758543" y="2719810"/>
            <a:ext cx="477900" cy="307777"/>
          </a:xfrm>
          <a:prstGeom prst="rect">
            <a:avLst/>
          </a:prstGeom>
          <a:noFill/>
        </p:spPr>
        <p:txBody>
          <a:bodyPr wrap="square" rtlCol="0">
            <a:spAutoFit/>
          </a:bodyPr>
          <a:lstStyle/>
          <a:p>
            <a:r>
              <a:rPr lang="en-US" sz="1400" dirty="0"/>
              <a:t>(*)</a:t>
            </a:r>
          </a:p>
        </p:txBody>
      </p:sp>
      <p:sp>
        <p:nvSpPr>
          <p:cNvPr id="14" name="TextBox 13">
            <a:extLst>
              <a:ext uri="{FF2B5EF4-FFF2-40B4-BE49-F238E27FC236}">
                <a16:creationId xmlns:a16="http://schemas.microsoft.com/office/drawing/2014/main" id="{41F3AAEB-96A8-4CED-A98A-80B02FC657FE}"/>
              </a:ext>
            </a:extLst>
          </p:cNvPr>
          <p:cNvSpPr txBox="1"/>
          <p:nvPr/>
        </p:nvSpPr>
        <p:spPr bwMode="auto">
          <a:xfrm>
            <a:off x="533850" y="6162672"/>
            <a:ext cx="3487374" cy="307777"/>
          </a:xfrm>
          <a:prstGeom prst="rect">
            <a:avLst/>
          </a:prstGeom>
          <a:noFill/>
        </p:spPr>
        <p:txBody>
          <a:bodyPr wrap="square" rtlCol="0">
            <a:spAutoFit/>
          </a:bodyPr>
          <a:lstStyle/>
          <a:p>
            <a:r>
              <a:rPr lang="en-US" sz="1400" dirty="0"/>
              <a:t>(*): monitoring values available only for 2016</a:t>
            </a:r>
          </a:p>
        </p:txBody>
      </p:sp>
    </p:spTree>
    <p:extLst>
      <p:ext uri="{BB962C8B-B14F-4D97-AF65-F5344CB8AC3E}">
        <p14:creationId xmlns:p14="http://schemas.microsoft.com/office/powerpoint/2010/main" val="392730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itel 8"/>
          <p:cNvSpPr>
            <a:spLocks noGrp="1"/>
          </p:cNvSpPr>
          <p:nvPr>
            <p:ph type="title"/>
          </p:nvPr>
        </p:nvSpPr>
        <p:spPr bwMode="auto"/>
        <p:txBody>
          <a:bodyPr/>
          <a:lstStyle/>
          <a:p>
            <a:pPr>
              <a:defRPr/>
            </a:pPr>
            <a:r>
              <a:rPr kumimoji="0" lang="de-DE" sz="4400" b="1" i="0" u="none" strike="noStrike" kern="0" cap="none" spc="0" normalizeH="0" baseline="0" noProof="0" dirty="0">
                <a:ln>
                  <a:noFill/>
                </a:ln>
                <a:solidFill>
                  <a:srgbClr val="5D7997"/>
                </a:solidFill>
                <a:effectLst/>
                <a:uLnTx/>
                <a:uFillTx/>
                <a:latin typeface="Calibri"/>
                <a:cs typeface="Arial"/>
              </a:rPr>
              <a:t>APRIORA </a:t>
            </a:r>
            <a:r>
              <a:rPr kumimoji="0" lang="de-DE" sz="4400" b="1" i="0" u="none" strike="noStrike" kern="0" cap="none" spc="0" normalizeH="0" baseline="0" noProof="0" dirty="0" err="1">
                <a:ln>
                  <a:noFill/>
                </a:ln>
                <a:solidFill>
                  <a:srgbClr val="5D7997"/>
                </a:solidFill>
                <a:effectLst/>
                <a:uLnTx/>
                <a:uFillTx/>
                <a:latin typeface="Calibri"/>
                <a:cs typeface="Arial"/>
              </a:rPr>
              <a:t>plugin</a:t>
            </a:r>
            <a:endParaRPr lang="de-AT" dirty="0">
              <a:latin typeface="Calibri" panose="020F0502020204030204"/>
              <a:ea typeface="+mn-ea"/>
              <a:cs typeface="+mn-cs"/>
            </a:endParaRPr>
          </a:p>
        </p:txBody>
      </p:sp>
      <p:sp>
        <p:nvSpPr>
          <p:cNvPr id="10" name="Textplatzhalter 9"/>
          <p:cNvSpPr>
            <a:spLocks noGrp="1"/>
          </p:cNvSpPr>
          <p:nvPr>
            <p:ph type="body" sz="quarter" idx="25"/>
          </p:nvPr>
        </p:nvSpPr>
        <p:spPr bwMode="auto">
          <a:xfrm>
            <a:off x="513524" y="1198545"/>
            <a:ext cx="8989855" cy="553998"/>
          </a:xfrm>
        </p:spPr>
        <p:txBody>
          <a:bodyPr/>
          <a:lstStyle/>
          <a:p>
            <a:pPr marL="0" indent="0">
              <a:buNone/>
              <a:defRPr/>
            </a:pPr>
            <a:r>
              <a:rPr lang="de-AT" dirty="0" err="1"/>
              <a:t>What</a:t>
            </a:r>
            <a:r>
              <a:rPr lang="de-AT" dirty="0"/>
              <a:t> </a:t>
            </a:r>
            <a:r>
              <a:rPr lang="de-AT" dirty="0" err="1"/>
              <a:t>does</a:t>
            </a:r>
            <a:r>
              <a:rPr lang="de-AT" dirty="0"/>
              <a:t> </a:t>
            </a:r>
            <a:r>
              <a:rPr lang="de-AT" dirty="0" err="1"/>
              <a:t>the</a:t>
            </a:r>
            <a:r>
              <a:rPr lang="de-AT" dirty="0"/>
              <a:t> end-user </a:t>
            </a:r>
            <a:r>
              <a:rPr lang="de-AT" dirty="0" err="1"/>
              <a:t>receive</a:t>
            </a:r>
            <a:r>
              <a:rPr lang="de-AT" dirty="0"/>
              <a:t>?</a:t>
            </a:r>
          </a:p>
        </p:txBody>
      </p:sp>
      <p:grpSp>
        <p:nvGrpSpPr>
          <p:cNvPr id="4" name="Group 3">
            <a:extLst>
              <a:ext uri="{FF2B5EF4-FFF2-40B4-BE49-F238E27FC236}">
                <a16:creationId xmlns:a16="http://schemas.microsoft.com/office/drawing/2014/main" id="{AED91634-B799-4A5B-8F27-503812E3CC79}"/>
              </a:ext>
            </a:extLst>
          </p:cNvPr>
          <p:cNvGrpSpPr/>
          <p:nvPr/>
        </p:nvGrpSpPr>
        <p:grpSpPr>
          <a:xfrm>
            <a:off x="8213488" y="3439598"/>
            <a:ext cx="1724005" cy="1604208"/>
            <a:chOff x="8213488" y="2251344"/>
            <a:chExt cx="1724005" cy="1604208"/>
          </a:xfrm>
        </p:grpSpPr>
        <p:sp>
          <p:nvSpPr>
            <p:cNvPr id="13" name="Teardrop 12">
              <a:extLst>
                <a:ext uri="{FF2B5EF4-FFF2-40B4-BE49-F238E27FC236}">
                  <a16:creationId xmlns:a16="http://schemas.microsoft.com/office/drawing/2014/main" id="{C20E7FC4-E6DF-47E7-832C-FBF9AB2E11FD}"/>
                </a:ext>
              </a:extLst>
            </p:cNvPr>
            <p:cNvSpPr/>
            <p:nvPr/>
          </p:nvSpPr>
          <p:spPr>
            <a:xfrm>
              <a:off x="8213488" y="2301608"/>
              <a:ext cx="1645920" cy="1503680"/>
            </a:xfrm>
            <a:prstGeom prst="teardrop">
              <a:avLst/>
            </a:prstGeom>
            <a:solidFill>
              <a:srgbClr val="9DC3E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Gears with solid fill">
              <a:extLst>
                <a:ext uri="{FF2B5EF4-FFF2-40B4-BE49-F238E27FC236}">
                  <a16:creationId xmlns:a16="http://schemas.microsoft.com/office/drawing/2014/main" id="{EE74A776-C0C9-4DEE-AAA7-1E94D9F977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33285" y="2251344"/>
              <a:ext cx="1604208" cy="1604208"/>
            </a:xfrm>
            <a:prstGeom prst="rect">
              <a:avLst/>
            </a:prstGeom>
          </p:spPr>
        </p:pic>
      </p:grpSp>
      <p:sp>
        <p:nvSpPr>
          <p:cNvPr id="18" name="Teardrop 17">
            <a:extLst>
              <a:ext uri="{FF2B5EF4-FFF2-40B4-BE49-F238E27FC236}">
                <a16:creationId xmlns:a16="http://schemas.microsoft.com/office/drawing/2014/main" id="{47858136-EA9D-4A59-B4DA-A5496EFB7666}"/>
              </a:ext>
            </a:extLst>
          </p:cNvPr>
          <p:cNvSpPr/>
          <p:nvPr/>
        </p:nvSpPr>
        <p:spPr>
          <a:xfrm>
            <a:off x="2907426" y="2856427"/>
            <a:ext cx="3438261" cy="3133720"/>
          </a:xfrm>
          <a:prstGeom prst="teardrop">
            <a:avLst/>
          </a:prstGeom>
          <a:ln w="76200">
            <a:solidFill>
              <a:srgbClr val="044C8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9" name="TextBox 18">
            <a:extLst>
              <a:ext uri="{FF2B5EF4-FFF2-40B4-BE49-F238E27FC236}">
                <a16:creationId xmlns:a16="http://schemas.microsoft.com/office/drawing/2014/main" id="{025F2008-C969-4C0A-978E-D803FEB15793}"/>
              </a:ext>
            </a:extLst>
          </p:cNvPr>
          <p:cNvSpPr txBox="1"/>
          <p:nvPr/>
        </p:nvSpPr>
        <p:spPr>
          <a:xfrm>
            <a:off x="10054696" y="4100602"/>
            <a:ext cx="1356282" cy="369332"/>
          </a:xfrm>
          <a:prstGeom prst="rect">
            <a:avLst/>
          </a:prstGeom>
          <a:noFill/>
        </p:spPr>
        <p:txBody>
          <a:bodyPr wrap="square" rtlCol="0">
            <a:spAutoFit/>
          </a:bodyPr>
          <a:lstStyle/>
          <a:p>
            <a:r>
              <a:rPr lang="en-US" b="1" dirty="0">
                <a:solidFill>
                  <a:schemeClr val="tx1">
                    <a:lumMod val="50000"/>
                  </a:schemeClr>
                </a:solidFill>
              </a:rPr>
              <a:t>QGIS plugin </a:t>
            </a:r>
          </a:p>
        </p:txBody>
      </p:sp>
      <p:pic>
        <p:nvPicPr>
          <p:cNvPr id="25" name="Grafik 1">
            <a:extLst>
              <a:ext uri="{FF2B5EF4-FFF2-40B4-BE49-F238E27FC236}">
                <a16:creationId xmlns:a16="http://schemas.microsoft.com/office/drawing/2014/main" id="{06E14062-8A69-4833-AB0F-8E36B8D720E9}"/>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136421" y="3766860"/>
            <a:ext cx="3019138" cy="1276946"/>
          </a:xfrm>
          <a:prstGeom prst="rect">
            <a:avLst/>
          </a:prstGeom>
        </p:spPr>
      </p:pic>
      <p:sp>
        <p:nvSpPr>
          <p:cNvPr id="16" name="Freeform 125">
            <a:extLst>
              <a:ext uri="{FF2B5EF4-FFF2-40B4-BE49-F238E27FC236}">
                <a16:creationId xmlns:a16="http://schemas.microsoft.com/office/drawing/2014/main" id="{314E0CF3-418E-45D8-8BB7-0F254D00AAB3}"/>
              </a:ext>
            </a:extLst>
          </p:cNvPr>
          <p:cNvSpPr>
            <a:spLocks noChangeArrowheads="1"/>
          </p:cNvSpPr>
          <p:nvPr/>
        </p:nvSpPr>
        <p:spPr bwMode="auto">
          <a:xfrm>
            <a:off x="1662033" y="3938968"/>
            <a:ext cx="731520" cy="731520"/>
          </a:xfrm>
          <a:custGeom>
            <a:avLst/>
            <a:gdLst>
              <a:gd name="T0" fmla="*/ 399 w 445"/>
              <a:gd name="T1" fmla="*/ 0 h 453"/>
              <a:gd name="T2" fmla="*/ 399 w 445"/>
              <a:gd name="T3" fmla="*/ 0 h 453"/>
              <a:gd name="T4" fmla="*/ 169 w 445"/>
              <a:gd name="T5" fmla="*/ 0 h 453"/>
              <a:gd name="T6" fmla="*/ 124 w 445"/>
              <a:gd name="T7" fmla="*/ 53 h 453"/>
              <a:gd name="T8" fmla="*/ 124 w 445"/>
              <a:gd name="T9" fmla="*/ 124 h 453"/>
              <a:gd name="T10" fmla="*/ 169 w 445"/>
              <a:gd name="T11" fmla="*/ 124 h 453"/>
              <a:gd name="T12" fmla="*/ 169 w 445"/>
              <a:gd name="T13" fmla="*/ 53 h 453"/>
              <a:gd name="T14" fmla="*/ 399 w 445"/>
              <a:gd name="T15" fmla="*/ 53 h 453"/>
              <a:gd name="T16" fmla="*/ 399 w 445"/>
              <a:gd name="T17" fmla="*/ 399 h 453"/>
              <a:gd name="T18" fmla="*/ 169 w 445"/>
              <a:gd name="T19" fmla="*/ 399 h 453"/>
              <a:gd name="T20" fmla="*/ 169 w 445"/>
              <a:gd name="T21" fmla="*/ 346 h 453"/>
              <a:gd name="T22" fmla="*/ 124 w 445"/>
              <a:gd name="T23" fmla="*/ 346 h 453"/>
              <a:gd name="T24" fmla="*/ 124 w 445"/>
              <a:gd name="T25" fmla="*/ 399 h 453"/>
              <a:gd name="T26" fmla="*/ 169 w 445"/>
              <a:gd name="T27" fmla="*/ 452 h 453"/>
              <a:gd name="T28" fmla="*/ 399 w 445"/>
              <a:gd name="T29" fmla="*/ 452 h 453"/>
              <a:gd name="T30" fmla="*/ 444 w 445"/>
              <a:gd name="T31" fmla="*/ 399 h 453"/>
              <a:gd name="T32" fmla="*/ 444 w 445"/>
              <a:gd name="T33" fmla="*/ 53 h 453"/>
              <a:gd name="T34" fmla="*/ 399 w 445"/>
              <a:gd name="T35" fmla="*/ 0 h 453"/>
              <a:gd name="T36" fmla="*/ 222 w 445"/>
              <a:gd name="T37" fmla="*/ 337 h 453"/>
              <a:gd name="T38" fmla="*/ 222 w 445"/>
              <a:gd name="T39" fmla="*/ 337 h 453"/>
              <a:gd name="T40" fmla="*/ 319 w 445"/>
              <a:gd name="T41" fmla="*/ 239 h 453"/>
              <a:gd name="T42" fmla="*/ 222 w 445"/>
              <a:gd name="T43" fmla="*/ 142 h 453"/>
              <a:gd name="T44" fmla="*/ 222 w 445"/>
              <a:gd name="T45" fmla="*/ 204 h 453"/>
              <a:gd name="T46" fmla="*/ 0 w 445"/>
              <a:gd name="T47" fmla="*/ 204 h 453"/>
              <a:gd name="T48" fmla="*/ 0 w 445"/>
              <a:gd name="T49" fmla="*/ 275 h 453"/>
              <a:gd name="T50" fmla="*/ 222 w 445"/>
              <a:gd name="T51" fmla="*/ 275 h 453"/>
              <a:gd name="T52" fmla="*/ 222 w 445"/>
              <a:gd name="T53" fmla="*/ 337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5" h="453" extrusionOk="0">
                <a:moveTo>
                  <a:pt x="399" y="0"/>
                </a:moveTo>
                <a:lnTo>
                  <a:pt x="399" y="0"/>
                </a:lnTo>
                <a:cubicBezTo>
                  <a:pt x="169" y="0"/>
                  <a:pt x="169" y="0"/>
                  <a:pt x="169" y="0"/>
                </a:cubicBezTo>
                <a:cubicBezTo>
                  <a:pt x="142" y="0"/>
                  <a:pt x="124" y="27"/>
                  <a:pt x="124" y="53"/>
                </a:cubicBezTo>
                <a:cubicBezTo>
                  <a:pt x="124" y="124"/>
                  <a:pt x="124" y="124"/>
                  <a:pt x="124" y="124"/>
                </a:cubicBezTo>
                <a:cubicBezTo>
                  <a:pt x="169" y="124"/>
                  <a:pt x="169" y="124"/>
                  <a:pt x="169" y="124"/>
                </a:cubicBezTo>
                <a:cubicBezTo>
                  <a:pt x="169" y="53"/>
                  <a:pt x="169" y="53"/>
                  <a:pt x="169" y="53"/>
                </a:cubicBezTo>
                <a:cubicBezTo>
                  <a:pt x="399" y="53"/>
                  <a:pt x="399" y="53"/>
                  <a:pt x="399" y="53"/>
                </a:cubicBezTo>
                <a:cubicBezTo>
                  <a:pt x="399" y="399"/>
                  <a:pt x="399" y="399"/>
                  <a:pt x="399" y="399"/>
                </a:cubicBezTo>
                <a:cubicBezTo>
                  <a:pt x="169" y="399"/>
                  <a:pt x="169" y="399"/>
                  <a:pt x="169" y="399"/>
                </a:cubicBezTo>
                <a:cubicBezTo>
                  <a:pt x="169" y="346"/>
                  <a:pt x="169" y="346"/>
                  <a:pt x="169" y="346"/>
                </a:cubicBezTo>
                <a:cubicBezTo>
                  <a:pt x="124" y="346"/>
                  <a:pt x="124" y="346"/>
                  <a:pt x="124" y="346"/>
                </a:cubicBezTo>
                <a:cubicBezTo>
                  <a:pt x="124" y="399"/>
                  <a:pt x="124" y="399"/>
                  <a:pt x="124" y="399"/>
                </a:cubicBezTo>
                <a:cubicBezTo>
                  <a:pt x="124" y="425"/>
                  <a:pt x="142" y="452"/>
                  <a:pt x="169" y="452"/>
                </a:cubicBezTo>
                <a:cubicBezTo>
                  <a:pt x="399" y="452"/>
                  <a:pt x="399" y="452"/>
                  <a:pt x="399" y="452"/>
                </a:cubicBezTo>
                <a:cubicBezTo>
                  <a:pt x="425" y="452"/>
                  <a:pt x="444" y="425"/>
                  <a:pt x="444" y="399"/>
                </a:cubicBezTo>
                <a:cubicBezTo>
                  <a:pt x="444" y="53"/>
                  <a:pt x="444" y="53"/>
                  <a:pt x="444" y="53"/>
                </a:cubicBezTo>
                <a:cubicBezTo>
                  <a:pt x="444" y="27"/>
                  <a:pt x="425" y="0"/>
                  <a:pt x="399" y="0"/>
                </a:cubicBezTo>
                <a:close/>
                <a:moveTo>
                  <a:pt x="222" y="337"/>
                </a:moveTo>
                <a:lnTo>
                  <a:pt x="222" y="337"/>
                </a:lnTo>
                <a:cubicBezTo>
                  <a:pt x="319" y="239"/>
                  <a:pt x="319" y="239"/>
                  <a:pt x="319" y="239"/>
                </a:cubicBezTo>
                <a:cubicBezTo>
                  <a:pt x="222" y="142"/>
                  <a:pt x="222" y="142"/>
                  <a:pt x="222" y="142"/>
                </a:cubicBezTo>
                <a:cubicBezTo>
                  <a:pt x="222" y="204"/>
                  <a:pt x="222" y="204"/>
                  <a:pt x="222" y="204"/>
                </a:cubicBezTo>
                <a:cubicBezTo>
                  <a:pt x="0" y="204"/>
                  <a:pt x="0" y="204"/>
                  <a:pt x="0" y="204"/>
                </a:cubicBezTo>
                <a:cubicBezTo>
                  <a:pt x="0" y="275"/>
                  <a:pt x="0" y="275"/>
                  <a:pt x="0" y="275"/>
                </a:cubicBezTo>
                <a:cubicBezTo>
                  <a:pt x="222" y="275"/>
                  <a:pt x="222" y="275"/>
                  <a:pt x="222" y="275"/>
                </a:cubicBezTo>
                <a:lnTo>
                  <a:pt x="222" y="337"/>
                </a:lnTo>
                <a:close/>
              </a:path>
            </a:pathLst>
          </a:custGeom>
          <a:solidFill>
            <a:srgbClr val="8AB419"/>
          </a:solidFill>
          <a:ln>
            <a:noFill/>
          </a:ln>
          <a:effectLst/>
        </p:spPr>
        <p:txBody>
          <a:bodyPr wrap="none" anchor="ctr"/>
          <a:lstStyle/>
          <a:p>
            <a:pPr>
              <a:defRPr/>
            </a:pPr>
            <a:endParaRPr lang="en-US"/>
          </a:p>
        </p:txBody>
      </p:sp>
      <p:sp>
        <p:nvSpPr>
          <p:cNvPr id="23" name="Freeform 150">
            <a:extLst>
              <a:ext uri="{FF2B5EF4-FFF2-40B4-BE49-F238E27FC236}">
                <a16:creationId xmlns:a16="http://schemas.microsoft.com/office/drawing/2014/main" id="{6CEDC6B3-7117-4073-B82C-BEAEDDFEE6C9}"/>
              </a:ext>
            </a:extLst>
          </p:cNvPr>
          <p:cNvSpPr>
            <a:spLocks noChangeArrowheads="1"/>
          </p:cNvSpPr>
          <p:nvPr/>
        </p:nvSpPr>
        <p:spPr bwMode="auto">
          <a:xfrm>
            <a:off x="6960445" y="3919508"/>
            <a:ext cx="731520" cy="731520"/>
          </a:xfrm>
          <a:custGeom>
            <a:avLst/>
            <a:gdLst>
              <a:gd name="T0" fmla="*/ 247 w 444"/>
              <a:gd name="T1" fmla="*/ 399 h 453"/>
              <a:gd name="T2" fmla="*/ 247 w 444"/>
              <a:gd name="T3" fmla="*/ 399 h 453"/>
              <a:gd name="T4" fmla="*/ 44 w 444"/>
              <a:gd name="T5" fmla="*/ 399 h 453"/>
              <a:gd name="T6" fmla="*/ 44 w 444"/>
              <a:gd name="T7" fmla="*/ 53 h 453"/>
              <a:gd name="T8" fmla="*/ 247 w 444"/>
              <a:gd name="T9" fmla="*/ 53 h 453"/>
              <a:gd name="T10" fmla="*/ 247 w 444"/>
              <a:gd name="T11" fmla="*/ 124 h 453"/>
              <a:gd name="T12" fmla="*/ 292 w 444"/>
              <a:gd name="T13" fmla="*/ 124 h 453"/>
              <a:gd name="T14" fmla="*/ 292 w 444"/>
              <a:gd name="T15" fmla="*/ 53 h 453"/>
              <a:gd name="T16" fmla="*/ 247 w 444"/>
              <a:gd name="T17" fmla="*/ 0 h 453"/>
              <a:gd name="T18" fmla="*/ 44 w 444"/>
              <a:gd name="T19" fmla="*/ 0 h 453"/>
              <a:gd name="T20" fmla="*/ 0 w 444"/>
              <a:gd name="T21" fmla="*/ 53 h 453"/>
              <a:gd name="T22" fmla="*/ 0 w 444"/>
              <a:gd name="T23" fmla="*/ 399 h 453"/>
              <a:gd name="T24" fmla="*/ 44 w 444"/>
              <a:gd name="T25" fmla="*/ 452 h 453"/>
              <a:gd name="T26" fmla="*/ 247 w 444"/>
              <a:gd name="T27" fmla="*/ 452 h 453"/>
              <a:gd name="T28" fmla="*/ 292 w 444"/>
              <a:gd name="T29" fmla="*/ 399 h 453"/>
              <a:gd name="T30" fmla="*/ 292 w 444"/>
              <a:gd name="T31" fmla="*/ 346 h 453"/>
              <a:gd name="T32" fmla="*/ 247 w 444"/>
              <a:gd name="T33" fmla="*/ 346 h 453"/>
              <a:gd name="T34" fmla="*/ 247 w 444"/>
              <a:gd name="T35" fmla="*/ 399 h 453"/>
              <a:gd name="T36" fmla="*/ 443 w 444"/>
              <a:gd name="T37" fmla="*/ 239 h 453"/>
              <a:gd name="T38" fmla="*/ 443 w 444"/>
              <a:gd name="T39" fmla="*/ 239 h 453"/>
              <a:gd name="T40" fmla="*/ 345 w 444"/>
              <a:gd name="T41" fmla="*/ 142 h 453"/>
              <a:gd name="T42" fmla="*/ 345 w 444"/>
              <a:gd name="T43" fmla="*/ 204 h 453"/>
              <a:gd name="T44" fmla="*/ 124 w 444"/>
              <a:gd name="T45" fmla="*/ 204 h 453"/>
              <a:gd name="T46" fmla="*/ 124 w 444"/>
              <a:gd name="T47" fmla="*/ 275 h 453"/>
              <a:gd name="T48" fmla="*/ 345 w 444"/>
              <a:gd name="T49" fmla="*/ 275 h 453"/>
              <a:gd name="T50" fmla="*/ 345 w 444"/>
              <a:gd name="T51" fmla="*/ 337 h 453"/>
              <a:gd name="T52" fmla="*/ 443 w 444"/>
              <a:gd name="T53" fmla="*/ 23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4" h="453" extrusionOk="0">
                <a:moveTo>
                  <a:pt x="247" y="399"/>
                </a:moveTo>
                <a:lnTo>
                  <a:pt x="247" y="399"/>
                </a:lnTo>
                <a:cubicBezTo>
                  <a:pt x="44" y="399"/>
                  <a:pt x="44" y="399"/>
                  <a:pt x="44" y="399"/>
                </a:cubicBezTo>
                <a:cubicBezTo>
                  <a:pt x="44" y="53"/>
                  <a:pt x="44" y="53"/>
                  <a:pt x="44" y="53"/>
                </a:cubicBezTo>
                <a:cubicBezTo>
                  <a:pt x="247" y="53"/>
                  <a:pt x="247" y="53"/>
                  <a:pt x="247" y="53"/>
                </a:cubicBezTo>
                <a:cubicBezTo>
                  <a:pt x="247" y="124"/>
                  <a:pt x="247" y="124"/>
                  <a:pt x="247" y="124"/>
                </a:cubicBezTo>
                <a:cubicBezTo>
                  <a:pt x="292" y="124"/>
                  <a:pt x="292" y="124"/>
                  <a:pt x="292" y="124"/>
                </a:cubicBezTo>
                <a:cubicBezTo>
                  <a:pt x="292" y="53"/>
                  <a:pt x="292" y="53"/>
                  <a:pt x="292" y="53"/>
                </a:cubicBezTo>
                <a:cubicBezTo>
                  <a:pt x="292" y="27"/>
                  <a:pt x="275" y="0"/>
                  <a:pt x="247" y="0"/>
                </a:cubicBezTo>
                <a:cubicBezTo>
                  <a:pt x="44" y="0"/>
                  <a:pt x="44" y="0"/>
                  <a:pt x="44" y="0"/>
                </a:cubicBezTo>
                <a:cubicBezTo>
                  <a:pt x="18" y="0"/>
                  <a:pt x="0" y="27"/>
                  <a:pt x="0" y="53"/>
                </a:cubicBezTo>
                <a:cubicBezTo>
                  <a:pt x="0" y="399"/>
                  <a:pt x="0" y="399"/>
                  <a:pt x="0" y="399"/>
                </a:cubicBezTo>
                <a:cubicBezTo>
                  <a:pt x="0" y="425"/>
                  <a:pt x="18" y="452"/>
                  <a:pt x="44" y="452"/>
                </a:cubicBezTo>
                <a:cubicBezTo>
                  <a:pt x="247" y="452"/>
                  <a:pt x="247" y="452"/>
                  <a:pt x="247" y="452"/>
                </a:cubicBezTo>
                <a:cubicBezTo>
                  <a:pt x="275" y="452"/>
                  <a:pt x="292" y="425"/>
                  <a:pt x="292" y="399"/>
                </a:cubicBezTo>
                <a:cubicBezTo>
                  <a:pt x="292" y="346"/>
                  <a:pt x="292" y="346"/>
                  <a:pt x="292" y="346"/>
                </a:cubicBezTo>
                <a:cubicBezTo>
                  <a:pt x="247" y="346"/>
                  <a:pt x="247" y="346"/>
                  <a:pt x="247" y="346"/>
                </a:cubicBezTo>
                <a:lnTo>
                  <a:pt x="247" y="399"/>
                </a:lnTo>
                <a:close/>
                <a:moveTo>
                  <a:pt x="443" y="239"/>
                </a:moveTo>
                <a:lnTo>
                  <a:pt x="443" y="239"/>
                </a:lnTo>
                <a:cubicBezTo>
                  <a:pt x="345" y="142"/>
                  <a:pt x="345" y="142"/>
                  <a:pt x="345" y="142"/>
                </a:cubicBezTo>
                <a:cubicBezTo>
                  <a:pt x="345" y="204"/>
                  <a:pt x="345" y="204"/>
                  <a:pt x="345" y="204"/>
                </a:cubicBezTo>
                <a:cubicBezTo>
                  <a:pt x="124" y="204"/>
                  <a:pt x="124" y="204"/>
                  <a:pt x="124" y="204"/>
                </a:cubicBezTo>
                <a:cubicBezTo>
                  <a:pt x="124" y="275"/>
                  <a:pt x="124" y="275"/>
                  <a:pt x="124" y="275"/>
                </a:cubicBezTo>
                <a:cubicBezTo>
                  <a:pt x="345" y="275"/>
                  <a:pt x="345" y="275"/>
                  <a:pt x="345" y="275"/>
                </a:cubicBezTo>
                <a:cubicBezTo>
                  <a:pt x="345" y="337"/>
                  <a:pt x="345" y="337"/>
                  <a:pt x="345" y="337"/>
                </a:cubicBezTo>
                <a:lnTo>
                  <a:pt x="443" y="239"/>
                </a:lnTo>
                <a:close/>
              </a:path>
            </a:pathLst>
          </a:custGeom>
          <a:solidFill>
            <a:srgbClr val="86B722"/>
          </a:solidFill>
          <a:ln>
            <a:noFill/>
          </a:ln>
          <a:effectLst/>
        </p:spPr>
        <p:txBody>
          <a:bodyPr wrap="none" anchor="ctr"/>
          <a:lstStyle/>
          <a:p>
            <a:pPr>
              <a:defRPr/>
            </a:pPr>
            <a:endParaRPr lang="en-US"/>
          </a:p>
        </p:txBody>
      </p:sp>
      <p:grpSp>
        <p:nvGrpSpPr>
          <p:cNvPr id="40" name="Group 39">
            <a:extLst>
              <a:ext uri="{FF2B5EF4-FFF2-40B4-BE49-F238E27FC236}">
                <a16:creationId xmlns:a16="http://schemas.microsoft.com/office/drawing/2014/main" id="{8F7C6625-DAD1-49B0-B785-B11F8211AEF5}"/>
              </a:ext>
            </a:extLst>
          </p:cNvPr>
          <p:cNvGrpSpPr/>
          <p:nvPr/>
        </p:nvGrpSpPr>
        <p:grpSpPr>
          <a:xfrm>
            <a:off x="352187" y="2318481"/>
            <a:ext cx="1851517" cy="3940833"/>
            <a:chOff x="1530253" y="2360456"/>
            <a:chExt cx="1851517" cy="3940833"/>
          </a:xfrm>
        </p:grpSpPr>
        <p:sp>
          <p:nvSpPr>
            <p:cNvPr id="30" name="TextBox 29">
              <a:extLst>
                <a:ext uri="{FF2B5EF4-FFF2-40B4-BE49-F238E27FC236}">
                  <a16:creationId xmlns:a16="http://schemas.microsoft.com/office/drawing/2014/main" id="{02E5DC6B-F6B7-4D1B-8656-71B7BDB0ED35}"/>
                </a:ext>
              </a:extLst>
            </p:cNvPr>
            <p:cNvSpPr txBox="1"/>
            <p:nvPr/>
          </p:nvSpPr>
          <p:spPr>
            <a:xfrm>
              <a:off x="2746886" y="2360456"/>
              <a:ext cx="634884" cy="369332"/>
            </a:xfrm>
            <a:prstGeom prst="rect">
              <a:avLst/>
            </a:prstGeom>
            <a:noFill/>
          </p:spPr>
          <p:txBody>
            <a:bodyPr wrap="square" rtlCol="0">
              <a:spAutoFit/>
            </a:bodyPr>
            <a:lstStyle/>
            <a:p>
              <a:r>
                <a:rPr lang="en-US" dirty="0">
                  <a:ln w="0"/>
                  <a:effectLst>
                    <a:outerShdw blurRad="38100" dist="19050" dir="2700000" algn="tl" rotWithShape="0">
                      <a:schemeClr val="dk1">
                        <a:alpha val="40000"/>
                      </a:schemeClr>
                    </a:outerShdw>
                  </a:effectLst>
                </a:rPr>
                <a:t>URO</a:t>
              </a:r>
            </a:p>
          </p:txBody>
        </p:sp>
        <p:sp>
          <p:nvSpPr>
            <p:cNvPr id="31" name="TextBox 30">
              <a:extLst>
                <a:ext uri="{FF2B5EF4-FFF2-40B4-BE49-F238E27FC236}">
                  <a16:creationId xmlns:a16="http://schemas.microsoft.com/office/drawing/2014/main" id="{24399240-D4B6-42DC-AA3D-63656847D01A}"/>
                </a:ext>
              </a:extLst>
            </p:cNvPr>
            <p:cNvSpPr txBox="1"/>
            <p:nvPr/>
          </p:nvSpPr>
          <p:spPr bwMode="auto">
            <a:xfrm>
              <a:off x="2262937" y="2676637"/>
              <a:ext cx="634884" cy="369332"/>
            </a:xfrm>
            <a:prstGeom prst="rect">
              <a:avLst/>
            </a:prstGeom>
            <a:noFill/>
          </p:spPr>
          <p:txBody>
            <a:bodyPr wrap="square" rtlCol="0">
              <a:spAutoFit/>
            </a:bodyPr>
            <a:lstStyle/>
            <a:p>
              <a:r>
                <a:rPr lang="en-US" dirty="0">
                  <a:ln w="0"/>
                  <a:effectLst>
                    <a:outerShdw blurRad="38100" dist="19050" dir="2700000" algn="tl" rotWithShape="0">
                      <a:schemeClr val="dk1">
                        <a:alpha val="40000"/>
                      </a:schemeClr>
                    </a:outerShdw>
                  </a:effectLst>
                </a:rPr>
                <a:t>SYKE</a:t>
              </a:r>
            </a:p>
          </p:txBody>
        </p:sp>
        <p:sp>
          <p:nvSpPr>
            <p:cNvPr id="32" name="TextBox 31">
              <a:extLst>
                <a:ext uri="{FF2B5EF4-FFF2-40B4-BE49-F238E27FC236}">
                  <a16:creationId xmlns:a16="http://schemas.microsoft.com/office/drawing/2014/main" id="{1090E7C9-DCEE-4D7E-A648-AB297ADF3F40}"/>
                </a:ext>
              </a:extLst>
            </p:cNvPr>
            <p:cNvSpPr txBox="1"/>
            <p:nvPr/>
          </p:nvSpPr>
          <p:spPr bwMode="auto">
            <a:xfrm>
              <a:off x="1674626" y="3073000"/>
              <a:ext cx="874723" cy="369332"/>
            </a:xfrm>
            <a:prstGeom prst="rect">
              <a:avLst/>
            </a:prstGeom>
            <a:noFill/>
          </p:spPr>
          <p:txBody>
            <a:bodyPr wrap="square" rtlCol="0">
              <a:spAutoFit/>
            </a:bodyPr>
            <a:lstStyle/>
            <a:p>
              <a:r>
                <a:rPr lang="en-US" dirty="0">
                  <a:ln w="0"/>
                  <a:effectLst>
                    <a:outerShdw blurRad="38100" dist="19050" dir="2700000" algn="tl" rotWithShape="0">
                      <a:schemeClr val="dk1">
                        <a:alpha val="40000"/>
                      </a:schemeClr>
                    </a:outerShdw>
                  </a:effectLst>
                </a:rPr>
                <a:t>EPOELY</a:t>
              </a:r>
            </a:p>
          </p:txBody>
        </p:sp>
        <p:sp>
          <p:nvSpPr>
            <p:cNvPr id="33" name="TextBox 32">
              <a:extLst>
                <a:ext uri="{FF2B5EF4-FFF2-40B4-BE49-F238E27FC236}">
                  <a16:creationId xmlns:a16="http://schemas.microsoft.com/office/drawing/2014/main" id="{1E3B5F6C-88AF-4140-84D4-F294D4352129}"/>
                </a:ext>
              </a:extLst>
            </p:cNvPr>
            <p:cNvSpPr txBox="1"/>
            <p:nvPr/>
          </p:nvSpPr>
          <p:spPr bwMode="auto">
            <a:xfrm>
              <a:off x="1530253" y="3613695"/>
              <a:ext cx="874722" cy="369332"/>
            </a:xfrm>
            <a:prstGeom prst="rect">
              <a:avLst/>
            </a:prstGeom>
            <a:noFill/>
          </p:spPr>
          <p:txBody>
            <a:bodyPr wrap="square" rtlCol="0">
              <a:spAutoFit/>
            </a:bodyPr>
            <a:lstStyle/>
            <a:p>
              <a:r>
                <a:rPr lang="en-US" dirty="0">
                  <a:ln w="0"/>
                  <a:effectLst>
                    <a:outerShdw blurRad="38100" dist="19050" dir="2700000" algn="tl" rotWithShape="0">
                      <a:schemeClr val="dk1">
                        <a:alpha val="40000"/>
                      </a:schemeClr>
                    </a:outerShdw>
                  </a:effectLst>
                </a:rPr>
                <a:t>FIMEA</a:t>
              </a:r>
            </a:p>
          </p:txBody>
        </p:sp>
        <p:sp>
          <p:nvSpPr>
            <p:cNvPr id="34" name="TextBox 33">
              <a:extLst>
                <a:ext uri="{FF2B5EF4-FFF2-40B4-BE49-F238E27FC236}">
                  <a16:creationId xmlns:a16="http://schemas.microsoft.com/office/drawing/2014/main" id="{9315158C-73E2-4EB4-87C4-AA287F9970EC}"/>
                </a:ext>
              </a:extLst>
            </p:cNvPr>
            <p:cNvSpPr txBox="1"/>
            <p:nvPr/>
          </p:nvSpPr>
          <p:spPr bwMode="auto">
            <a:xfrm>
              <a:off x="1650172" y="4165890"/>
              <a:ext cx="634884" cy="369332"/>
            </a:xfrm>
            <a:prstGeom prst="rect">
              <a:avLst/>
            </a:prstGeom>
            <a:noFill/>
          </p:spPr>
          <p:txBody>
            <a:bodyPr wrap="square" rtlCol="0">
              <a:spAutoFit/>
            </a:bodyPr>
            <a:lstStyle/>
            <a:p>
              <a:r>
                <a:rPr lang="en-US" dirty="0">
                  <a:ln w="0"/>
                  <a:effectLst>
                    <a:outerShdw blurRad="38100" dist="19050" dir="2700000" algn="tl" rotWithShape="0">
                      <a:schemeClr val="dk1">
                        <a:alpha val="40000"/>
                      </a:schemeClr>
                    </a:outerShdw>
                  </a:effectLst>
                </a:rPr>
                <a:t>UBA</a:t>
              </a:r>
            </a:p>
          </p:txBody>
        </p:sp>
        <p:sp>
          <p:nvSpPr>
            <p:cNvPr id="35" name="TextBox 34">
              <a:extLst>
                <a:ext uri="{FF2B5EF4-FFF2-40B4-BE49-F238E27FC236}">
                  <a16:creationId xmlns:a16="http://schemas.microsoft.com/office/drawing/2014/main" id="{FE4D4A0C-787A-4384-9EE5-31A022C45C6A}"/>
                </a:ext>
              </a:extLst>
            </p:cNvPr>
            <p:cNvSpPr txBox="1"/>
            <p:nvPr/>
          </p:nvSpPr>
          <p:spPr bwMode="auto">
            <a:xfrm>
              <a:off x="1718790" y="4717483"/>
              <a:ext cx="634884" cy="369332"/>
            </a:xfrm>
            <a:prstGeom prst="rect">
              <a:avLst/>
            </a:prstGeom>
            <a:noFill/>
          </p:spPr>
          <p:txBody>
            <a:bodyPr wrap="square" rtlCol="0">
              <a:spAutoFit/>
            </a:bodyPr>
            <a:lstStyle/>
            <a:p>
              <a:r>
                <a:rPr lang="en-US" dirty="0">
                  <a:ln w="0"/>
                  <a:effectLst>
                    <a:outerShdw blurRad="38100" dist="19050" dir="2700000" algn="tl" rotWithShape="0">
                      <a:schemeClr val="dk1">
                        <a:alpha val="40000"/>
                      </a:schemeClr>
                    </a:outerShdw>
                  </a:effectLst>
                </a:rPr>
                <a:t>LIAE</a:t>
              </a:r>
            </a:p>
          </p:txBody>
        </p:sp>
        <p:sp>
          <p:nvSpPr>
            <p:cNvPr id="36" name="TextBox 35">
              <a:extLst>
                <a:ext uri="{FF2B5EF4-FFF2-40B4-BE49-F238E27FC236}">
                  <a16:creationId xmlns:a16="http://schemas.microsoft.com/office/drawing/2014/main" id="{6DD0F27D-9D85-4F79-B9A9-2BA672AB277E}"/>
                </a:ext>
              </a:extLst>
            </p:cNvPr>
            <p:cNvSpPr txBox="1"/>
            <p:nvPr/>
          </p:nvSpPr>
          <p:spPr bwMode="auto">
            <a:xfrm>
              <a:off x="1668489" y="5190949"/>
              <a:ext cx="937074" cy="369332"/>
            </a:xfrm>
            <a:prstGeom prst="rect">
              <a:avLst/>
            </a:prstGeom>
            <a:noFill/>
          </p:spPr>
          <p:txBody>
            <a:bodyPr wrap="square" rtlCol="0">
              <a:spAutoFit/>
            </a:bodyPr>
            <a:lstStyle/>
            <a:p>
              <a:r>
                <a:rPr lang="en-US" dirty="0">
                  <a:ln w="0"/>
                  <a:effectLst>
                    <a:outerShdw blurRad="38100" dist="19050" dir="2700000" algn="tl" rotWithShape="0">
                      <a:schemeClr val="dk1">
                        <a:alpha val="40000"/>
                      </a:schemeClr>
                    </a:outerShdw>
                  </a:effectLst>
                </a:rPr>
                <a:t>LVGMC</a:t>
              </a:r>
            </a:p>
          </p:txBody>
        </p:sp>
        <p:sp>
          <p:nvSpPr>
            <p:cNvPr id="37" name="TextBox 36">
              <a:extLst>
                <a:ext uri="{FF2B5EF4-FFF2-40B4-BE49-F238E27FC236}">
                  <a16:creationId xmlns:a16="http://schemas.microsoft.com/office/drawing/2014/main" id="{B57FBD0E-F13A-478C-B1C0-37A4B74E9087}"/>
                </a:ext>
              </a:extLst>
            </p:cNvPr>
            <p:cNvSpPr txBox="1"/>
            <p:nvPr/>
          </p:nvSpPr>
          <p:spPr bwMode="auto">
            <a:xfrm>
              <a:off x="2205215" y="5662790"/>
              <a:ext cx="634884" cy="369332"/>
            </a:xfrm>
            <a:prstGeom prst="rect">
              <a:avLst/>
            </a:prstGeom>
            <a:noFill/>
          </p:spPr>
          <p:txBody>
            <a:bodyPr wrap="square" rtlCol="0">
              <a:spAutoFit/>
            </a:bodyPr>
            <a:lstStyle/>
            <a:p>
              <a:r>
                <a:rPr lang="en-US" dirty="0">
                  <a:ln w="0"/>
                  <a:effectLst>
                    <a:outerShdw blurRad="38100" dist="19050" dir="2700000" algn="tl" rotWithShape="0">
                      <a:schemeClr val="dk1">
                        <a:alpha val="40000"/>
                      </a:schemeClr>
                    </a:outerShdw>
                  </a:effectLst>
                </a:rPr>
                <a:t>GUT</a:t>
              </a:r>
            </a:p>
          </p:txBody>
        </p:sp>
        <p:sp>
          <p:nvSpPr>
            <p:cNvPr id="38" name="TextBox 37">
              <a:extLst>
                <a:ext uri="{FF2B5EF4-FFF2-40B4-BE49-F238E27FC236}">
                  <a16:creationId xmlns:a16="http://schemas.microsoft.com/office/drawing/2014/main" id="{B65B0B7E-63E1-4C77-BAFB-3F8E4B9A96F7}"/>
                </a:ext>
              </a:extLst>
            </p:cNvPr>
            <p:cNvSpPr txBox="1"/>
            <p:nvPr/>
          </p:nvSpPr>
          <p:spPr bwMode="auto">
            <a:xfrm>
              <a:off x="2746059" y="5931957"/>
              <a:ext cx="634884" cy="369332"/>
            </a:xfrm>
            <a:prstGeom prst="rect">
              <a:avLst/>
            </a:prstGeom>
            <a:noFill/>
          </p:spPr>
          <p:txBody>
            <a:bodyPr wrap="square" rtlCol="0">
              <a:spAutoFit/>
            </a:bodyPr>
            <a:lstStyle/>
            <a:p>
              <a:r>
                <a:rPr lang="en-US" dirty="0">
                  <a:ln w="0"/>
                  <a:effectLst>
                    <a:outerShdw blurRad="38100" dist="19050" dir="2700000" algn="tl" rotWithShape="0">
                      <a:schemeClr val="dk1">
                        <a:alpha val="40000"/>
                      </a:schemeClr>
                    </a:outerShdw>
                  </a:effectLst>
                </a:rPr>
                <a:t>HKR</a:t>
              </a:r>
            </a:p>
          </p:txBody>
        </p:sp>
      </p:grpSp>
    </p:spTree>
    <p:extLst>
      <p:ext uri="{BB962C8B-B14F-4D97-AF65-F5344CB8AC3E}">
        <p14:creationId xmlns:p14="http://schemas.microsoft.com/office/powerpoint/2010/main" val="2417104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itel 8"/>
          <p:cNvSpPr>
            <a:spLocks noGrp="1"/>
          </p:cNvSpPr>
          <p:nvPr>
            <p:ph type="title"/>
          </p:nvPr>
        </p:nvSpPr>
        <p:spPr bwMode="auto"/>
        <p:txBody>
          <a:bodyPr/>
          <a:lstStyle/>
          <a:p>
            <a:pPr>
              <a:defRPr/>
            </a:pPr>
            <a:r>
              <a:rPr kumimoji="0" lang="en-US" sz="4400" b="1" i="0" u="none" strike="noStrike" kern="0" cap="none" spc="0" normalizeH="0" baseline="0" noProof="0" dirty="0">
                <a:ln>
                  <a:noFill/>
                </a:ln>
                <a:solidFill>
                  <a:srgbClr val="5D7997"/>
                </a:solidFill>
                <a:effectLst/>
                <a:uLnTx/>
                <a:uFillTx/>
                <a:latin typeface="Calibri" panose="020F0502020204030204"/>
                <a:ea typeface="+mn-ea"/>
                <a:cs typeface="+mn-cs"/>
              </a:rPr>
              <a:t>APRIORA </a:t>
            </a:r>
            <a:r>
              <a:rPr kumimoji="0" lang="de-DE" sz="4400" b="1" i="0" u="none" strike="noStrike" kern="0" cap="none" spc="0" normalizeH="0" baseline="0" noProof="0" dirty="0" err="1">
                <a:ln>
                  <a:noFill/>
                </a:ln>
                <a:solidFill>
                  <a:srgbClr val="5D7997"/>
                </a:solidFill>
                <a:effectLst/>
                <a:uLnTx/>
                <a:uFillTx/>
                <a:latin typeface="Calibri"/>
                <a:cs typeface="Arial"/>
              </a:rPr>
              <a:t>plugin</a:t>
            </a:r>
            <a:endParaRPr lang="de-AT" dirty="0"/>
          </a:p>
        </p:txBody>
      </p:sp>
      <p:sp>
        <p:nvSpPr>
          <p:cNvPr id="10" name="Textplatzhalter 9"/>
          <p:cNvSpPr>
            <a:spLocks noGrp="1"/>
          </p:cNvSpPr>
          <p:nvPr>
            <p:ph type="body" sz="quarter" idx="25"/>
          </p:nvPr>
        </p:nvSpPr>
        <p:spPr bwMode="auto">
          <a:xfrm>
            <a:off x="533850" y="1051482"/>
            <a:ext cx="7543349" cy="553998"/>
          </a:xfrm>
        </p:spPr>
        <p:txBody>
          <a:bodyPr/>
          <a:lstStyle/>
          <a:p>
            <a:pPr marL="0" indent="0">
              <a:buNone/>
              <a:defRPr/>
            </a:pPr>
            <a:r>
              <a:rPr lang="de-AT" dirty="0"/>
              <a:t>Further </a:t>
            </a:r>
            <a:r>
              <a:rPr lang="de-AT" dirty="0" err="1"/>
              <a:t>information</a:t>
            </a:r>
            <a:endParaRPr lang="de-AT" dirty="0"/>
          </a:p>
        </p:txBody>
      </p:sp>
      <p:sp>
        <p:nvSpPr>
          <p:cNvPr id="11" name="Textplatzhalter 10"/>
          <p:cNvSpPr>
            <a:spLocks noGrp="1"/>
          </p:cNvSpPr>
          <p:nvPr>
            <p:ph type="body" sz="quarter" idx="27"/>
          </p:nvPr>
        </p:nvSpPr>
        <p:spPr bwMode="auto">
          <a:xfrm>
            <a:off x="513524" y="1678268"/>
            <a:ext cx="9240784" cy="2284132"/>
          </a:xfrm>
        </p:spPr>
        <p:txBody>
          <a:bodyPr>
            <a:noAutofit/>
          </a:bodyPr>
          <a:lstStyle/>
          <a:p>
            <a:pPr>
              <a:lnSpc>
                <a:spcPct val="125000"/>
              </a:lnSpc>
            </a:pPr>
            <a:r>
              <a:rPr lang="en-US" sz="2400" dirty="0">
                <a:solidFill>
                  <a:srgbClr val="4B4B4D">
                    <a:lumMod val="50000"/>
                  </a:srgbClr>
                </a:solidFill>
              </a:rPr>
              <a:t>Visit our self-explaining manual website to dive deeper:</a:t>
            </a:r>
          </a:p>
          <a:p>
            <a:pPr marL="342900" indent="-342900">
              <a:lnSpc>
                <a:spcPct val="125000"/>
              </a:lnSpc>
              <a:buFont typeface="Wingdings" panose="05000000000000000000" pitchFamily="2" charset="2"/>
              <a:buChar char="v"/>
            </a:pPr>
            <a:r>
              <a:rPr lang="en-US" sz="2400" dirty="0">
                <a:solidFill>
                  <a:schemeClr val="tx1">
                    <a:lumMod val="50000"/>
                  </a:schemeClr>
                </a:solidFill>
              </a:rPr>
              <a:t>Installation instructions</a:t>
            </a:r>
          </a:p>
          <a:p>
            <a:pPr marL="342900" indent="-342900">
              <a:lnSpc>
                <a:spcPct val="125000"/>
              </a:lnSpc>
              <a:buFont typeface="Wingdings" panose="05000000000000000000" pitchFamily="2" charset="2"/>
              <a:buChar char="v"/>
            </a:pPr>
            <a:r>
              <a:rPr lang="en-US" sz="2400" dirty="0">
                <a:solidFill>
                  <a:schemeClr val="tx1">
                    <a:lumMod val="50000"/>
                  </a:schemeClr>
                </a:solidFill>
              </a:rPr>
              <a:t>Dummy dataset to test the plugin</a:t>
            </a:r>
          </a:p>
          <a:p>
            <a:pPr marL="342900" indent="-342900">
              <a:lnSpc>
                <a:spcPct val="125000"/>
              </a:lnSpc>
              <a:buFont typeface="Wingdings" panose="05000000000000000000" pitchFamily="2" charset="2"/>
              <a:buChar char="v"/>
            </a:pPr>
            <a:r>
              <a:rPr lang="en-US" sz="2400" dirty="0">
                <a:solidFill>
                  <a:schemeClr val="tx1">
                    <a:lumMod val="50000"/>
                  </a:schemeClr>
                </a:solidFill>
              </a:rPr>
              <a:t>Video tutorials for each tool</a:t>
            </a:r>
          </a:p>
        </p:txBody>
      </p:sp>
      <p:sp>
        <p:nvSpPr>
          <p:cNvPr id="12" name="Textplatzhalter 10">
            <a:extLst>
              <a:ext uri="{FF2B5EF4-FFF2-40B4-BE49-F238E27FC236}">
                <a16:creationId xmlns:a16="http://schemas.microsoft.com/office/drawing/2014/main" id="{E1BB3129-6F9E-49B1-93E1-7EACB18DC4F5}"/>
              </a:ext>
            </a:extLst>
          </p:cNvPr>
          <p:cNvSpPr txBox="1">
            <a:spLocks/>
          </p:cNvSpPr>
          <p:nvPr/>
        </p:nvSpPr>
        <p:spPr bwMode="auto">
          <a:xfrm>
            <a:off x="750680" y="4935045"/>
            <a:ext cx="4335611" cy="553782"/>
          </a:xfrm>
          <a:prstGeom prst="rect">
            <a:avLst/>
          </a:prstGeom>
          <a:solidFill>
            <a:srgbClr val="B7CADC"/>
          </a:solidFill>
        </p:spPr>
        <p:txBody>
          <a:bodyPr>
            <a:noAutofit/>
          </a:bodyPr>
          <a:lstStyle>
            <a:lvl1pPr marL="0" indent="0" algn="l" defTabSz="914400">
              <a:lnSpc>
                <a:spcPct val="90000"/>
              </a:lnSpc>
              <a:spcBef>
                <a:spcPts val="1000"/>
              </a:spcBef>
              <a:buFont typeface="Arial"/>
              <a:buNone/>
              <a:defRPr sz="2200" b="0">
                <a:solidFill>
                  <a:schemeClr val="tx1"/>
                </a:solidFill>
                <a:latin typeface="+mn-lt"/>
                <a:ea typeface="+mn-ea"/>
                <a:cs typeface="+mn-cs"/>
              </a:defRPr>
            </a:lvl1pPr>
            <a:lvl2pPr marL="0" indent="0" algn="l" defTabSz="914400">
              <a:lnSpc>
                <a:spcPct val="90000"/>
              </a:lnSpc>
              <a:spcBef>
                <a:spcPts val="500"/>
              </a:spcBef>
              <a:buFont typeface="Arial"/>
              <a:buNone/>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ctr">
              <a:lnSpc>
                <a:spcPct val="125000"/>
              </a:lnSpc>
            </a:pPr>
            <a:r>
              <a:rPr lang="en-US" sz="2800" kern="0" dirty="0">
                <a:solidFill>
                  <a:srgbClr val="007BB2"/>
                </a:solidFill>
              </a:rPr>
              <a:t>tinyurl.com/manual-</a:t>
            </a:r>
            <a:r>
              <a:rPr lang="en-US" sz="2800" kern="0" dirty="0" err="1">
                <a:solidFill>
                  <a:srgbClr val="007BB2"/>
                </a:solidFill>
              </a:rPr>
              <a:t>apriora</a:t>
            </a:r>
            <a:endParaRPr lang="en-US" sz="2800" kern="0" dirty="0">
              <a:solidFill>
                <a:srgbClr val="007BB2"/>
              </a:solidFill>
            </a:endParaRPr>
          </a:p>
        </p:txBody>
      </p:sp>
      <p:pic>
        <p:nvPicPr>
          <p:cNvPr id="3" name="Picture 2">
            <a:extLst>
              <a:ext uri="{FF2B5EF4-FFF2-40B4-BE49-F238E27FC236}">
                <a16:creationId xmlns:a16="http://schemas.microsoft.com/office/drawing/2014/main" id="{9152F6BE-B163-4779-9938-7C566A924609}"/>
              </a:ext>
            </a:extLst>
          </p:cNvPr>
          <p:cNvPicPr>
            <a:picLocks noChangeAspect="1"/>
          </p:cNvPicPr>
          <p:nvPr/>
        </p:nvPicPr>
        <p:blipFill rotWithShape="1">
          <a:blip r:embed="rId3"/>
          <a:srcRect r="27460"/>
          <a:stretch/>
        </p:blipFill>
        <p:spPr>
          <a:xfrm>
            <a:off x="5499647" y="4467225"/>
            <a:ext cx="5530304" cy="1489422"/>
          </a:xfrm>
          <a:prstGeom prst="rect">
            <a:avLst/>
          </a:prstGeom>
        </p:spPr>
      </p:pic>
      <p:pic>
        <p:nvPicPr>
          <p:cNvPr id="4" name="Graphic 3" descr="Back with solid fill">
            <a:extLst>
              <a:ext uri="{FF2B5EF4-FFF2-40B4-BE49-F238E27FC236}">
                <a16:creationId xmlns:a16="http://schemas.microsoft.com/office/drawing/2014/main" id="{C417E6FE-FCA4-4F8B-9401-9FB7F9645A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40494" y="4133850"/>
            <a:ext cx="914400" cy="914400"/>
          </a:xfrm>
          <a:prstGeom prst="rect">
            <a:avLst/>
          </a:prstGeom>
        </p:spPr>
      </p:pic>
    </p:spTree>
    <p:extLst>
      <p:ext uri="{BB962C8B-B14F-4D97-AF65-F5344CB8AC3E}">
        <p14:creationId xmlns:p14="http://schemas.microsoft.com/office/powerpoint/2010/main" val="3504239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itel 8"/>
          <p:cNvSpPr>
            <a:spLocks noGrp="1"/>
          </p:cNvSpPr>
          <p:nvPr>
            <p:ph type="title"/>
          </p:nvPr>
        </p:nvSpPr>
        <p:spPr bwMode="auto"/>
        <p:txBody>
          <a:bodyPr/>
          <a:lstStyle/>
          <a:p>
            <a:pPr>
              <a:defRPr/>
            </a:pPr>
            <a:r>
              <a:rPr kumimoji="0" lang="en-US" sz="4400" b="1" i="0" u="none" strike="noStrike" kern="0" cap="none" spc="0" normalizeH="0" baseline="0" noProof="0" dirty="0">
                <a:ln>
                  <a:noFill/>
                </a:ln>
                <a:solidFill>
                  <a:srgbClr val="5D7997"/>
                </a:solidFill>
                <a:effectLst/>
                <a:uLnTx/>
                <a:uFillTx/>
                <a:latin typeface="Calibri" panose="020F0502020204030204"/>
                <a:ea typeface="+mn-ea"/>
                <a:cs typeface="+mn-cs"/>
              </a:rPr>
              <a:t>APRIORA </a:t>
            </a:r>
            <a:r>
              <a:rPr kumimoji="0" lang="de-DE" sz="4400" b="1" i="0" u="none" strike="noStrike" kern="0" cap="none" spc="0" normalizeH="0" baseline="0" noProof="0" dirty="0" err="1">
                <a:ln>
                  <a:noFill/>
                </a:ln>
                <a:solidFill>
                  <a:srgbClr val="5D7997"/>
                </a:solidFill>
                <a:effectLst/>
                <a:uLnTx/>
                <a:uFillTx/>
                <a:latin typeface="Calibri"/>
                <a:cs typeface="Arial"/>
              </a:rPr>
              <a:t>plugin</a:t>
            </a:r>
            <a:endParaRPr lang="de-AT" dirty="0"/>
          </a:p>
        </p:txBody>
      </p:sp>
      <p:sp>
        <p:nvSpPr>
          <p:cNvPr id="10" name="Textplatzhalter 9"/>
          <p:cNvSpPr>
            <a:spLocks noGrp="1"/>
          </p:cNvSpPr>
          <p:nvPr>
            <p:ph type="body" sz="quarter" idx="25"/>
          </p:nvPr>
        </p:nvSpPr>
        <p:spPr bwMode="auto">
          <a:xfrm>
            <a:off x="533850" y="1051482"/>
            <a:ext cx="7543349" cy="553998"/>
          </a:xfrm>
        </p:spPr>
        <p:txBody>
          <a:bodyPr/>
          <a:lstStyle/>
          <a:p>
            <a:pPr marL="0" indent="0">
              <a:buNone/>
              <a:defRPr/>
            </a:pPr>
            <a:r>
              <a:rPr lang="de-AT" dirty="0"/>
              <a:t>Further </a:t>
            </a:r>
            <a:r>
              <a:rPr lang="de-AT" dirty="0" err="1"/>
              <a:t>information</a:t>
            </a:r>
            <a:endParaRPr lang="de-AT" dirty="0"/>
          </a:p>
        </p:txBody>
      </p:sp>
      <p:sp>
        <p:nvSpPr>
          <p:cNvPr id="11" name="Textplatzhalter 10"/>
          <p:cNvSpPr>
            <a:spLocks noGrp="1"/>
          </p:cNvSpPr>
          <p:nvPr>
            <p:ph type="body" sz="quarter" idx="27"/>
          </p:nvPr>
        </p:nvSpPr>
        <p:spPr bwMode="auto">
          <a:xfrm>
            <a:off x="513524" y="1678268"/>
            <a:ext cx="9240784" cy="658532"/>
          </a:xfrm>
        </p:spPr>
        <p:txBody>
          <a:bodyPr>
            <a:noAutofit/>
          </a:bodyPr>
          <a:lstStyle/>
          <a:p>
            <a:pPr>
              <a:lnSpc>
                <a:spcPct val="125000"/>
              </a:lnSpc>
            </a:pPr>
            <a:r>
              <a:rPr lang="en-US" sz="2400" dirty="0">
                <a:solidFill>
                  <a:srgbClr val="4B4B4D">
                    <a:lumMod val="50000"/>
                  </a:srgbClr>
                </a:solidFill>
              </a:rPr>
              <a:t>Visit our self-explaining manual website to dive deeper:</a:t>
            </a:r>
          </a:p>
        </p:txBody>
      </p:sp>
      <p:pic>
        <p:nvPicPr>
          <p:cNvPr id="13" name="Picture 12">
            <a:extLst>
              <a:ext uri="{FF2B5EF4-FFF2-40B4-BE49-F238E27FC236}">
                <a16:creationId xmlns:a16="http://schemas.microsoft.com/office/drawing/2014/main" id="{DC995BE4-8ABF-45FF-B2E3-637E7FD1ECFD}"/>
              </a:ext>
            </a:extLst>
          </p:cNvPr>
          <p:cNvPicPr>
            <a:picLocks noChangeAspect="1"/>
          </p:cNvPicPr>
          <p:nvPr/>
        </p:nvPicPr>
        <p:blipFill>
          <a:blip r:embed="rId3"/>
          <a:stretch>
            <a:fillRect/>
          </a:stretch>
        </p:blipFill>
        <p:spPr>
          <a:xfrm>
            <a:off x="1261669" y="2409588"/>
            <a:ext cx="6795582" cy="3429846"/>
          </a:xfrm>
          <a:prstGeom prst="rect">
            <a:avLst/>
          </a:prstGeom>
        </p:spPr>
      </p:pic>
      <p:pic>
        <p:nvPicPr>
          <p:cNvPr id="15" name="Picture 14">
            <a:extLst>
              <a:ext uri="{FF2B5EF4-FFF2-40B4-BE49-F238E27FC236}">
                <a16:creationId xmlns:a16="http://schemas.microsoft.com/office/drawing/2014/main" id="{C52B81F1-6865-4409-AFA4-AB6F3ED3CCEB}"/>
              </a:ext>
            </a:extLst>
          </p:cNvPr>
          <p:cNvPicPr>
            <a:picLocks noChangeAspect="1"/>
          </p:cNvPicPr>
          <p:nvPr/>
        </p:nvPicPr>
        <p:blipFill>
          <a:blip r:embed="rId4"/>
          <a:stretch>
            <a:fillRect/>
          </a:stretch>
        </p:blipFill>
        <p:spPr>
          <a:xfrm>
            <a:off x="2255072" y="2799954"/>
            <a:ext cx="6382607" cy="3429846"/>
          </a:xfrm>
          <a:prstGeom prst="rect">
            <a:avLst/>
          </a:prstGeom>
        </p:spPr>
      </p:pic>
      <p:pic>
        <p:nvPicPr>
          <p:cNvPr id="19" name="Picture 18">
            <a:extLst>
              <a:ext uri="{FF2B5EF4-FFF2-40B4-BE49-F238E27FC236}">
                <a16:creationId xmlns:a16="http://schemas.microsoft.com/office/drawing/2014/main" id="{85A248E5-0407-4EDD-9B9F-DDF28A4F4EBF}"/>
              </a:ext>
            </a:extLst>
          </p:cNvPr>
          <p:cNvPicPr>
            <a:picLocks noChangeAspect="1"/>
          </p:cNvPicPr>
          <p:nvPr/>
        </p:nvPicPr>
        <p:blipFill>
          <a:blip r:embed="rId5"/>
          <a:stretch>
            <a:fillRect/>
          </a:stretch>
        </p:blipFill>
        <p:spPr>
          <a:xfrm>
            <a:off x="3633883" y="3313750"/>
            <a:ext cx="6420524" cy="3266430"/>
          </a:xfrm>
          <a:prstGeom prst="rect">
            <a:avLst/>
          </a:prstGeom>
        </p:spPr>
      </p:pic>
      <p:sp>
        <p:nvSpPr>
          <p:cNvPr id="23" name="Textplatzhalter 10">
            <a:extLst>
              <a:ext uri="{FF2B5EF4-FFF2-40B4-BE49-F238E27FC236}">
                <a16:creationId xmlns:a16="http://schemas.microsoft.com/office/drawing/2014/main" id="{1C066E1F-E779-4AA7-A251-D242D642C4EC}"/>
              </a:ext>
            </a:extLst>
          </p:cNvPr>
          <p:cNvSpPr txBox="1">
            <a:spLocks/>
          </p:cNvSpPr>
          <p:nvPr/>
        </p:nvSpPr>
        <p:spPr bwMode="auto">
          <a:xfrm>
            <a:off x="5122717" y="758567"/>
            <a:ext cx="2833029" cy="412810"/>
          </a:xfrm>
          <a:prstGeom prst="rect">
            <a:avLst/>
          </a:prstGeom>
          <a:solidFill>
            <a:srgbClr val="B7CADC"/>
          </a:solidFill>
        </p:spPr>
        <p:txBody>
          <a:bodyPr>
            <a:noAutofit/>
          </a:bodyPr>
          <a:lstStyle>
            <a:lvl1pPr marL="0" indent="0" algn="l" defTabSz="914400">
              <a:lnSpc>
                <a:spcPct val="90000"/>
              </a:lnSpc>
              <a:spcBef>
                <a:spcPts val="1000"/>
              </a:spcBef>
              <a:buFont typeface="Arial"/>
              <a:buNone/>
              <a:defRPr sz="2200" b="0">
                <a:solidFill>
                  <a:schemeClr val="tx1"/>
                </a:solidFill>
                <a:latin typeface="+mn-lt"/>
                <a:ea typeface="+mn-ea"/>
                <a:cs typeface="+mn-cs"/>
              </a:defRPr>
            </a:lvl1pPr>
            <a:lvl2pPr marL="0" indent="0" algn="l" defTabSz="914400">
              <a:lnSpc>
                <a:spcPct val="90000"/>
              </a:lnSpc>
              <a:spcBef>
                <a:spcPts val="500"/>
              </a:spcBef>
              <a:buFont typeface="Arial"/>
              <a:buNone/>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ctr">
              <a:lnSpc>
                <a:spcPct val="125000"/>
              </a:lnSpc>
            </a:pPr>
            <a:r>
              <a:rPr lang="en-US" sz="1800" kern="0" dirty="0">
                <a:solidFill>
                  <a:srgbClr val="007BB2"/>
                </a:solidFill>
              </a:rPr>
              <a:t>tinyurl.com/manual-</a:t>
            </a:r>
            <a:r>
              <a:rPr lang="en-US" sz="1800" kern="0" dirty="0" err="1">
                <a:solidFill>
                  <a:srgbClr val="007BB2"/>
                </a:solidFill>
              </a:rPr>
              <a:t>apriora</a:t>
            </a:r>
            <a:endParaRPr lang="en-US" sz="1800" kern="0" dirty="0">
              <a:solidFill>
                <a:srgbClr val="007BB2"/>
              </a:solidFill>
            </a:endParaRPr>
          </a:p>
        </p:txBody>
      </p:sp>
      <p:pic>
        <p:nvPicPr>
          <p:cNvPr id="24" name="Picture 23">
            <a:extLst>
              <a:ext uri="{FF2B5EF4-FFF2-40B4-BE49-F238E27FC236}">
                <a16:creationId xmlns:a16="http://schemas.microsoft.com/office/drawing/2014/main" id="{DA67FC6D-ECC0-492C-BBD1-CF6CD6426DCF}"/>
              </a:ext>
            </a:extLst>
          </p:cNvPr>
          <p:cNvPicPr>
            <a:picLocks noChangeAspect="1"/>
          </p:cNvPicPr>
          <p:nvPr/>
        </p:nvPicPr>
        <p:blipFill rotWithShape="1">
          <a:blip r:embed="rId6"/>
          <a:srcRect r="27460"/>
          <a:stretch/>
        </p:blipFill>
        <p:spPr bwMode="auto">
          <a:xfrm>
            <a:off x="8209139" y="347777"/>
            <a:ext cx="3690535" cy="993935"/>
          </a:xfrm>
          <a:prstGeom prst="rect">
            <a:avLst/>
          </a:prstGeom>
        </p:spPr>
      </p:pic>
      <p:pic>
        <p:nvPicPr>
          <p:cNvPr id="25" name="Graphic 24" descr="Back with solid fill">
            <a:extLst>
              <a:ext uri="{FF2B5EF4-FFF2-40B4-BE49-F238E27FC236}">
                <a16:creationId xmlns:a16="http://schemas.microsoft.com/office/drawing/2014/main" id="{F98F3C52-0EEB-4374-A0A2-70FC9D3934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bwMode="auto">
          <a:xfrm>
            <a:off x="7699847" y="277820"/>
            <a:ext cx="511797" cy="511797"/>
          </a:xfrm>
          <a:prstGeom prst="rect">
            <a:avLst/>
          </a:prstGeom>
        </p:spPr>
      </p:pic>
    </p:spTree>
    <p:extLst>
      <p:ext uri="{BB962C8B-B14F-4D97-AF65-F5344CB8AC3E}">
        <p14:creationId xmlns:p14="http://schemas.microsoft.com/office/powerpoint/2010/main" val="158560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Grafik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3956" y="3180097"/>
            <a:ext cx="3240000" cy="3240000"/>
          </a:xfrm>
          <a:prstGeom prst="rect">
            <a:avLst/>
          </a:prstGeom>
        </p:spPr>
      </p:pic>
      <p:sp>
        <p:nvSpPr>
          <p:cNvPr id="2" name="Titel 1"/>
          <p:cNvSpPr>
            <a:spLocks noGrp="1"/>
          </p:cNvSpPr>
          <p:nvPr>
            <p:ph type="title"/>
          </p:nvPr>
        </p:nvSpPr>
        <p:spPr>
          <a:xfrm>
            <a:off x="351334" y="294747"/>
            <a:ext cx="7376010" cy="550863"/>
          </a:xfrm>
        </p:spPr>
        <p:txBody>
          <a:bodyPr/>
          <a:lstStyle/>
          <a:p>
            <a:r>
              <a:rPr lang="de-DE" dirty="0"/>
              <a:t>APRIORA – </a:t>
            </a:r>
            <a:r>
              <a:rPr lang="de-DE" dirty="0" err="1"/>
              <a:t>Piloting</a:t>
            </a:r>
            <a:endParaRPr lang="en-GB" dirty="0"/>
          </a:p>
        </p:txBody>
      </p:sp>
      <p:sp>
        <p:nvSpPr>
          <p:cNvPr id="3" name="Textplatzhalter 2"/>
          <p:cNvSpPr>
            <a:spLocks noGrp="1"/>
          </p:cNvSpPr>
          <p:nvPr>
            <p:ph type="body" sz="quarter" idx="25"/>
          </p:nvPr>
        </p:nvSpPr>
        <p:spPr>
          <a:xfrm>
            <a:off x="340214" y="987292"/>
            <a:ext cx="11648586" cy="553998"/>
          </a:xfrm>
        </p:spPr>
        <p:txBody>
          <a:bodyPr/>
          <a:lstStyle/>
          <a:p>
            <a:r>
              <a:rPr lang="de-DE" dirty="0"/>
              <a:t>Assessment of </a:t>
            </a:r>
            <a:r>
              <a:rPr lang="de-DE" dirty="0" err="1"/>
              <a:t>mititgation</a:t>
            </a:r>
            <a:r>
              <a:rPr lang="de-DE" dirty="0"/>
              <a:t> </a:t>
            </a:r>
            <a:r>
              <a:rPr lang="de-DE" dirty="0" err="1"/>
              <a:t>measures</a:t>
            </a:r>
            <a:r>
              <a:rPr lang="de-DE" dirty="0"/>
              <a:t> – </a:t>
            </a:r>
            <a:r>
              <a:rPr lang="de-DE" dirty="0" err="1"/>
              <a:t>example</a:t>
            </a:r>
            <a:r>
              <a:rPr lang="de-DE" dirty="0"/>
              <a:t> Germany</a:t>
            </a:r>
            <a:endParaRPr lang="en-GB" dirty="0"/>
          </a:p>
        </p:txBody>
      </p:sp>
      <p:sp>
        <p:nvSpPr>
          <p:cNvPr id="10" name="Textfeld 9"/>
          <p:cNvSpPr txBox="1"/>
          <p:nvPr/>
        </p:nvSpPr>
        <p:spPr>
          <a:xfrm>
            <a:off x="4836494" y="1788130"/>
            <a:ext cx="7215682" cy="738664"/>
          </a:xfrm>
          <a:prstGeom prst="rect">
            <a:avLst/>
          </a:prstGeom>
          <a:noFill/>
        </p:spPr>
        <p:txBody>
          <a:bodyPr wrap="square" lIns="0" tIns="0" rIns="0" bIns="0" rtlCol="0" anchor="ctr">
            <a:spAutoFit/>
          </a:bodyPr>
          <a:lstStyle/>
          <a:p>
            <a:r>
              <a:rPr lang="de-DE" sz="2400" b="1" dirty="0" err="1">
                <a:solidFill>
                  <a:srgbClr val="004E84"/>
                </a:solidFill>
              </a:rPr>
              <a:t>Mitigation</a:t>
            </a:r>
            <a:r>
              <a:rPr lang="de-DE" sz="2400" b="1" dirty="0">
                <a:solidFill>
                  <a:srgbClr val="004E84"/>
                </a:solidFill>
              </a:rPr>
              <a:t> </a:t>
            </a:r>
            <a:r>
              <a:rPr lang="de-DE" sz="2400" b="1" dirty="0" err="1">
                <a:solidFill>
                  <a:srgbClr val="004E84"/>
                </a:solidFill>
              </a:rPr>
              <a:t>scenario</a:t>
            </a:r>
            <a:r>
              <a:rPr lang="de-DE" sz="2400" b="1" dirty="0">
                <a:solidFill>
                  <a:srgbClr val="004E84"/>
                </a:solidFill>
              </a:rPr>
              <a:t>:</a:t>
            </a:r>
          </a:p>
          <a:p>
            <a:r>
              <a:rPr lang="de-DE" sz="2400" b="1" dirty="0" err="1">
                <a:solidFill>
                  <a:srgbClr val="004E84"/>
                </a:solidFill>
              </a:rPr>
              <a:t>Quaternary</a:t>
            </a:r>
            <a:r>
              <a:rPr lang="de-DE" sz="2400" b="1" dirty="0">
                <a:solidFill>
                  <a:srgbClr val="004E84"/>
                </a:solidFill>
              </a:rPr>
              <a:t> </a:t>
            </a:r>
            <a:r>
              <a:rPr lang="de-DE" sz="2400" b="1" dirty="0" err="1">
                <a:solidFill>
                  <a:srgbClr val="004E84"/>
                </a:solidFill>
              </a:rPr>
              <a:t>treatment</a:t>
            </a:r>
            <a:r>
              <a:rPr lang="de-DE" sz="2400" b="1" dirty="0">
                <a:solidFill>
                  <a:srgbClr val="004E84"/>
                </a:solidFill>
              </a:rPr>
              <a:t> </a:t>
            </a:r>
            <a:r>
              <a:rPr lang="de-DE" sz="2400" b="1" dirty="0" err="1">
                <a:solidFill>
                  <a:srgbClr val="004E84"/>
                </a:solidFill>
              </a:rPr>
              <a:t>for</a:t>
            </a:r>
            <a:r>
              <a:rPr lang="de-DE" sz="2400" b="1" dirty="0">
                <a:solidFill>
                  <a:srgbClr val="004E84"/>
                </a:solidFill>
              </a:rPr>
              <a:t> all 3 WWTP &gt; 10.000 PE </a:t>
            </a:r>
          </a:p>
        </p:txBody>
      </p:sp>
      <p:sp>
        <p:nvSpPr>
          <p:cNvPr id="11" name="Rechteck 10"/>
          <p:cNvSpPr/>
          <p:nvPr/>
        </p:nvSpPr>
        <p:spPr>
          <a:xfrm>
            <a:off x="9706901" y="4661617"/>
            <a:ext cx="216000" cy="2160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p:nvSpPr>
        <p:spPr>
          <a:xfrm>
            <a:off x="9008550" y="5837752"/>
            <a:ext cx="216000" cy="2160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p:cNvSpPr/>
          <p:nvPr/>
        </p:nvSpPr>
        <p:spPr>
          <a:xfrm>
            <a:off x="9706901" y="6061034"/>
            <a:ext cx="216000" cy="2160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42" y="1792226"/>
            <a:ext cx="4631537" cy="4631537"/>
          </a:xfrm>
          <a:prstGeom prst="rect">
            <a:avLst/>
          </a:prstGeom>
        </p:spPr>
      </p:pic>
      <p:sp>
        <p:nvSpPr>
          <p:cNvPr id="4" name="Rechteck 3"/>
          <p:cNvSpPr/>
          <p:nvPr/>
        </p:nvSpPr>
        <p:spPr>
          <a:xfrm>
            <a:off x="2112634" y="2304288"/>
            <a:ext cx="2108200" cy="2131920"/>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C00000"/>
              </a:solidFill>
            </a:endParaRPr>
          </a:p>
        </p:txBody>
      </p:sp>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2950" y="3180097"/>
            <a:ext cx="3240000" cy="3240000"/>
          </a:xfrm>
          <a:prstGeom prst="rect">
            <a:avLst/>
          </a:prstGeom>
        </p:spPr>
      </p:pic>
      <p:pic>
        <p:nvPicPr>
          <p:cNvPr id="16" name="Grafik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89675" y="0"/>
            <a:ext cx="1702325" cy="720000"/>
          </a:xfrm>
          <a:prstGeom prst="rect">
            <a:avLst/>
          </a:prstGeom>
        </p:spPr>
      </p:pic>
    </p:spTree>
    <p:extLst>
      <p:ext uri="{BB962C8B-B14F-4D97-AF65-F5344CB8AC3E}">
        <p14:creationId xmlns:p14="http://schemas.microsoft.com/office/powerpoint/2010/main" val="824886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itel 8"/>
          <p:cNvSpPr>
            <a:spLocks noGrp="1"/>
          </p:cNvSpPr>
          <p:nvPr>
            <p:ph type="title"/>
          </p:nvPr>
        </p:nvSpPr>
        <p:spPr bwMode="auto"/>
        <p:txBody>
          <a:bodyPr/>
          <a:lstStyle/>
          <a:p>
            <a:pPr>
              <a:defRPr/>
            </a:pPr>
            <a:r>
              <a:rPr lang="de-AT" dirty="0">
                <a:latin typeface="Calibri" panose="020F0502020204030204"/>
                <a:ea typeface="+mn-ea"/>
                <a:cs typeface="+mn-cs"/>
              </a:rPr>
              <a:t>Output: </a:t>
            </a:r>
            <a:r>
              <a:rPr kumimoji="0" lang="de-DE" sz="4400" b="1" i="0" u="none" strike="noStrike" kern="0" cap="none" spc="0" normalizeH="0" baseline="0" noProof="0" dirty="0">
                <a:ln>
                  <a:noFill/>
                </a:ln>
                <a:solidFill>
                  <a:srgbClr val="5D7997"/>
                </a:solidFill>
                <a:effectLst/>
                <a:uLnTx/>
                <a:uFillTx/>
                <a:latin typeface="Calibri"/>
                <a:cs typeface="Arial"/>
              </a:rPr>
              <a:t>QGIS </a:t>
            </a:r>
            <a:r>
              <a:rPr kumimoji="0" lang="de-DE" sz="4400" b="1" i="0" u="none" strike="noStrike" kern="0" cap="none" spc="0" normalizeH="0" baseline="0" noProof="0" dirty="0" err="1">
                <a:ln>
                  <a:noFill/>
                </a:ln>
                <a:solidFill>
                  <a:srgbClr val="5D7997"/>
                </a:solidFill>
                <a:effectLst/>
                <a:uLnTx/>
                <a:uFillTx/>
                <a:latin typeface="Calibri"/>
                <a:cs typeface="Arial"/>
              </a:rPr>
              <a:t>plugin</a:t>
            </a:r>
            <a:endParaRPr lang="de-AT" dirty="0"/>
          </a:p>
        </p:txBody>
      </p:sp>
      <p:sp>
        <p:nvSpPr>
          <p:cNvPr id="10" name="Textplatzhalter 9"/>
          <p:cNvSpPr>
            <a:spLocks noGrp="1"/>
          </p:cNvSpPr>
          <p:nvPr>
            <p:ph type="body" sz="quarter" idx="25"/>
          </p:nvPr>
        </p:nvSpPr>
        <p:spPr bwMode="auto">
          <a:xfrm>
            <a:off x="533851" y="1051482"/>
            <a:ext cx="4276274" cy="553998"/>
          </a:xfrm>
        </p:spPr>
        <p:txBody>
          <a:bodyPr/>
          <a:lstStyle/>
          <a:p>
            <a:pPr marL="0" indent="0">
              <a:buNone/>
              <a:defRPr/>
            </a:pPr>
            <a:r>
              <a:rPr lang="de-AT" dirty="0"/>
              <a:t>Summary</a:t>
            </a:r>
          </a:p>
        </p:txBody>
      </p:sp>
      <p:sp>
        <p:nvSpPr>
          <p:cNvPr id="13" name="Textplatzhalter 10">
            <a:extLst>
              <a:ext uri="{FF2B5EF4-FFF2-40B4-BE49-F238E27FC236}">
                <a16:creationId xmlns:a16="http://schemas.microsoft.com/office/drawing/2014/main" id="{99A1E91F-763F-4ABA-9BA6-57E1FD0536BA}"/>
              </a:ext>
            </a:extLst>
          </p:cNvPr>
          <p:cNvSpPr>
            <a:spLocks noGrp="1"/>
          </p:cNvSpPr>
          <p:nvPr>
            <p:ph type="body" sz="quarter" idx="27"/>
          </p:nvPr>
        </p:nvSpPr>
        <p:spPr bwMode="auto">
          <a:xfrm>
            <a:off x="459962" y="1781661"/>
            <a:ext cx="11658149" cy="1783575"/>
          </a:xfrm>
        </p:spPr>
        <p:txBody>
          <a:bodyPr>
            <a:noAutofit/>
          </a:bodyPr>
          <a:lstStyle/>
          <a:p>
            <a:pPr marL="457200" indent="-457200">
              <a:buFont typeface="Wingdings" panose="05000000000000000000" pitchFamily="2" charset="2"/>
              <a:buChar char="v"/>
            </a:pPr>
            <a:r>
              <a:rPr lang="en-US" dirty="0">
                <a:solidFill>
                  <a:schemeClr val="tx1">
                    <a:lumMod val="50000"/>
                  </a:schemeClr>
                </a:solidFill>
              </a:rPr>
              <a:t>Solution: Plugin working in a QGIS environment</a:t>
            </a:r>
          </a:p>
          <a:p>
            <a:pPr marL="457200" indent="-457200">
              <a:buFont typeface="Wingdings" panose="05000000000000000000" pitchFamily="2" charset="2"/>
              <a:buChar char="v"/>
            </a:pPr>
            <a:r>
              <a:rPr lang="en-US" dirty="0">
                <a:solidFill>
                  <a:schemeClr val="tx1">
                    <a:lumMod val="50000"/>
                  </a:schemeClr>
                </a:solidFill>
              </a:rPr>
              <a:t>Availability: official QGIS repository, but already accessible via local repository</a:t>
            </a:r>
          </a:p>
          <a:p>
            <a:pPr marL="457200" indent="-457200">
              <a:buFont typeface="Wingdings" panose="05000000000000000000" pitchFamily="2" charset="2"/>
              <a:buChar char="v"/>
            </a:pPr>
            <a:r>
              <a:rPr lang="en-US" dirty="0">
                <a:solidFill>
                  <a:schemeClr val="tx1">
                    <a:lumMod val="50000"/>
                  </a:schemeClr>
                </a:solidFill>
              </a:rPr>
              <a:t>Goal: make risk assessment easy to implement on a catchment level</a:t>
            </a:r>
          </a:p>
          <a:p>
            <a:pPr marL="457200" indent="-457200">
              <a:buFont typeface="Wingdings" panose="05000000000000000000" pitchFamily="2" charset="2"/>
              <a:buChar char="v"/>
            </a:pPr>
            <a:r>
              <a:rPr lang="en-US" dirty="0">
                <a:solidFill>
                  <a:schemeClr val="tx1">
                    <a:lumMod val="50000"/>
                  </a:schemeClr>
                </a:solidFill>
              </a:rPr>
              <a:t>Final output: catchment risk maps before and after mitigation</a:t>
            </a:r>
          </a:p>
          <a:p>
            <a:pPr marL="457200" indent="-457200">
              <a:buFont typeface="Wingdings" panose="05000000000000000000" pitchFamily="2" charset="2"/>
              <a:buChar char="v"/>
            </a:pPr>
            <a:endParaRPr lang="en-US" dirty="0">
              <a:solidFill>
                <a:schemeClr val="tx1">
                  <a:lumMod val="50000"/>
                </a:schemeClr>
              </a:solidFill>
            </a:endParaRPr>
          </a:p>
        </p:txBody>
      </p:sp>
      <p:pic>
        <p:nvPicPr>
          <p:cNvPr id="16" name="Picture 15">
            <a:extLst>
              <a:ext uri="{FF2B5EF4-FFF2-40B4-BE49-F238E27FC236}">
                <a16:creationId xmlns:a16="http://schemas.microsoft.com/office/drawing/2014/main" id="{C98A1064-CC85-4024-8C49-E9A9951B08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9469" y="3751356"/>
            <a:ext cx="3980065" cy="2842015"/>
          </a:xfrm>
          <a:prstGeom prst="rect">
            <a:avLst/>
          </a:prstGeom>
        </p:spPr>
      </p:pic>
    </p:spTree>
    <p:extLst>
      <p:ext uri="{BB962C8B-B14F-4D97-AF65-F5344CB8AC3E}">
        <p14:creationId xmlns:p14="http://schemas.microsoft.com/office/powerpoint/2010/main" val="89764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extBox 14"/>
          <p:cNvSpPr txBox="1"/>
          <p:nvPr/>
        </p:nvSpPr>
        <p:spPr bwMode="auto">
          <a:xfrm>
            <a:off x="832955" y="3520961"/>
            <a:ext cx="4217510" cy="864428"/>
          </a:xfrm>
          <a:prstGeom prst="rect">
            <a:avLst/>
          </a:prstGeom>
          <a:noFill/>
        </p:spPr>
        <p:txBody>
          <a:bodyPr wrap="square" lIns="0" tIns="0" rIns="0" bIns="0" rtlCol="0">
            <a:noAutofit/>
          </a:bodyPr>
          <a:lstStyle/>
          <a:p>
            <a:pPr marL="0" marR="0" lvl="0" indent="0" algn="l" defTabSz="914400" eaLnBrk="1" fontAlgn="auto" latinLnBrk="0" hangingPunct="1">
              <a:lnSpc>
                <a:spcPts val="2500"/>
              </a:lnSpc>
              <a:spcBef>
                <a:spcPts val="0"/>
              </a:spcBef>
              <a:spcAft>
                <a:spcPts val="0"/>
              </a:spcAft>
              <a:buClrTx/>
              <a:buSzTx/>
              <a:buFontTx/>
              <a:buNone/>
              <a:tabLst/>
              <a:defRPr/>
            </a:pPr>
            <a:r>
              <a:rPr kumimoji="0" lang="de-AT" sz="2000" b="1" i="0" u="none" strike="noStrike" kern="0" cap="none" spc="0" normalizeH="0" baseline="0" noProof="0" dirty="0">
                <a:ln>
                  <a:noFill/>
                </a:ln>
                <a:solidFill>
                  <a:srgbClr val="96B539"/>
                </a:solidFill>
                <a:effectLst/>
                <a:uLnTx/>
                <a:uFillTx/>
                <a:latin typeface="PT Serif" panose="020B0604020202020204" pitchFamily="18" charset="0"/>
                <a:cs typeface="Arial"/>
              </a:rPr>
              <a:t>Cristiano Guidi</a:t>
            </a:r>
          </a:p>
          <a:p>
            <a:pPr marL="0" marR="0" lvl="0" indent="0" algn="l" defTabSz="914400" eaLnBrk="1" fontAlgn="auto" latinLnBrk="0" hangingPunct="1">
              <a:lnSpc>
                <a:spcPts val="2500"/>
              </a:lnSpc>
              <a:spcBef>
                <a:spcPts val="0"/>
              </a:spcBef>
              <a:spcAft>
                <a:spcPts val="0"/>
              </a:spcAft>
              <a:buClrTx/>
              <a:buSzTx/>
              <a:buFontTx/>
              <a:buNone/>
              <a:tabLst/>
              <a:defRPr/>
            </a:pPr>
            <a:r>
              <a:rPr kumimoji="0" lang="de-AT" sz="2000" b="0" i="0" u="none" strike="noStrike" kern="0" cap="none" spc="0" normalizeH="0" baseline="0" noProof="0" dirty="0">
                <a:ln>
                  <a:noFill/>
                </a:ln>
                <a:solidFill>
                  <a:srgbClr val="4B4B4B"/>
                </a:solidFill>
                <a:effectLst/>
                <a:uLnTx/>
                <a:uFillTx/>
                <a:latin typeface="Calibri"/>
                <a:cs typeface="Arial"/>
              </a:rPr>
              <a:t>cristiano.guidi2@uni-rostock.de </a:t>
            </a:r>
            <a:endParaRPr kumimoji="0" lang="en-US" sz="2000" b="0" i="0" u="none" strike="noStrike" kern="0" cap="none" spc="0" normalizeH="0" baseline="0" noProof="0" dirty="0">
              <a:ln>
                <a:noFill/>
              </a:ln>
              <a:solidFill>
                <a:srgbClr val="4B4B4B"/>
              </a:solidFill>
              <a:effectLst/>
              <a:uLnTx/>
              <a:uFillTx/>
              <a:latin typeface="Calibri"/>
              <a:cs typeface="Arial"/>
            </a:endParaRPr>
          </a:p>
        </p:txBody>
      </p:sp>
      <p:sp>
        <p:nvSpPr>
          <p:cNvPr id="4" name="TextBox 15"/>
          <p:cNvSpPr txBox="1"/>
          <p:nvPr/>
        </p:nvSpPr>
        <p:spPr bwMode="auto">
          <a:xfrm>
            <a:off x="832955" y="2785736"/>
            <a:ext cx="7315622" cy="369332"/>
          </a:xfrm>
          <a:prstGeom prst="rect">
            <a:avLst/>
          </a:prstGeom>
          <a:noFill/>
        </p:spPr>
        <p:txBody>
          <a:bodyPr wrap="square" lIns="0" tIns="0" rIns="0" bIns="0" rtlCol="0" anchor="ctr">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5D7997"/>
                </a:solidFill>
                <a:effectLst/>
                <a:uLnTx/>
                <a:uFillTx/>
                <a:latin typeface="Calibri"/>
                <a:cs typeface="Arial"/>
              </a:rPr>
              <a:t>Contacts</a:t>
            </a:r>
            <a:endParaRPr kumimoji="0" lang="en-US" sz="4000" b="0" i="0" u="none" strike="noStrike" kern="0" cap="none" spc="0" normalizeH="0" baseline="0" noProof="0">
              <a:ln>
                <a:noFill/>
              </a:ln>
              <a:solidFill>
                <a:srgbClr val="5D7997"/>
              </a:solidFill>
              <a:effectLst/>
              <a:uLnTx/>
              <a:uFillTx/>
              <a:latin typeface="Calibri"/>
              <a:cs typeface="Arial"/>
            </a:endParaRPr>
          </a:p>
        </p:txBody>
      </p:sp>
      <p:sp>
        <p:nvSpPr>
          <p:cNvPr id="2" name="TextBox 14"/>
          <p:cNvSpPr txBox="1"/>
          <p:nvPr/>
        </p:nvSpPr>
        <p:spPr bwMode="auto">
          <a:xfrm>
            <a:off x="877802" y="5641908"/>
            <a:ext cx="9056190" cy="765111"/>
          </a:xfrm>
          <a:prstGeom prst="rect">
            <a:avLst/>
          </a:prstGeom>
          <a:noFill/>
        </p:spPr>
        <p:txBody>
          <a:bodyPr wrap="square" lIns="0" tIns="0" rIns="0" bIns="0" rtlCol="0" anchor="b">
            <a:noAutofit/>
          </a:bodyPr>
          <a:lstStyle/>
          <a:p>
            <a:pPr marL="0" marR="0" lvl="0" indent="0" algn="l" defTabSz="914400" eaLnBrk="1" fontAlgn="auto" latinLnBrk="0" hangingPunct="1">
              <a:lnSpc>
                <a:spcPts val="2000"/>
              </a:lnSpc>
              <a:spcBef>
                <a:spcPts val="0"/>
              </a:spcBef>
              <a:spcAft>
                <a:spcPts val="0"/>
              </a:spcAft>
              <a:buClrTx/>
              <a:buSzTx/>
              <a:buFontTx/>
              <a:buNone/>
              <a:tabLst/>
              <a:defRPr/>
            </a:pPr>
            <a:r>
              <a:rPr kumimoji="0" lang="de-AT" sz="2000" b="0" i="0" u="none" strike="noStrike" kern="0" cap="none" spc="0" normalizeH="0" baseline="0" noProof="0">
                <a:ln>
                  <a:noFill/>
                </a:ln>
                <a:solidFill>
                  <a:srgbClr val="007BB2"/>
                </a:solidFill>
                <a:effectLst/>
                <a:uLnTx/>
                <a:uFillTx/>
                <a:latin typeface="Calibri"/>
                <a:cs typeface="Arial"/>
              </a:rPr>
              <a:t>Co-funded by the European Union (ERDF), this #MadeWithInterreg project helps to remove pollutants from our waters. </a:t>
            </a:r>
          </a:p>
        </p:txBody>
      </p:sp>
      <p:pic>
        <p:nvPicPr>
          <p:cNvPr id="7" name="Grafik 6"/>
          <p:cNvPicPr>
            <a:picLocks noChangeAspect="1"/>
          </p:cNvPicPr>
          <p:nvPr/>
        </p:nvPicPr>
        <p:blipFill>
          <a:blip r:embed="rId3"/>
          <a:stretch/>
        </p:blipFill>
        <p:spPr bwMode="auto">
          <a:xfrm>
            <a:off x="803207" y="711118"/>
            <a:ext cx="4681396" cy="1980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itel 8"/>
          <p:cNvSpPr>
            <a:spLocks noGrp="1"/>
          </p:cNvSpPr>
          <p:nvPr>
            <p:ph type="title"/>
          </p:nvPr>
        </p:nvSpPr>
        <p:spPr bwMode="auto"/>
        <p:txBody>
          <a:bodyPr/>
          <a:lstStyle/>
          <a:p>
            <a:pPr>
              <a:defRPr/>
            </a:pPr>
            <a:r>
              <a:rPr lang="de-DE" dirty="0">
                <a:latin typeface="Calibri"/>
                <a:cs typeface="Arial"/>
              </a:rPr>
              <a:t>APRIORA</a:t>
            </a:r>
            <a:r>
              <a:rPr kumimoji="0" lang="de-DE" sz="4400" b="1" i="0" u="none" strike="noStrike" kern="0" cap="none" spc="0" normalizeH="0" baseline="0" noProof="0" dirty="0">
                <a:ln>
                  <a:noFill/>
                </a:ln>
                <a:solidFill>
                  <a:srgbClr val="5D7997"/>
                </a:solidFill>
                <a:effectLst/>
                <a:uLnTx/>
                <a:uFillTx/>
                <a:latin typeface="Calibri"/>
                <a:cs typeface="Arial"/>
              </a:rPr>
              <a:t> </a:t>
            </a:r>
            <a:r>
              <a:rPr kumimoji="0" lang="de-DE" sz="4400" b="1" i="0" u="none" strike="noStrike" kern="0" cap="none" spc="0" normalizeH="0" baseline="0" noProof="0" dirty="0" err="1">
                <a:ln>
                  <a:noFill/>
                </a:ln>
                <a:solidFill>
                  <a:srgbClr val="5D7997"/>
                </a:solidFill>
                <a:effectLst/>
                <a:uLnTx/>
                <a:uFillTx/>
                <a:latin typeface="Calibri"/>
                <a:cs typeface="Arial"/>
              </a:rPr>
              <a:t>plugin</a:t>
            </a:r>
            <a:endParaRPr lang="de-AT" dirty="0"/>
          </a:p>
        </p:txBody>
      </p:sp>
      <p:sp>
        <p:nvSpPr>
          <p:cNvPr id="10" name="Textplatzhalter 9"/>
          <p:cNvSpPr>
            <a:spLocks noGrp="1"/>
          </p:cNvSpPr>
          <p:nvPr>
            <p:ph type="body" sz="quarter" idx="25"/>
          </p:nvPr>
        </p:nvSpPr>
        <p:spPr bwMode="auto">
          <a:xfrm>
            <a:off x="533851" y="1051482"/>
            <a:ext cx="3402881" cy="553998"/>
          </a:xfrm>
        </p:spPr>
        <p:txBody>
          <a:bodyPr/>
          <a:lstStyle/>
          <a:p>
            <a:pPr marL="0" indent="0">
              <a:buNone/>
              <a:defRPr/>
            </a:pPr>
            <a:r>
              <a:rPr lang="de-AT" dirty="0"/>
              <a:t>Main features</a:t>
            </a:r>
          </a:p>
        </p:txBody>
      </p:sp>
      <p:sp>
        <p:nvSpPr>
          <p:cNvPr id="11" name="Textplatzhalter 10"/>
          <p:cNvSpPr>
            <a:spLocks noGrp="1"/>
          </p:cNvSpPr>
          <p:nvPr>
            <p:ph type="body" sz="quarter" idx="27"/>
          </p:nvPr>
        </p:nvSpPr>
        <p:spPr bwMode="auto">
          <a:xfrm>
            <a:off x="533850" y="1781661"/>
            <a:ext cx="10343699" cy="4495314"/>
          </a:xfrm>
        </p:spPr>
        <p:txBody>
          <a:bodyPr>
            <a:noAutofit/>
          </a:bodyPr>
          <a:lstStyle/>
          <a:p>
            <a:pPr marL="457200" indent="-457200">
              <a:lnSpc>
                <a:spcPct val="125000"/>
              </a:lnSpc>
              <a:buFont typeface="Wingdings" panose="05000000000000000000" pitchFamily="2" charset="2"/>
              <a:buChar char="v"/>
            </a:pPr>
            <a:r>
              <a:rPr lang="en-US" sz="2400" dirty="0">
                <a:solidFill>
                  <a:schemeClr val="tx1">
                    <a:lumMod val="50000"/>
                  </a:schemeClr>
                </a:solidFill>
              </a:rPr>
              <a:t>Integrated into existing workflows, no need for additional software</a:t>
            </a:r>
          </a:p>
          <a:p>
            <a:pPr marL="457200" indent="-457200">
              <a:lnSpc>
                <a:spcPct val="125000"/>
              </a:lnSpc>
              <a:buFont typeface="Wingdings" panose="05000000000000000000" pitchFamily="2" charset="2"/>
              <a:buChar char="v"/>
            </a:pPr>
            <a:r>
              <a:rPr lang="en-US" sz="2400" dirty="0">
                <a:solidFill>
                  <a:schemeClr val="tx1">
                    <a:lumMod val="50000"/>
                  </a:schemeClr>
                </a:solidFill>
              </a:rPr>
              <a:t>Freely available, not something you need to buy</a:t>
            </a:r>
          </a:p>
          <a:p>
            <a:pPr marL="457200" indent="-457200">
              <a:lnSpc>
                <a:spcPct val="125000"/>
              </a:lnSpc>
              <a:buFont typeface="Wingdings" panose="05000000000000000000" pitchFamily="2" charset="2"/>
              <a:buChar char="v"/>
            </a:pPr>
            <a:r>
              <a:rPr lang="en-US" sz="2400" dirty="0">
                <a:solidFill>
                  <a:schemeClr val="tx1">
                    <a:lumMod val="50000"/>
                  </a:schemeClr>
                </a:solidFill>
              </a:rPr>
              <a:t>Flexible and adaptable, allows adjustments during piloting and beyond</a:t>
            </a:r>
          </a:p>
          <a:p>
            <a:pPr marL="457200" indent="-457200">
              <a:lnSpc>
                <a:spcPct val="125000"/>
              </a:lnSpc>
              <a:buFont typeface="Wingdings" panose="05000000000000000000" pitchFamily="2" charset="2"/>
              <a:buChar char="v"/>
            </a:pPr>
            <a:r>
              <a:rPr lang="en-US" sz="2400" dirty="0">
                <a:solidFill>
                  <a:schemeClr val="tx1">
                    <a:lumMod val="50000"/>
                  </a:schemeClr>
                </a:solidFill>
              </a:rPr>
              <a:t>Comes with a detailed user manual </a:t>
            </a:r>
            <a:r>
              <a:rPr lang="en-US" sz="2400" dirty="0">
                <a:solidFill>
                  <a:srgbClr val="90B825"/>
                </a:solidFill>
              </a:rPr>
              <a:t>(under writing)</a:t>
            </a:r>
          </a:p>
          <a:p>
            <a:pPr marL="457200" indent="-457200">
              <a:lnSpc>
                <a:spcPct val="125000"/>
              </a:lnSpc>
              <a:buFont typeface="Wingdings" panose="05000000000000000000" pitchFamily="2" charset="2"/>
              <a:buChar char="v"/>
            </a:pPr>
            <a:r>
              <a:rPr lang="en-US" sz="2400" dirty="0">
                <a:solidFill>
                  <a:schemeClr val="tx1">
                    <a:lumMod val="50000"/>
                  </a:schemeClr>
                </a:solidFill>
              </a:rPr>
              <a:t>Generates risk maps for each substance selected</a:t>
            </a:r>
          </a:p>
          <a:p>
            <a:pPr marL="1600200" lvl="2" indent="-457200">
              <a:lnSpc>
                <a:spcPct val="125000"/>
              </a:lnSpc>
              <a:buFont typeface="Wingdings" panose="05000000000000000000" pitchFamily="2" charset="2"/>
              <a:buChar char="§"/>
            </a:pPr>
            <a:r>
              <a:rPr lang="en-US" i="1" dirty="0">
                <a:solidFill>
                  <a:schemeClr val="tx1">
                    <a:lumMod val="50000"/>
                  </a:schemeClr>
                </a:solidFill>
              </a:rPr>
              <a:t>Status quo</a:t>
            </a:r>
            <a:r>
              <a:rPr lang="en-US" dirty="0">
                <a:solidFill>
                  <a:schemeClr val="tx1">
                    <a:lumMod val="50000"/>
                  </a:schemeClr>
                </a:solidFill>
              </a:rPr>
              <a:t>: baseline risk with no mitigation</a:t>
            </a:r>
          </a:p>
          <a:p>
            <a:pPr marL="1600200" lvl="2" indent="-457200">
              <a:lnSpc>
                <a:spcPct val="125000"/>
              </a:lnSpc>
              <a:buFont typeface="Wingdings" panose="05000000000000000000" pitchFamily="2" charset="2"/>
              <a:buChar char="§"/>
            </a:pPr>
            <a:r>
              <a:rPr lang="en-US" i="1" dirty="0">
                <a:solidFill>
                  <a:schemeClr val="tx1">
                    <a:lumMod val="50000"/>
                  </a:schemeClr>
                </a:solidFill>
              </a:rPr>
              <a:t>Mitigation scenarios</a:t>
            </a:r>
            <a:r>
              <a:rPr lang="en-US" dirty="0">
                <a:solidFill>
                  <a:schemeClr val="tx1">
                    <a:lumMod val="50000"/>
                  </a:schemeClr>
                </a:solidFill>
              </a:rPr>
              <a:t>: updated maps showing concentrations and risk levels after measures are applied</a:t>
            </a:r>
          </a:p>
        </p:txBody>
      </p:sp>
      <p:grpSp>
        <p:nvGrpSpPr>
          <p:cNvPr id="6" name="Group 5">
            <a:extLst>
              <a:ext uri="{FF2B5EF4-FFF2-40B4-BE49-F238E27FC236}">
                <a16:creationId xmlns:a16="http://schemas.microsoft.com/office/drawing/2014/main" id="{DA2FDEA5-398F-4637-9363-9359E90F70CC}"/>
              </a:ext>
            </a:extLst>
          </p:cNvPr>
          <p:cNvGrpSpPr/>
          <p:nvPr/>
        </p:nvGrpSpPr>
        <p:grpSpPr>
          <a:xfrm>
            <a:off x="9486919" y="1145559"/>
            <a:ext cx="1724005" cy="1604208"/>
            <a:chOff x="8213488" y="3555208"/>
            <a:chExt cx="1724005" cy="1604208"/>
          </a:xfrm>
        </p:grpSpPr>
        <p:sp>
          <p:nvSpPr>
            <p:cNvPr id="15" name="Teardrop 14">
              <a:extLst>
                <a:ext uri="{FF2B5EF4-FFF2-40B4-BE49-F238E27FC236}">
                  <a16:creationId xmlns:a16="http://schemas.microsoft.com/office/drawing/2014/main" id="{BF0FD7D8-30D1-4A7A-8597-468E96EBB926}"/>
                </a:ext>
              </a:extLst>
            </p:cNvPr>
            <p:cNvSpPr/>
            <p:nvPr/>
          </p:nvSpPr>
          <p:spPr bwMode="auto">
            <a:xfrm>
              <a:off x="8213488" y="3605472"/>
              <a:ext cx="1645920" cy="1503680"/>
            </a:xfrm>
            <a:prstGeom prst="teardrop">
              <a:avLst/>
            </a:prstGeom>
            <a:solidFill>
              <a:srgbClr val="9DC3E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Gears with solid fill">
              <a:extLst>
                <a:ext uri="{FF2B5EF4-FFF2-40B4-BE49-F238E27FC236}">
                  <a16:creationId xmlns:a16="http://schemas.microsoft.com/office/drawing/2014/main" id="{178C0A55-8BC0-4FEE-8C2C-43D5D26AB7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8333285" y="3555208"/>
              <a:ext cx="1604208" cy="1604208"/>
            </a:xfrm>
            <a:prstGeom prst="rect">
              <a:avLst/>
            </a:prstGeom>
          </p:spPr>
        </p:pic>
      </p:grpSp>
      <p:pic>
        <p:nvPicPr>
          <p:cNvPr id="5" name="Picture 4">
            <a:extLst>
              <a:ext uri="{FF2B5EF4-FFF2-40B4-BE49-F238E27FC236}">
                <a16:creationId xmlns:a16="http://schemas.microsoft.com/office/drawing/2014/main" id="{1112CBC6-83EF-48DD-8547-BA5C939E43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6919" y="485775"/>
            <a:ext cx="1724005" cy="862003"/>
          </a:xfrm>
          <a:prstGeom prst="rect">
            <a:avLst/>
          </a:prstGeom>
        </p:spPr>
      </p:pic>
    </p:spTree>
    <p:extLst>
      <p:ext uri="{BB962C8B-B14F-4D97-AF65-F5344CB8AC3E}">
        <p14:creationId xmlns:p14="http://schemas.microsoft.com/office/powerpoint/2010/main" val="68465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itel 8"/>
          <p:cNvSpPr>
            <a:spLocks noGrp="1"/>
          </p:cNvSpPr>
          <p:nvPr>
            <p:ph type="title"/>
          </p:nvPr>
        </p:nvSpPr>
        <p:spPr bwMode="auto"/>
        <p:txBody>
          <a:bodyPr/>
          <a:lstStyle/>
          <a:p>
            <a:pPr>
              <a:defRPr/>
            </a:pPr>
            <a:r>
              <a:rPr lang="de-DE" dirty="0">
                <a:latin typeface="Calibri"/>
                <a:cs typeface="Arial"/>
              </a:rPr>
              <a:t>APRIORA</a:t>
            </a:r>
            <a:r>
              <a:rPr kumimoji="0" lang="de-DE" sz="4400" b="1" i="0" u="none" strike="noStrike" kern="0" cap="none" spc="0" normalizeH="0" baseline="0" noProof="0" dirty="0">
                <a:ln>
                  <a:noFill/>
                </a:ln>
                <a:solidFill>
                  <a:srgbClr val="5D7997"/>
                </a:solidFill>
                <a:effectLst/>
                <a:uLnTx/>
                <a:uFillTx/>
                <a:latin typeface="Calibri"/>
                <a:cs typeface="Arial"/>
              </a:rPr>
              <a:t> </a:t>
            </a:r>
            <a:r>
              <a:rPr kumimoji="0" lang="de-DE" sz="4400" b="1" i="0" u="none" strike="noStrike" kern="0" cap="none" spc="0" normalizeH="0" baseline="0" noProof="0" dirty="0" err="1">
                <a:ln>
                  <a:noFill/>
                </a:ln>
                <a:solidFill>
                  <a:srgbClr val="5D7997"/>
                </a:solidFill>
                <a:effectLst/>
                <a:uLnTx/>
                <a:uFillTx/>
                <a:latin typeface="Calibri"/>
                <a:cs typeface="Arial"/>
              </a:rPr>
              <a:t>plugin</a:t>
            </a:r>
            <a:endParaRPr lang="de-AT" dirty="0"/>
          </a:p>
        </p:txBody>
      </p:sp>
      <p:sp>
        <p:nvSpPr>
          <p:cNvPr id="10" name="Textplatzhalter 9"/>
          <p:cNvSpPr>
            <a:spLocks noGrp="1"/>
          </p:cNvSpPr>
          <p:nvPr>
            <p:ph type="body" sz="quarter" idx="25"/>
          </p:nvPr>
        </p:nvSpPr>
        <p:spPr bwMode="auto">
          <a:xfrm>
            <a:off x="533851" y="1051482"/>
            <a:ext cx="3402881" cy="553998"/>
          </a:xfrm>
        </p:spPr>
        <p:txBody>
          <a:bodyPr/>
          <a:lstStyle/>
          <a:p>
            <a:pPr marL="0" indent="0">
              <a:buNone/>
              <a:defRPr/>
            </a:pPr>
            <a:r>
              <a:rPr lang="de-AT" dirty="0" err="1"/>
              <a:t>Why</a:t>
            </a:r>
            <a:r>
              <a:rPr lang="de-AT" dirty="0"/>
              <a:t> QGIS?</a:t>
            </a:r>
          </a:p>
        </p:txBody>
      </p:sp>
      <p:sp>
        <p:nvSpPr>
          <p:cNvPr id="11" name="Textplatzhalter 10"/>
          <p:cNvSpPr>
            <a:spLocks noGrp="1"/>
          </p:cNvSpPr>
          <p:nvPr>
            <p:ph type="body" sz="quarter" idx="27"/>
          </p:nvPr>
        </p:nvSpPr>
        <p:spPr bwMode="auto">
          <a:xfrm>
            <a:off x="533851" y="1781662"/>
            <a:ext cx="11084992" cy="1386412"/>
          </a:xfrm>
        </p:spPr>
        <p:txBody>
          <a:bodyPr>
            <a:normAutofit/>
          </a:bodyPr>
          <a:lstStyle/>
          <a:p>
            <a:pPr marL="457200" indent="-457200">
              <a:buFont typeface="Wingdings" panose="05000000000000000000" pitchFamily="2" charset="2"/>
              <a:buChar char="v"/>
            </a:pPr>
            <a:r>
              <a:rPr lang="en-US" dirty="0">
                <a:solidFill>
                  <a:schemeClr val="tx1">
                    <a:lumMod val="50000"/>
                  </a:schemeClr>
                </a:solidFill>
              </a:rPr>
              <a:t>Free and open-source GIS software</a:t>
            </a:r>
          </a:p>
          <a:p>
            <a:pPr marL="457200" indent="-457200">
              <a:buFont typeface="Wingdings" panose="05000000000000000000" pitchFamily="2" charset="2"/>
              <a:buChar char="v"/>
            </a:pPr>
            <a:r>
              <a:rPr lang="en-US" dirty="0">
                <a:solidFill>
                  <a:schemeClr val="tx1">
                    <a:lumMod val="50000"/>
                  </a:schemeClr>
                </a:solidFill>
              </a:rPr>
              <a:t>Easy to create digital maps and visualize geographical data</a:t>
            </a:r>
          </a:p>
          <a:p>
            <a:pPr marL="457200" indent="-457200">
              <a:buFont typeface="Wingdings" panose="05000000000000000000" pitchFamily="2" charset="2"/>
              <a:buChar char="v"/>
            </a:pPr>
            <a:r>
              <a:rPr lang="en-US" dirty="0">
                <a:solidFill>
                  <a:schemeClr val="tx1">
                    <a:lumMod val="50000"/>
                  </a:schemeClr>
                </a:solidFill>
              </a:rPr>
              <a:t>Already familiar to our target group (users working with spatial data)</a:t>
            </a:r>
          </a:p>
        </p:txBody>
      </p:sp>
      <p:sp>
        <p:nvSpPr>
          <p:cNvPr id="18" name="Textplatzhalter 9">
            <a:extLst>
              <a:ext uri="{FF2B5EF4-FFF2-40B4-BE49-F238E27FC236}">
                <a16:creationId xmlns:a16="http://schemas.microsoft.com/office/drawing/2014/main" id="{6A965432-3FA6-4337-8F81-30B96CADC8B5}"/>
              </a:ext>
            </a:extLst>
          </p:cNvPr>
          <p:cNvSpPr txBox="1">
            <a:spLocks/>
          </p:cNvSpPr>
          <p:nvPr/>
        </p:nvSpPr>
        <p:spPr bwMode="auto">
          <a:xfrm>
            <a:off x="513524" y="3601958"/>
            <a:ext cx="3402881" cy="553998"/>
          </a:xfrm>
          <a:prstGeom prst="rect">
            <a:avLst/>
          </a:prstGeom>
        </p:spPr>
        <p:txBody>
          <a:bodyPr>
            <a:noAutofit/>
          </a:bodyPr>
          <a:lstStyle>
            <a:lvl1pPr marL="0" indent="0" algn="l" defTabSz="914400">
              <a:lnSpc>
                <a:spcPct val="90000"/>
              </a:lnSpc>
              <a:spcBef>
                <a:spcPts val="1000"/>
              </a:spcBef>
              <a:buFont typeface="Arial"/>
              <a:buNone/>
              <a:defRPr sz="3600" b="1">
                <a:solidFill>
                  <a:srgbClr val="007BB2"/>
                </a:solidFill>
                <a:latin typeface="+mn-lt"/>
                <a:ea typeface="+mn-ea"/>
                <a:cs typeface="+mn-cs"/>
              </a:defRPr>
            </a:lvl1pPr>
            <a:lvl2pPr marL="0" indent="0" algn="l" defTabSz="914400">
              <a:lnSpc>
                <a:spcPct val="90000"/>
              </a:lnSpc>
              <a:spcBef>
                <a:spcPts val="500"/>
              </a:spcBef>
              <a:buFont typeface="Arial"/>
              <a:buNone/>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AT" kern="0" dirty="0"/>
              <a:t>Goal</a:t>
            </a:r>
          </a:p>
        </p:txBody>
      </p:sp>
      <p:sp>
        <p:nvSpPr>
          <p:cNvPr id="19" name="Textplatzhalter 10">
            <a:extLst>
              <a:ext uri="{FF2B5EF4-FFF2-40B4-BE49-F238E27FC236}">
                <a16:creationId xmlns:a16="http://schemas.microsoft.com/office/drawing/2014/main" id="{0459BB68-BEC9-4366-A302-21C824E695EB}"/>
              </a:ext>
            </a:extLst>
          </p:cNvPr>
          <p:cNvSpPr txBox="1">
            <a:spLocks/>
          </p:cNvSpPr>
          <p:nvPr/>
        </p:nvSpPr>
        <p:spPr bwMode="auto">
          <a:xfrm>
            <a:off x="513524" y="4261132"/>
            <a:ext cx="11084992" cy="1975465"/>
          </a:xfrm>
          <a:prstGeom prst="rect">
            <a:avLst/>
          </a:prstGeom>
        </p:spPr>
        <p:txBody>
          <a:bodyPr>
            <a:noAutofit/>
          </a:bodyPr>
          <a:lstStyle>
            <a:lvl1pPr marL="0" indent="0" algn="l" defTabSz="914400">
              <a:lnSpc>
                <a:spcPct val="90000"/>
              </a:lnSpc>
              <a:spcBef>
                <a:spcPts val="1000"/>
              </a:spcBef>
              <a:buFont typeface="Arial"/>
              <a:buNone/>
              <a:defRPr sz="2200" b="0">
                <a:solidFill>
                  <a:schemeClr val="tx1"/>
                </a:solidFill>
                <a:latin typeface="+mn-lt"/>
                <a:ea typeface="+mn-ea"/>
                <a:cs typeface="+mn-cs"/>
              </a:defRPr>
            </a:lvl1pPr>
            <a:lvl2pPr marL="0" indent="0" algn="l" defTabSz="914400">
              <a:lnSpc>
                <a:spcPct val="90000"/>
              </a:lnSpc>
              <a:spcBef>
                <a:spcPts val="500"/>
              </a:spcBef>
              <a:buFont typeface="Arial"/>
              <a:buNone/>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457200" indent="-457200">
              <a:buFont typeface="Wingdings" panose="05000000000000000000" pitchFamily="2" charset="2"/>
              <a:buChar char="v"/>
            </a:pPr>
            <a:r>
              <a:rPr lang="en-US" kern="0" dirty="0">
                <a:solidFill>
                  <a:schemeClr val="tx1">
                    <a:lumMod val="50000"/>
                  </a:schemeClr>
                </a:solidFill>
              </a:rPr>
              <a:t>Make risk assessment easy to implement in every catchment</a:t>
            </a:r>
          </a:p>
          <a:p>
            <a:pPr marL="457200" indent="-457200">
              <a:buFont typeface="Wingdings" panose="05000000000000000000" pitchFamily="2" charset="2"/>
              <a:buChar char="v"/>
            </a:pPr>
            <a:r>
              <a:rPr lang="en-US" kern="0" dirty="0">
                <a:solidFill>
                  <a:schemeClr val="tx1">
                    <a:lumMod val="50000"/>
                  </a:schemeClr>
                </a:solidFill>
              </a:rPr>
              <a:t>Test mitigation scenarios a priori to support decision-making process</a:t>
            </a:r>
          </a:p>
          <a:p>
            <a:pPr marL="457200" indent="-457200">
              <a:buFont typeface="Wingdings" panose="05000000000000000000" pitchFamily="2" charset="2"/>
              <a:buChar char="v"/>
            </a:pPr>
            <a:r>
              <a:rPr lang="en-US" kern="0" dirty="0">
                <a:solidFill>
                  <a:schemeClr val="tx1">
                    <a:lumMod val="50000"/>
                  </a:schemeClr>
                </a:solidFill>
              </a:rPr>
              <a:t>Provide practical support for regional and local authorities, and sectoral agencies</a:t>
            </a:r>
          </a:p>
          <a:p>
            <a:pPr marL="457200" indent="-457200">
              <a:buFont typeface="Wingdings" panose="05000000000000000000" pitchFamily="2" charset="2"/>
              <a:buChar char="v"/>
            </a:pPr>
            <a:r>
              <a:rPr lang="en-US" kern="0" dirty="0">
                <a:solidFill>
                  <a:schemeClr val="tx1">
                    <a:lumMod val="50000"/>
                  </a:schemeClr>
                </a:solidFill>
              </a:rPr>
              <a:t>Integrate as much flexibility as possible to adapt to users’ needs and keep up with changing legislation</a:t>
            </a:r>
          </a:p>
        </p:txBody>
      </p:sp>
      <p:grpSp>
        <p:nvGrpSpPr>
          <p:cNvPr id="20" name="Group 19">
            <a:extLst>
              <a:ext uri="{FF2B5EF4-FFF2-40B4-BE49-F238E27FC236}">
                <a16:creationId xmlns:a16="http://schemas.microsoft.com/office/drawing/2014/main" id="{90DB08E6-32A0-4233-89E6-F389F7587CB5}"/>
              </a:ext>
            </a:extLst>
          </p:cNvPr>
          <p:cNvGrpSpPr/>
          <p:nvPr/>
        </p:nvGrpSpPr>
        <p:grpSpPr>
          <a:xfrm>
            <a:off x="9486919" y="1145559"/>
            <a:ext cx="1724005" cy="1604208"/>
            <a:chOff x="8213488" y="3555208"/>
            <a:chExt cx="1724005" cy="1604208"/>
          </a:xfrm>
        </p:grpSpPr>
        <p:sp>
          <p:nvSpPr>
            <p:cNvPr id="21" name="Teardrop 20">
              <a:extLst>
                <a:ext uri="{FF2B5EF4-FFF2-40B4-BE49-F238E27FC236}">
                  <a16:creationId xmlns:a16="http://schemas.microsoft.com/office/drawing/2014/main" id="{43727628-4D36-41D0-AB1B-C750A3ADD28A}"/>
                </a:ext>
              </a:extLst>
            </p:cNvPr>
            <p:cNvSpPr/>
            <p:nvPr/>
          </p:nvSpPr>
          <p:spPr bwMode="auto">
            <a:xfrm>
              <a:off x="8213488" y="3605472"/>
              <a:ext cx="1645920" cy="1503680"/>
            </a:xfrm>
            <a:prstGeom prst="teardrop">
              <a:avLst/>
            </a:prstGeom>
            <a:solidFill>
              <a:srgbClr val="9DC3E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Gears with solid fill">
              <a:extLst>
                <a:ext uri="{FF2B5EF4-FFF2-40B4-BE49-F238E27FC236}">
                  <a16:creationId xmlns:a16="http://schemas.microsoft.com/office/drawing/2014/main" id="{B8C9A32A-3792-4377-822E-A5AEA546A6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8333285" y="3555208"/>
              <a:ext cx="1604208" cy="1604208"/>
            </a:xfrm>
            <a:prstGeom prst="rect">
              <a:avLst/>
            </a:prstGeom>
          </p:spPr>
        </p:pic>
      </p:grpSp>
      <p:pic>
        <p:nvPicPr>
          <p:cNvPr id="24" name="Picture 23">
            <a:extLst>
              <a:ext uri="{FF2B5EF4-FFF2-40B4-BE49-F238E27FC236}">
                <a16:creationId xmlns:a16="http://schemas.microsoft.com/office/drawing/2014/main" id="{F33B0EB0-742C-489F-B5F6-0A22D3C514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9486919" y="485775"/>
            <a:ext cx="1724005" cy="862003"/>
          </a:xfrm>
          <a:prstGeom prst="rect">
            <a:avLst/>
          </a:prstGeom>
        </p:spPr>
      </p:pic>
    </p:spTree>
    <p:extLst>
      <p:ext uri="{BB962C8B-B14F-4D97-AF65-F5344CB8AC3E}">
        <p14:creationId xmlns:p14="http://schemas.microsoft.com/office/powerpoint/2010/main" val="152160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itel 8"/>
          <p:cNvSpPr>
            <a:spLocks noGrp="1"/>
          </p:cNvSpPr>
          <p:nvPr>
            <p:ph type="title"/>
          </p:nvPr>
        </p:nvSpPr>
        <p:spPr bwMode="auto">
          <a:xfrm>
            <a:off x="513523" y="385698"/>
            <a:ext cx="8445749" cy="550863"/>
          </a:xfrm>
        </p:spPr>
        <p:txBody>
          <a:bodyPr/>
          <a:lstStyle/>
          <a:p>
            <a:pPr>
              <a:defRPr/>
            </a:pPr>
            <a:r>
              <a:rPr lang="de-DE" dirty="0"/>
              <a:t>APRIORA </a:t>
            </a:r>
            <a:r>
              <a:rPr lang="de-DE" dirty="0" err="1"/>
              <a:t>plugin</a:t>
            </a:r>
            <a:endParaRPr lang="de-AT" dirty="0"/>
          </a:p>
        </p:txBody>
      </p:sp>
      <p:sp>
        <p:nvSpPr>
          <p:cNvPr id="10" name="Textplatzhalter 9"/>
          <p:cNvSpPr>
            <a:spLocks noGrp="1"/>
          </p:cNvSpPr>
          <p:nvPr>
            <p:ph type="body" sz="quarter" idx="25"/>
          </p:nvPr>
        </p:nvSpPr>
        <p:spPr bwMode="auto">
          <a:xfrm>
            <a:off x="533851" y="1071592"/>
            <a:ext cx="9991274" cy="553998"/>
          </a:xfrm>
        </p:spPr>
        <p:txBody>
          <a:bodyPr/>
          <a:lstStyle/>
          <a:p>
            <a:pPr marL="0" indent="0">
              <a:buNone/>
              <a:defRPr/>
            </a:pPr>
            <a:r>
              <a:rPr lang="de-AT" dirty="0" err="1"/>
              <a:t>Overview</a:t>
            </a:r>
            <a:r>
              <a:rPr lang="de-AT" dirty="0"/>
              <a:t> – </a:t>
            </a:r>
            <a:r>
              <a:rPr lang="de-AT" dirty="0" err="1"/>
              <a:t>what</a:t>
            </a:r>
            <a:r>
              <a:rPr lang="de-AT" dirty="0"/>
              <a:t> </a:t>
            </a:r>
            <a:r>
              <a:rPr lang="de-AT" dirty="0" err="1"/>
              <a:t>does</a:t>
            </a:r>
            <a:r>
              <a:rPr lang="de-AT" dirty="0"/>
              <a:t> </a:t>
            </a:r>
            <a:r>
              <a:rPr lang="de-AT" dirty="0" err="1"/>
              <a:t>the</a:t>
            </a:r>
            <a:r>
              <a:rPr lang="de-AT" dirty="0"/>
              <a:t> </a:t>
            </a:r>
            <a:r>
              <a:rPr lang="de-AT" dirty="0" err="1"/>
              <a:t>tool</a:t>
            </a:r>
            <a:r>
              <a:rPr lang="de-AT" dirty="0"/>
              <a:t> </a:t>
            </a:r>
            <a:r>
              <a:rPr lang="de-AT" dirty="0" err="1"/>
              <a:t>contain</a:t>
            </a:r>
            <a:r>
              <a:rPr lang="de-AT" dirty="0"/>
              <a:t>?</a:t>
            </a:r>
          </a:p>
        </p:txBody>
      </p:sp>
      <p:sp>
        <p:nvSpPr>
          <p:cNvPr id="14" name="Rectangle: Rounded Corners 13">
            <a:extLst>
              <a:ext uri="{FF2B5EF4-FFF2-40B4-BE49-F238E27FC236}">
                <a16:creationId xmlns:a16="http://schemas.microsoft.com/office/drawing/2014/main" id="{599D88DC-8EB1-4559-9AF3-1E51043FBCF1}"/>
              </a:ext>
            </a:extLst>
          </p:cNvPr>
          <p:cNvSpPr/>
          <p:nvPr/>
        </p:nvSpPr>
        <p:spPr bwMode="auto">
          <a:xfrm>
            <a:off x="671675" y="1735909"/>
            <a:ext cx="6949440" cy="4960166"/>
          </a:xfrm>
          <a:prstGeom prst="round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cs typeface="Arial"/>
            </a:endParaRPr>
          </a:p>
        </p:txBody>
      </p:sp>
      <p:sp>
        <p:nvSpPr>
          <p:cNvPr id="15" name="TextBox 14">
            <a:extLst>
              <a:ext uri="{FF2B5EF4-FFF2-40B4-BE49-F238E27FC236}">
                <a16:creationId xmlns:a16="http://schemas.microsoft.com/office/drawing/2014/main" id="{C505E66E-C34C-4878-BE76-77ECE27A0154}"/>
              </a:ext>
            </a:extLst>
          </p:cNvPr>
          <p:cNvSpPr txBox="1"/>
          <p:nvPr/>
        </p:nvSpPr>
        <p:spPr bwMode="auto">
          <a:xfrm>
            <a:off x="3811440" y="1852876"/>
            <a:ext cx="781083" cy="369332"/>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4B4B4D"/>
                </a:solidFill>
                <a:effectLst/>
                <a:uLnTx/>
                <a:uFillTx/>
                <a:latin typeface="Calibri"/>
                <a:cs typeface="Arial"/>
              </a:rPr>
              <a:t>Plugin</a:t>
            </a:r>
          </a:p>
        </p:txBody>
      </p:sp>
      <p:sp>
        <p:nvSpPr>
          <p:cNvPr id="17" name="TextBox 16">
            <a:extLst>
              <a:ext uri="{FF2B5EF4-FFF2-40B4-BE49-F238E27FC236}">
                <a16:creationId xmlns:a16="http://schemas.microsoft.com/office/drawing/2014/main" id="{CF5EBF5F-EEDC-49AA-8685-4A4D899713DC}"/>
              </a:ext>
            </a:extLst>
          </p:cNvPr>
          <p:cNvSpPr txBox="1"/>
          <p:nvPr/>
        </p:nvSpPr>
        <p:spPr>
          <a:xfrm>
            <a:off x="3064170" y="5892467"/>
            <a:ext cx="440328" cy="338554"/>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4B4B4D"/>
                </a:solidFill>
                <a:effectLst/>
                <a:uLnTx/>
                <a:uFillTx/>
                <a:latin typeface="Calibri"/>
                <a:cs typeface="Arial"/>
              </a:rPr>
              <a:t>no</a:t>
            </a:r>
          </a:p>
        </p:txBody>
      </p:sp>
      <p:sp>
        <p:nvSpPr>
          <p:cNvPr id="18" name="TextBox 17">
            <a:extLst>
              <a:ext uri="{FF2B5EF4-FFF2-40B4-BE49-F238E27FC236}">
                <a16:creationId xmlns:a16="http://schemas.microsoft.com/office/drawing/2014/main" id="{7F9DA329-273F-46F3-8849-C72536A3AA1E}"/>
              </a:ext>
            </a:extLst>
          </p:cNvPr>
          <p:cNvSpPr txBox="1"/>
          <p:nvPr/>
        </p:nvSpPr>
        <p:spPr>
          <a:xfrm>
            <a:off x="5178985" y="5880076"/>
            <a:ext cx="585335"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4B4B4D"/>
                </a:solidFill>
                <a:effectLst/>
                <a:uLnTx/>
                <a:uFillTx/>
                <a:latin typeface="Calibri"/>
                <a:cs typeface="Arial"/>
              </a:rPr>
              <a:t>yes</a:t>
            </a:r>
          </a:p>
        </p:txBody>
      </p:sp>
      <p:pic>
        <p:nvPicPr>
          <p:cNvPr id="19" name="Graphic 18" descr="Sunglasses face with solid fill with solid fill">
            <a:extLst>
              <a:ext uri="{FF2B5EF4-FFF2-40B4-BE49-F238E27FC236}">
                <a16:creationId xmlns:a16="http://schemas.microsoft.com/office/drawing/2014/main" id="{B3975119-1994-48CB-AEA9-8AC294964D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59543" y="5976753"/>
            <a:ext cx="449808" cy="447353"/>
          </a:xfrm>
          <a:prstGeom prst="rect">
            <a:avLst/>
          </a:prstGeom>
        </p:spPr>
      </p:pic>
      <p:cxnSp>
        <p:nvCxnSpPr>
          <p:cNvPr id="20" name="Connector: Curved 19">
            <a:extLst>
              <a:ext uri="{FF2B5EF4-FFF2-40B4-BE49-F238E27FC236}">
                <a16:creationId xmlns:a16="http://schemas.microsoft.com/office/drawing/2014/main" id="{D61E58E9-3768-42E3-9A77-507F9BC12D94}"/>
              </a:ext>
            </a:extLst>
          </p:cNvPr>
          <p:cNvCxnSpPr>
            <a:cxnSpLocks/>
            <a:stCxn id="22" idx="3"/>
            <a:endCxn id="55" idx="3"/>
          </p:cNvCxnSpPr>
          <p:nvPr/>
        </p:nvCxnSpPr>
        <p:spPr>
          <a:xfrm flipH="1" flipV="1">
            <a:off x="7028249" y="4050502"/>
            <a:ext cx="80426" cy="1570768"/>
          </a:xfrm>
          <a:prstGeom prst="curvedConnector3">
            <a:avLst>
              <a:gd name="adj1" fmla="val -284236"/>
            </a:avLst>
          </a:prstGeom>
          <a:ln w="19050">
            <a:solidFill>
              <a:srgbClr val="044C87"/>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87BB30A5-0615-4B33-B9BA-4B74988CE496}"/>
              </a:ext>
            </a:extLst>
          </p:cNvPr>
          <p:cNvSpPr/>
          <p:nvPr/>
        </p:nvSpPr>
        <p:spPr>
          <a:xfrm>
            <a:off x="3561902" y="5214901"/>
            <a:ext cx="1280160" cy="530352"/>
          </a:xfrm>
          <a:prstGeom prst="roundRect">
            <a:avLst/>
          </a:prstGeom>
          <a:solidFill>
            <a:srgbClr val="007AB5"/>
          </a:solidFill>
          <a:ln w="381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Calibri"/>
                <a:cs typeface="Arial"/>
              </a:rPr>
              <a:t>C – Risk Assessment</a:t>
            </a:r>
            <a:endParaRPr kumimoji="0" lang="en-US" sz="1200" b="0" i="0" u="none" strike="noStrike" kern="0" cap="none" spc="0" normalizeH="0" baseline="-25000" noProof="0" dirty="0">
              <a:ln>
                <a:noFill/>
              </a:ln>
              <a:solidFill>
                <a:srgbClr val="FFFFFF"/>
              </a:solidFill>
              <a:effectLst/>
              <a:uLnTx/>
              <a:uFillTx/>
              <a:latin typeface="Calibri"/>
              <a:cs typeface="Arial"/>
            </a:endParaRPr>
          </a:p>
        </p:txBody>
      </p:sp>
      <p:sp>
        <p:nvSpPr>
          <p:cNvPr id="22" name="Rectangle: Rounded Corners 21">
            <a:extLst>
              <a:ext uri="{FF2B5EF4-FFF2-40B4-BE49-F238E27FC236}">
                <a16:creationId xmlns:a16="http://schemas.microsoft.com/office/drawing/2014/main" id="{34DCB07A-0B1D-4C7A-9C35-F7D48D86BD2F}"/>
              </a:ext>
            </a:extLst>
          </p:cNvPr>
          <p:cNvSpPr/>
          <p:nvPr/>
        </p:nvSpPr>
        <p:spPr>
          <a:xfrm>
            <a:off x="5704968" y="5356094"/>
            <a:ext cx="1403707" cy="530352"/>
          </a:xfrm>
          <a:prstGeom prst="roundRect">
            <a:avLst/>
          </a:prstGeom>
          <a:solidFill>
            <a:srgbClr val="007AB5"/>
          </a:solidFill>
          <a:ln w="381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Calibri"/>
                <a:cs typeface="Arial"/>
              </a:rPr>
              <a:t>B6 – Mitigation measures</a:t>
            </a:r>
            <a:endParaRPr kumimoji="0" lang="en-US" sz="1200" b="0" i="0" u="none" strike="noStrike" kern="0" cap="none" spc="0" normalizeH="0" baseline="-25000" noProof="0" dirty="0">
              <a:ln>
                <a:noFill/>
              </a:ln>
              <a:solidFill>
                <a:srgbClr val="FFFFFF"/>
              </a:solidFill>
              <a:effectLst/>
              <a:uLnTx/>
              <a:uFillTx/>
              <a:latin typeface="Calibri"/>
              <a:cs typeface="Arial"/>
            </a:endParaRPr>
          </a:p>
        </p:txBody>
      </p:sp>
      <p:cxnSp>
        <p:nvCxnSpPr>
          <p:cNvPr id="24" name="Straight Arrow Connector 23">
            <a:extLst>
              <a:ext uri="{FF2B5EF4-FFF2-40B4-BE49-F238E27FC236}">
                <a16:creationId xmlns:a16="http://schemas.microsoft.com/office/drawing/2014/main" id="{9A480360-7FB7-4287-BC31-4EC4FA34843E}"/>
              </a:ext>
            </a:extLst>
          </p:cNvPr>
          <p:cNvCxnSpPr>
            <a:cxnSpLocks/>
            <a:stCxn id="73" idx="1"/>
            <a:endCxn id="19" idx="3"/>
          </p:cNvCxnSpPr>
          <p:nvPr/>
        </p:nvCxnSpPr>
        <p:spPr>
          <a:xfrm flipH="1">
            <a:off x="2809351" y="6200430"/>
            <a:ext cx="752551" cy="0"/>
          </a:xfrm>
          <a:prstGeom prst="straightConnector1">
            <a:avLst/>
          </a:prstGeom>
          <a:ln w="19050">
            <a:solidFill>
              <a:srgbClr val="044C87"/>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87FD467-5348-440B-857F-30B61FA4F2A0}"/>
              </a:ext>
            </a:extLst>
          </p:cNvPr>
          <p:cNvCxnSpPr>
            <a:cxnSpLocks/>
            <a:stCxn id="39" idx="2"/>
            <a:endCxn id="43" idx="0"/>
          </p:cNvCxnSpPr>
          <p:nvPr/>
        </p:nvCxnSpPr>
        <p:spPr>
          <a:xfrm>
            <a:off x="1922740" y="3514730"/>
            <a:ext cx="0" cy="270596"/>
          </a:xfrm>
          <a:prstGeom prst="straightConnector1">
            <a:avLst/>
          </a:prstGeom>
          <a:ln w="19050">
            <a:solidFill>
              <a:srgbClr val="044C87"/>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1EF2DF6-ADAA-4004-BFFD-91FED2BB235C}"/>
              </a:ext>
            </a:extLst>
          </p:cNvPr>
          <p:cNvCxnSpPr>
            <a:cxnSpLocks/>
            <a:stCxn id="41" idx="2"/>
            <a:endCxn id="39" idx="0"/>
          </p:cNvCxnSpPr>
          <p:nvPr/>
        </p:nvCxnSpPr>
        <p:spPr>
          <a:xfrm>
            <a:off x="1922499" y="2719019"/>
            <a:ext cx="241" cy="265359"/>
          </a:xfrm>
          <a:prstGeom prst="straightConnector1">
            <a:avLst/>
          </a:prstGeom>
          <a:ln w="19050">
            <a:solidFill>
              <a:srgbClr val="044C87"/>
            </a:solidFill>
            <a:tailEnd type="none"/>
          </a:ln>
        </p:spPr>
        <p:style>
          <a:lnRef idx="1">
            <a:schemeClr val="accent1"/>
          </a:lnRef>
          <a:fillRef idx="0">
            <a:schemeClr val="accent1"/>
          </a:fillRef>
          <a:effectRef idx="0">
            <a:schemeClr val="accent1"/>
          </a:effectRef>
          <a:fontRef idx="minor">
            <a:schemeClr val="tx1"/>
          </a:fontRef>
        </p:style>
      </p:cxnSp>
      <p:pic>
        <p:nvPicPr>
          <p:cNvPr id="38" name="Graphic 37" descr="Wave with solid fill">
            <a:extLst>
              <a:ext uri="{FF2B5EF4-FFF2-40B4-BE49-F238E27FC236}">
                <a16:creationId xmlns:a16="http://schemas.microsoft.com/office/drawing/2014/main" id="{15940DBA-67F6-44F8-AC17-28A40D7772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33324" y="1906609"/>
            <a:ext cx="438789" cy="436394"/>
          </a:xfrm>
          <a:prstGeom prst="rect">
            <a:avLst/>
          </a:prstGeom>
        </p:spPr>
      </p:pic>
      <p:sp>
        <p:nvSpPr>
          <p:cNvPr id="39" name="Rectangle: Rounded Corners 38">
            <a:extLst>
              <a:ext uri="{FF2B5EF4-FFF2-40B4-BE49-F238E27FC236}">
                <a16:creationId xmlns:a16="http://schemas.microsoft.com/office/drawing/2014/main" id="{AA1BC50A-E0A9-4E6D-A5C0-6C6E0BB49804}"/>
              </a:ext>
            </a:extLst>
          </p:cNvPr>
          <p:cNvSpPr/>
          <p:nvPr/>
        </p:nvSpPr>
        <p:spPr>
          <a:xfrm>
            <a:off x="1328380" y="2984378"/>
            <a:ext cx="1188720" cy="530352"/>
          </a:xfrm>
          <a:prstGeom prst="roundRect">
            <a:avLst/>
          </a:prstGeom>
          <a:solidFill>
            <a:srgbClr val="007AB5"/>
          </a:solidFill>
          <a:ln w="381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a:ln>
                  <a:noFill/>
                </a:ln>
                <a:solidFill>
                  <a:srgbClr val="FFFFFF"/>
                </a:solidFill>
                <a:effectLst/>
                <a:uLnTx/>
                <a:uFillTx/>
                <a:latin typeface="Calibri"/>
                <a:cs typeface="Arial"/>
              </a:rPr>
              <a:t>B3 – Flow estimation</a:t>
            </a:r>
          </a:p>
        </p:txBody>
      </p:sp>
      <p:sp>
        <p:nvSpPr>
          <p:cNvPr id="41" name="Rectangle: Rounded Corners 40">
            <a:extLst>
              <a:ext uri="{FF2B5EF4-FFF2-40B4-BE49-F238E27FC236}">
                <a16:creationId xmlns:a16="http://schemas.microsoft.com/office/drawing/2014/main" id="{B6D437F0-A762-4569-8BEF-2C791AEF1CDB}"/>
              </a:ext>
            </a:extLst>
          </p:cNvPr>
          <p:cNvSpPr/>
          <p:nvPr/>
        </p:nvSpPr>
        <p:spPr>
          <a:xfrm>
            <a:off x="1547356" y="2346225"/>
            <a:ext cx="750285" cy="372794"/>
          </a:xfrm>
          <a:prstGeom prst="roundRect">
            <a:avLst/>
          </a:prstGeom>
          <a:solidFill>
            <a:srgbClr val="044C87"/>
          </a:solidFill>
          <a:ln w="2857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Calibri"/>
                <a:cs typeface="Arial"/>
              </a:rPr>
              <a:t>Flow</a:t>
            </a:r>
            <a:endParaRPr kumimoji="0" lang="en-US" sz="1100" b="1" i="0" u="none" strike="noStrike" kern="0" cap="none" spc="0" normalizeH="0" baseline="-25000" noProof="0" dirty="0">
              <a:ln>
                <a:noFill/>
              </a:ln>
              <a:solidFill>
                <a:srgbClr val="FFFFFF"/>
              </a:solidFill>
              <a:effectLst/>
              <a:uLnTx/>
              <a:uFillTx/>
              <a:latin typeface="Calibri"/>
              <a:cs typeface="Arial"/>
            </a:endParaRPr>
          </a:p>
        </p:txBody>
      </p:sp>
      <p:sp>
        <p:nvSpPr>
          <p:cNvPr id="43" name="Rectangle: Rounded Corners 42">
            <a:extLst>
              <a:ext uri="{FF2B5EF4-FFF2-40B4-BE49-F238E27FC236}">
                <a16:creationId xmlns:a16="http://schemas.microsoft.com/office/drawing/2014/main" id="{A16F9F29-B14E-4836-948E-8863BEF10907}"/>
              </a:ext>
            </a:extLst>
          </p:cNvPr>
          <p:cNvSpPr/>
          <p:nvPr/>
        </p:nvSpPr>
        <p:spPr>
          <a:xfrm>
            <a:off x="1217951" y="3785326"/>
            <a:ext cx="1409577" cy="530352"/>
          </a:xfrm>
          <a:prstGeom prst="roundRect">
            <a:avLst/>
          </a:prstGeom>
          <a:solidFill>
            <a:srgbClr val="8BB418"/>
          </a:solidFill>
          <a:ln w="381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err="1">
                <a:ln>
                  <a:noFill/>
                </a:ln>
                <a:solidFill>
                  <a:srgbClr val="FFFFFF"/>
                </a:solidFill>
                <a:effectLst/>
                <a:uLnTx/>
                <a:uFillTx/>
                <a:latin typeface="Calibri"/>
                <a:cs typeface="Arial"/>
              </a:rPr>
              <a:t>Subcatchment</a:t>
            </a:r>
            <a:r>
              <a:rPr kumimoji="0" lang="en-US" sz="1400" i="0" u="none" strike="noStrike" kern="0" cap="none" spc="0" normalizeH="0" baseline="0" noProof="0" dirty="0">
                <a:ln>
                  <a:noFill/>
                </a:ln>
                <a:solidFill>
                  <a:srgbClr val="FFFFFF"/>
                </a:solidFill>
                <a:effectLst/>
                <a:uLnTx/>
                <a:uFillTx/>
                <a:latin typeface="Calibri"/>
                <a:cs typeface="Arial"/>
              </a:rPr>
              <a:t> yearly flow</a:t>
            </a:r>
            <a:endParaRPr kumimoji="0" lang="en-US" sz="1400" i="0" u="none" strike="noStrike" kern="0" cap="none" spc="0" normalizeH="0" baseline="-25000" noProof="0" dirty="0">
              <a:ln>
                <a:noFill/>
              </a:ln>
              <a:solidFill>
                <a:srgbClr val="FFFFFF"/>
              </a:solidFill>
              <a:effectLst/>
              <a:uLnTx/>
              <a:uFillTx/>
              <a:latin typeface="Calibri"/>
              <a:cs typeface="Arial"/>
            </a:endParaRPr>
          </a:p>
        </p:txBody>
      </p:sp>
      <p:cxnSp>
        <p:nvCxnSpPr>
          <p:cNvPr id="45" name="Straight Arrow Connector 44">
            <a:extLst>
              <a:ext uri="{FF2B5EF4-FFF2-40B4-BE49-F238E27FC236}">
                <a16:creationId xmlns:a16="http://schemas.microsoft.com/office/drawing/2014/main" id="{073AA345-DDBF-4CEB-9D59-229BE64EABB8}"/>
              </a:ext>
            </a:extLst>
          </p:cNvPr>
          <p:cNvCxnSpPr>
            <a:cxnSpLocks/>
            <a:stCxn id="50" idx="2"/>
            <a:endCxn id="55" idx="0"/>
          </p:cNvCxnSpPr>
          <p:nvPr/>
        </p:nvCxnSpPr>
        <p:spPr>
          <a:xfrm flipH="1">
            <a:off x="6404152" y="3500946"/>
            <a:ext cx="4871" cy="284380"/>
          </a:xfrm>
          <a:prstGeom prst="straightConnector1">
            <a:avLst/>
          </a:prstGeom>
          <a:ln w="19050">
            <a:solidFill>
              <a:srgbClr val="044C87"/>
            </a:solidFill>
            <a:tailEnd type="non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E2221CC-B07F-4FAC-8BA9-31021D23C8E6}"/>
              </a:ext>
            </a:extLst>
          </p:cNvPr>
          <p:cNvCxnSpPr>
            <a:cxnSpLocks/>
            <a:stCxn id="52" idx="2"/>
            <a:endCxn id="50" idx="0"/>
          </p:cNvCxnSpPr>
          <p:nvPr/>
        </p:nvCxnSpPr>
        <p:spPr>
          <a:xfrm>
            <a:off x="6406823" y="2744141"/>
            <a:ext cx="2200" cy="227480"/>
          </a:xfrm>
          <a:prstGeom prst="straightConnector1">
            <a:avLst/>
          </a:prstGeom>
          <a:ln w="19050">
            <a:solidFill>
              <a:srgbClr val="044C87"/>
            </a:solidFill>
            <a:tailEnd type="none"/>
          </a:ln>
        </p:spPr>
        <p:style>
          <a:lnRef idx="1">
            <a:schemeClr val="accent1"/>
          </a:lnRef>
          <a:fillRef idx="0">
            <a:schemeClr val="accent1"/>
          </a:fillRef>
          <a:effectRef idx="0">
            <a:schemeClr val="accent1"/>
          </a:effectRef>
          <a:fontRef idx="minor">
            <a:schemeClr val="tx1"/>
          </a:fontRef>
        </p:style>
      </p:cxnSp>
      <p:pic>
        <p:nvPicPr>
          <p:cNvPr id="49" name="Graphic 48" descr="Group with solid fill">
            <a:extLst>
              <a:ext uri="{FF2B5EF4-FFF2-40B4-BE49-F238E27FC236}">
                <a16:creationId xmlns:a16="http://schemas.microsoft.com/office/drawing/2014/main" id="{BF8E8E45-AFF3-4AB3-AC1C-1C59C1C5F4E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87429" y="1929855"/>
            <a:ext cx="438789" cy="436394"/>
          </a:xfrm>
          <a:prstGeom prst="rect">
            <a:avLst/>
          </a:prstGeom>
        </p:spPr>
      </p:pic>
      <p:sp>
        <p:nvSpPr>
          <p:cNvPr id="50" name="Rectangle: Rounded Corners 49">
            <a:extLst>
              <a:ext uri="{FF2B5EF4-FFF2-40B4-BE49-F238E27FC236}">
                <a16:creationId xmlns:a16="http://schemas.microsoft.com/office/drawing/2014/main" id="{D6F61EFA-A637-4C72-9B5E-BD6AEB496B05}"/>
              </a:ext>
            </a:extLst>
          </p:cNvPr>
          <p:cNvSpPr/>
          <p:nvPr/>
        </p:nvSpPr>
        <p:spPr>
          <a:xfrm>
            <a:off x="5721071" y="2971621"/>
            <a:ext cx="1375904" cy="529325"/>
          </a:xfrm>
          <a:prstGeom prst="roundRect">
            <a:avLst/>
          </a:prstGeom>
          <a:solidFill>
            <a:srgbClr val="007AB5"/>
          </a:solidFill>
          <a:ln w="381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a:ln>
                  <a:noFill/>
                </a:ln>
                <a:solidFill>
                  <a:srgbClr val="FFFFFF"/>
                </a:solidFill>
                <a:effectLst/>
                <a:uLnTx/>
                <a:uFillTx/>
                <a:latin typeface="Calibri"/>
                <a:cs typeface="Arial"/>
              </a:rPr>
              <a:t>B1 – Consumption estimation</a:t>
            </a:r>
          </a:p>
        </p:txBody>
      </p:sp>
      <p:sp>
        <p:nvSpPr>
          <p:cNvPr id="52" name="Rectangle: Rounded Corners 51">
            <a:extLst>
              <a:ext uri="{FF2B5EF4-FFF2-40B4-BE49-F238E27FC236}">
                <a16:creationId xmlns:a16="http://schemas.microsoft.com/office/drawing/2014/main" id="{1ABB08B0-AD29-424A-9B2C-FDF5A0936DBA}"/>
              </a:ext>
            </a:extLst>
          </p:cNvPr>
          <p:cNvSpPr/>
          <p:nvPr/>
        </p:nvSpPr>
        <p:spPr>
          <a:xfrm>
            <a:off x="6031680" y="2371347"/>
            <a:ext cx="750285" cy="372794"/>
          </a:xfrm>
          <a:prstGeom prst="roundRect">
            <a:avLst/>
          </a:prstGeom>
          <a:solidFill>
            <a:srgbClr val="044C87"/>
          </a:solidFill>
          <a:ln w="2857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Calibri"/>
                <a:cs typeface="Arial"/>
              </a:rPr>
              <a:t>API*</a:t>
            </a:r>
            <a:endParaRPr kumimoji="0" lang="en-US" sz="1100" b="1" i="0" u="none" strike="noStrike" kern="0" cap="none" spc="0" normalizeH="0" baseline="-25000" noProof="0" dirty="0">
              <a:ln>
                <a:noFill/>
              </a:ln>
              <a:solidFill>
                <a:srgbClr val="FFFFFF"/>
              </a:solidFill>
              <a:effectLst/>
              <a:uLnTx/>
              <a:uFillTx/>
              <a:latin typeface="Calibri"/>
              <a:cs typeface="Arial"/>
            </a:endParaRPr>
          </a:p>
        </p:txBody>
      </p:sp>
      <p:sp>
        <p:nvSpPr>
          <p:cNvPr id="55" name="Rectangle: Rounded Corners 54">
            <a:extLst>
              <a:ext uri="{FF2B5EF4-FFF2-40B4-BE49-F238E27FC236}">
                <a16:creationId xmlns:a16="http://schemas.microsoft.com/office/drawing/2014/main" id="{C3B59BE3-51AC-408F-A382-4EA6F4308916}"/>
              </a:ext>
            </a:extLst>
          </p:cNvPr>
          <p:cNvSpPr/>
          <p:nvPr/>
        </p:nvSpPr>
        <p:spPr>
          <a:xfrm>
            <a:off x="5780054" y="3785326"/>
            <a:ext cx="1248195" cy="530352"/>
          </a:xfrm>
          <a:prstGeom prst="roundRect">
            <a:avLst/>
          </a:prstGeom>
          <a:solidFill>
            <a:srgbClr val="007AB5"/>
          </a:solidFill>
          <a:ln w="381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Calibri"/>
                <a:cs typeface="Arial"/>
              </a:rPr>
              <a:t>B2 – WWTP emission loads</a:t>
            </a:r>
            <a:endParaRPr kumimoji="0" lang="en-US" sz="1200" b="0" i="0" u="none" strike="noStrike" kern="0" cap="none" spc="0" normalizeH="0" baseline="-25000" noProof="0" dirty="0">
              <a:ln>
                <a:noFill/>
              </a:ln>
              <a:solidFill>
                <a:srgbClr val="FFFFFF"/>
              </a:solidFill>
              <a:effectLst/>
              <a:uLnTx/>
              <a:uFillTx/>
              <a:latin typeface="Calibri"/>
              <a:cs typeface="Arial"/>
            </a:endParaRPr>
          </a:p>
        </p:txBody>
      </p:sp>
      <p:sp>
        <p:nvSpPr>
          <p:cNvPr id="58" name="Rectangle: Rounded Corners 57">
            <a:extLst>
              <a:ext uri="{FF2B5EF4-FFF2-40B4-BE49-F238E27FC236}">
                <a16:creationId xmlns:a16="http://schemas.microsoft.com/office/drawing/2014/main" id="{38914CC2-EC91-466A-85CC-6BFCE5B22038}"/>
              </a:ext>
            </a:extLst>
          </p:cNvPr>
          <p:cNvSpPr/>
          <p:nvPr/>
        </p:nvSpPr>
        <p:spPr>
          <a:xfrm>
            <a:off x="3500812" y="3650155"/>
            <a:ext cx="1409576" cy="530352"/>
          </a:xfrm>
          <a:prstGeom prst="roundRect">
            <a:avLst/>
          </a:prstGeom>
          <a:solidFill>
            <a:srgbClr val="007AB5"/>
          </a:solidFill>
          <a:ln w="381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Calibri"/>
                <a:cs typeface="Arial"/>
              </a:rPr>
              <a:t>B4 – Accumulation in environment</a:t>
            </a:r>
            <a:endParaRPr kumimoji="0" lang="en-US" sz="1200" b="0" i="0" u="none" strike="noStrike" kern="0" cap="none" spc="0" normalizeH="0" baseline="-25000" noProof="0" dirty="0">
              <a:ln>
                <a:noFill/>
              </a:ln>
              <a:solidFill>
                <a:srgbClr val="FFFFFF"/>
              </a:solidFill>
              <a:effectLst/>
              <a:uLnTx/>
              <a:uFillTx/>
              <a:latin typeface="Calibri"/>
              <a:cs typeface="Arial"/>
            </a:endParaRPr>
          </a:p>
        </p:txBody>
      </p:sp>
      <p:cxnSp>
        <p:nvCxnSpPr>
          <p:cNvPr id="60" name="Connector: Elbow 59">
            <a:extLst>
              <a:ext uri="{FF2B5EF4-FFF2-40B4-BE49-F238E27FC236}">
                <a16:creationId xmlns:a16="http://schemas.microsoft.com/office/drawing/2014/main" id="{78BEDDFE-7C76-4A97-A882-045B3E046A53}"/>
              </a:ext>
            </a:extLst>
          </p:cNvPr>
          <p:cNvCxnSpPr>
            <a:cxnSpLocks/>
            <a:stCxn id="43" idx="3"/>
            <a:endCxn id="58" idx="1"/>
          </p:cNvCxnSpPr>
          <p:nvPr/>
        </p:nvCxnSpPr>
        <p:spPr>
          <a:xfrm flipV="1">
            <a:off x="2627528" y="3915331"/>
            <a:ext cx="873284" cy="135171"/>
          </a:xfrm>
          <a:prstGeom prst="bentConnector3">
            <a:avLst>
              <a:gd name="adj1" fmla="val 50000"/>
            </a:avLst>
          </a:prstGeom>
          <a:ln w="19050">
            <a:solidFill>
              <a:srgbClr val="044C87"/>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39CDC225-6140-42AD-9220-8D1F3703E445}"/>
              </a:ext>
            </a:extLst>
          </p:cNvPr>
          <p:cNvCxnSpPr>
            <a:cxnSpLocks/>
            <a:stCxn id="55" idx="1"/>
            <a:endCxn id="58" idx="3"/>
          </p:cNvCxnSpPr>
          <p:nvPr/>
        </p:nvCxnSpPr>
        <p:spPr>
          <a:xfrm rot="10800000">
            <a:off x="4910388" y="3915332"/>
            <a:ext cx="869666" cy="135171"/>
          </a:xfrm>
          <a:prstGeom prst="bentConnector3">
            <a:avLst>
              <a:gd name="adj1" fmla="val 50000"/>
            </a:avLst>
          </a:prstGeom>
          <a:ln w="19050">
            <a:solidFill>
              <a:srgbClr val="044C87"/>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706B208F-3426-404B-A15F-3B0A16F92FA0}"/>
              </a:ext>
            </a:extLst>
          </p:cNvPr>
          <p:cNvSpPr txBox="1"/>
          <p:nvPr/>
        </p:nvSpPr>
        <p:spPr>
          <a:xfrm rot="16200000">
            <a:off x="3778772" y="3018614"/>
            <a:ext cx="846420"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4B4B4D"/>
                </a:solidFill>
                <a:effectLst/>
                <a:uLnTx/>
                <a:uFillTx/>
                <a:latin typeface="Calibri"/>
                <a:cs typeface="Arial"/>
              </a:rPr>
              <a:t>calibration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4B4B4D"/>
                </a:solidFill>
                <a:effectLst/>
                <a:uLnTx/>
                <a:uFillTx/>
                <a:latin typeface="Calibri"/>
                <a:cs typeface="Arial"/>
              </a:rPr>
              <a:t>validation</a:t>
            </a:r>
          </a:p>
        </p:txBody>
      </p:sp>
      <p:sp>
        <p:nvSpPr>
          <p:cNvPr id="69" name="Rectangle: Rounded Corners 68">
            <a:extLst>
              <a:ext uri="{FF2B5EF4-FFF2-40B4-BE49-F238E27FC236}">
                <a16:creationId xmlns:a16="http://schemas.microsoft.com/office/drawing/2014/main" id="{DBE12F2E-7D46-4C94-A353-BBB8B9CB79CD}"/>
              </a:ext>
            </a:extLst>
          </p:cNvPr>
          <p:cNvSpPr/>
          <p:nvPr/>
        </p:nvSpPr>
        <p:spPr>
          <a:xfrm>
            <a:off x="3561902" y="4454151"/>
            <a:ext cx="1280160" cy="530352"/>
          </a:xfrm>
          <a:prstGeom prst="roundRect">
            <a:avLst/>
          </a:prstGeom>
          <a:solidFill>
            <a:srgbClr val="8BB418"/>
          </a:solidFill>
          <a:ln w="381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srgbClr val="FFFFFF"/>
                </a:solidFill>
                <a:effectLst/>
                <a:uLnTx/>
                <a:uFillTx/>
                <a:latin typeface="Calibri"/>
                <a:cs typeface="Arial"/>
              </a:rPr>
              <a:t>API concentration</a:t>
            </a:r>
            <a:endParaRPr kumimoji="0" lang="en-US" sz="1400" i="0" u="none" strike="noStrike" kern="0" cap="none" spc="0" normalizeH="0" baseline="-25000" noProof="0" dirty="0">
              <a:ln>
                <a:noFill/>
              </a:ln>
              <a:solidFill>
                <a:srgbClr val="FFFFFF"/>
              </a:solidFill>
              <a:effectLst/>
              <a:uLnTx/>
              <a:uFillTx/>
              <a:latin typeface="Calibri"/>
              <a:cs typeface="Arial"/>
            </a:endParaRPr>
          </a:p>
        </p:txBody>
      </p:sp>
      <p:sp>
        <p:nvSpPr>
          <p:cNvPr id="70" name="Rectangle: Rounded Corners 69">
            <a:extLst>
              <a:ext uri="{FF2B5EF4-FFF2-40B4-BE49-F238E27FC236}">
                <a16:creationId xmlns:a16="http://schemas.microsoft.com/office/drawing/2014/main" id="{AD3814D3-D3C2-4459-8911-54CBF213135B}"/>
              </a:ext>
            </a:extLst>
          </p:cNvPr>
          <p:cNvSpPr/>
          <p:nvPr/>
        </p:nvSpPr>
        <p:spPr>
          <a:xfrm>
            <a:off x="3545577" y="2479159"/>
            <a:ext cx="1320046" cy="408111"/>
          </a:xfrm>
          <a:prstGeom prst="roundRect">
            <a:avLst/>
          </a:prstGeom>
          <a:solidFill>
            <a:srgbClr val="007AB5"/>
          </a:solidFill>
          <a:ln w="381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Calibri"/>
                <a:cs typeface="Arial"/>
              </a:rPr>
              <a:t>A – Monitoring</a:t>
            </a:r>
          </a:p>
        </p:txBody>
      </p:sp>
      <p:cxnSp>
        <p:nvCxnSpPr>
          <p:cNvPr id="71" name="Straight Arrow Connector 70">
            <a:extLst>
              <a:ext uri="{FF2B5EF4-FFF2-40B4-BE49-F238E27FC236}">
                <a16:creationId xmlns:a16="http://schemas.microsoft.com/office/drawing/2014/main" id="{D67426B5-0600-4A21-9A03-654584BB658A}"/>
              </a:ext>
            </a:extLst>
          </p:cNvPr>
          <p:cNvCxnSpPr>
            <a:cxnSpLocks/>
            <a:stCxn id="58" idx="2"/>
            <a:endCxn id="69" idx="0"/>
          </p:cNvCxnSpPr>
          <p:nvPr/>
        </p:nvCxnSpPr>
        <p:spPr>
          <a:xfrm flipH="1">
            <a:off x="4201982" y="4180507"/>
            <a:ext cx="3618" cy="273644"/>
          </a:xfrm>
          <a:prstGeom prst="straightConnector1">
            <a:avLst/>
          </a:prstGeom>
          <a:ln w="19050">
            <a:solidFill>
              <a:srgbClr val="044C87"/>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ABEFED3F-E92E-4A02-BA36-83A643331270}"/>
              </a:ext>
            </a:extLst>
          </p:cNvPr>
          <p:cNvCxnSpPr>
            <a:cxnSpLocks/>
            <a:stCxn id="70" idx="2"/>
            <a:endCxn id="58" idx="0"/>
          </p:cNvCxnSpPr>
          <p:nvPr/>
        </p:nvCxnSpPr>
        <p:spPr>
          <a:xfrm>
            <a:off x="4205600" y="2887270"/>
            <a:ext cx="0" cy="762885"/>
          </a:xfrm>
          <a:prstGeom prst="straightConnector1">
            <a:avLst/>
          </a:prstGeom>
          <a:ln w="19050">
            <a:solidFill>
              <a:srgbClr val="044C87"/>
            </a:solidFill>
            <a:prstDash val="dash"/>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75" name="Rechteck 12">
            <a:extLst>
              <a:ext uri="{FF2B5EF4-FFF2-40B4-BE49-F238E27FC236}">
                <a16:creationId xmlns:a16="http://schemas.microsoft.com/office/drawing/2014/main" id="{4C9F7FAE-5439-4B7F-ACFF-49A8FE939BF6}"/>
              </a:ext>
            </a:extLst>
          </p:cNvPr>
          <p:cNvSpPr/>
          <p:nvPr/>
        </p:nvSpPr>
        <p:spPr bwMode="auto">
          <a:xfrm>
            <a:off x="7322559" y="6268094"/>
            <a:ext cx="4031873"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srgbClr val="004E84"/>
                </a:solidFill>
                <a:effectLst/>
                <a:uLnTx/>
                <a:uFillTx/>
                <a:latin typeface="Calibri"/>
                <a:cs typeface="Arial"/>
              </a:rPr>
              <a:t>*API = </a:t>
            </a:r>
            <a:r>
              <a:rPr kumimoji="0" lang="de-DE" sz="1800" b="0" i="0" u="none" strike="noStrike" kern="0" cap="none" spc="0" normalizeH="0" baseline="0" noProof="0" dirty="0" err="1">
                <a:ln>
                  <a:noFill/>
                </a:ln>
                <a:solidFill>
                  <a:srgbClr val="004E84"/>
                </a:solidFill>
                <a:effectLst/>
                <a:uLnTx/>
                <a:uFillTx/>
                <a:latin typeface="Calibri"/>
                <a:cs typeface="Arial"/>
              </a:rPr>
              <a:t>Active</a:t>
            </a:r>
            <a:r>
              <a:rPr kumimoji="0" lang="de-DE" sz="1800" b="0" i="0" u="none" strike="noStrike" kern="0" cap="none" spc="0" normalizeH="0" baseline="0" noProof="0" dirty="0">
                <a:ln>
                  <a:noFill/>
                </a:ln>
                <a:solidFill>
                  <a:srgbClr val="004E84"/>
                </a:solidFill>
                <a:effectLst/>
                <a:uLnTx/>
                <a:uFillTx/>
                <a:latin typeface="Calibri"/>
                <a:cs typeface="Arial"/>
              </a:rPr>
              <a:t> Pharmaceutical </a:t>
            </a:r>
            <a:r>
              <a:rPr kumimoji="0" lang="de-DE" sz="1800" b="0" i="0" u="none" strike="noStrike" kern="0" cap="none" spc="0" normalizeH="0" baseline="0" noProof="0" dirty="0" err="1">
                <a:ln>
                  <a:noFill/>
                </a:ln>
                <a:solidFill>
                  <a:srgbClr val="004E84"/>
                </a:solidFill>
                <a:effectLst/>
                <a:uLnTx/>
                <a:uFillTx/>
                <a:latin typeface="Calibri"/>
                <a:cs typeface="Arial"/>
              </a:rPr>
              <a:t>Ingredients</a:t>
            </a:r>
            <a:endParaRPr kumimoji="0" lang="de-DE" sz="1800" b="0" i="0" u="none" strike="noStrike" kern="0" cap="none" spc="0" normalizeH="0" baseline="0" noProof="0" dirty="0">
              <a:ln>
                <a:noFill/>
              </a:ln>
              <a:solidFill>
                <a:srgbClr val="004E84"/>
              </a:solidFill>
              <a:effectLst/>
              <a:uLnTx/>
              <a:uFillTx/>
              <a:latin typeface="Calibri"/>
              <a:cs typeface="Arial"/>
            </a:endParaRPr>
          </a:p>
        </p:txBody>
      </p:sp>
      <p:sp>
        <p:nvSpPr>
          <p:cNvPr id="88" name="TextBox 87">
            <a:extLst>
              <a:ext uri="{FF2B5EF4-FFF2-40B4-BE49-F238E27FC236}">
                <a16:creationId xmlns:a16="http://schemas.microsoft.com/office/drawing/2014/main" id="{220D3DCA-01B1-4DF0-AF68-C125F64A32D2}"/>
              </a:ext>
            </a:extLst>
          </p:cNvPr>
          <p:cNvSpPr txBox="1"/>
          <p:nvPr/>
        </p:nvSpPr>
        <p:spPr bwMode="auto">
          <a:xfrm>
            <a:off x="1002500" y="5024636"/>
            <a:ext cx="1620538" cy="892552"/>
          </a:xfrm>
          <a:prstGeom prst="rect">
            <a:avLst/>
          </a:prstGeom>
          <a:noFill/>
        </p:spPr>
        <p:txBody>
          <a:bodyPr wrap="square" rtlCol="0">
            <a:spAutoFit/>
          </a:bodyPr>
          <a:lstStyle/>
          <a:p>
            <a:r>
              <a:rPr lang="en-US" sz="1400" u="sng" dirty="0"/>
              <a:t>Legend:</a:t>
            </a:r>
          </a:p>
          <a:p>
            <a:r>
              <a:rPr lang="en-US" sz="1200" dirty="0"/>
              <a:t>    Process</a:t>
            </a:r>
          </a:p>
          <a:p>
            <a:r>
              <a:rPr lang="en-US" sz="1200" dirty="0"/>
              <a:t>    Intermediate output</a:t>
            </a:r>
          </a:p>
          <a:p>
            <a:r>
              <a:rPr lang="en-US" sz="1200" dirty="0"/>
              <a:t>    Output</a:t>
            </a:r>
          </a:p>
        </p:txBody>
      </p:sp>
      <p:sp>
        <p:nvSpPr>
          <p:cNvPr id="89" name="Rectangle 88">
            <a:extLst>
              <a:ext uri="{FF2B5EF4-FFF2-40B4-BE49-F238E27FC236}">
                <a16:creationId xmlns:a16="http://schemas.microsoft.com/office/drawing/2014/main" id="{DFCB0142-FDCC-43FC-8A87-E97AB2B91B1B}"/>
              </a:ext>
            </a:extLst>
          </p:cNvPr>
          <p:cNvSpPr/>
          <p:nvPr/>
        </p:nvSpPr>
        <p:spPr bwMode="auto">
          <a:xfrm>
            <a:off x="1062802" y="5311841"/>
            <a:ext cx="113394" cy="111838"/>
          </a:xfrm>
          <a:prstGeom prst="rect">
            <a:avLst/>
          </a:prstGeom>
          <a:solidFill>
            <a:srgbClr val="007AB5"/>
          </a:solidFill>
          <a:ln>
            <a:solidFill>
              <a:srgbClr val="007A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0" name="Rectangle 89">
            <a:extLst>
              <a:ext uri="{FF2B5EF4-FFF2-40B4-BE49-F238E27FC236}">
                <a16:creationId xmlns:a16="http://schemas.microsoft.com/office/drawing/2014/main" id="{78C3D997-818D-46C8-8B48-232772E50F79}"/>
              </a:ext>
            </a:extLst>
          </p:cNvPr>
          <p:cNvSpPr/>
          <p:nvPr/>
        </p:nvSpPr>
        <p:spPr bwMode="auto">
          <a:xfrm>
            <a:off x="1062802" y="5486661"/>
            <a:ext cx="113394" cy="111838"/>
          </a:xfrm>
          <a:prstGeom prst="rect">
            <a:avLst/>
          </a:prstGeom>
          <a:solidFill>
            <a:srgbClr val="8BB418"/>
          </a:solidFill>
          <a:ln>
            <a:solidFill>
              <a:srgbClr val="8BB4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19" name="Connector: Elbow 118">
            <a:extLst>
              <a:ext uri="{FF2B5EF4-FFF2-40B4-BE49-F238E27FC236}">
                <a16:creationId xmlns:a16="http://schemas.microsoft.com/office/drawing/2014/main" id="{D36DEC74-2FB0-4879-8C81-35E379068244}"/>
              </a:ext>
            </a:extLst>
          </p:cNvPr>
          <p:cNvCxnSpPr>
            <a:cxnSpLocks/>
            <a:stCxn id="73" idx="3"/>
            <a:endCxn id="22" idx="2"/>
          </p:cNvCxnSpPr>
          <p:nvPr/>
        </p:nvCxnSpPr>
        <p:spPr bwMode="auto">
          <a:xfrm flipV="1">
            <a:off x="4842062" y="5886446"/>
            <a:ext cx="1564760" cy="313984"/>
          </a:xfrm>
          <a:prstGeom prst="bentConnector2">
            <a:avLst/>
          </a:prstGeom>
          <a:ln w="19050">
            <a:solidFill>
              <a:srgbClr val="044C87"/>
            </a:solidFill>
            <a:tailEnd type="triangle"/>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AD6038A5-6C3B-4093-9BD6-DF37C97699CF}"/>
              </a:ext>
            </a:extLst>
          </p:cNvPr>
          <p:cNvSpPr/>
          <p:nvPr/>
        </p:nvSpPr>
        <p:spPr bwMode="auto">
          <a:xfrm>
            <a:off x="1062802" y="5674570"/>
            <a:ext cx="113394" cy="111838"/>
          </a:xfrm>
          <a:prstGeom prst="rect">
            <a:avLst/>
          </a:prstGeom>
          <a:solidFill>
            <a:srgbClr val="F3A21F"/>
          </a:solidFill>
          <a:ln>
            <a:solidFill>
              <a:srgbClr val="F3A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43" name="Straight Arrow Connector 142">
            <a:extLst>
              <a:ext uri="{FF2B5EF4-FFF2-40B4-BE49-F238E27FC236}">
                <a16:creationId xmlns:a16="http://schemas.microsoft.com/office/drawing/2014/main" id="{050D64AB-7CCC-490C-965F-F16FD7CC2E9F}"/>
              </a:ext>
            </a:extLst>
          </p:cNvPr>
          <p:cNvCxnSpPr>
            <a:cxnSpLocks/>
            <a:stCxn id="69" idx="2"/>
            <a:endCxn id="21" idx="0"/>
          </p:cNvCxnSpPr>
          <p:nvPr/>
        </p:nvCxnSpPr>
        <p:spPr bwMode="auto">
          <a:xfrm>
            <a:off x="4201982" y="4984503"/>
            <a:ext cx="0" cy="230398"/>
          </a:xfrm>
          <a:prstGeom prst="straightConnector1">
            <a:avLst/>
          </a:prstGeom>
          <a:ln w="19050">
            <a:solidFill>
              <a:srgbClr val="044C87"/>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0826FF0C-80C3-4793-B7B8-BCCEC854670E}"/>
              </a:ext>
            </a:extLst>
          </p:cNvPr>
          <p:cNvCxnSpPr>
            <a:cxnSpLocks/>
            <a:stCxn id="21" idx="2"/>
            <a:endCxn id="73" idx="0"/>
          </p:cNvCxnSpPr>
          <p:nvPr/>
        </p:nvCxnSpPr>
        <p:spPr bwMode="auto">
          <a:xfrm>
            <a:off x="4201982" y="5745253"/>
            <a:ext cx="0" cy="190001"/>
          </a:xfrm>
          <a:prstGeom prst="straightConnector1">
            <a:avLst/>
          </a:prstGeom>
          <a:ln w="19050">
            <a:solidFill>
              <a:srgbClr val="044C87"/>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Rounded Corners 72">
            <a:extLst>
              <a:ext uri="{FF2B5EF4-FFF2-40B4-BE49-F238E27FC236}">
                <a16:creationId xmlns:a16="http://schemas.microsoft.com/office/drawing/2014/main" id="{EF2E7926-B4C4-4089-9943-E73FE6B72E1D}"/>
              </a:ext>
            </a:extLst>
          </p:cNvPr>
          <p:cNvSpPr/>
          <p:nvPr/>
        </p:nvSpPr>
        <p:spPr bwMode="auto">
          <a:xfrm>
            <a:off x="3561902" y="5935254"/>
            <a:ext cx="1280160" cy="530352"/>
          </a:xfrm>
          <a:prstGeom prst="roundRect">
            <a:avLst/>
          </a:prstGeom>
          <a:solidFill>
            <a:srgbClr val="CF9519"/>
          </a:solidFill>
          <a:ln w="381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srgbClr val="FFFFFF"/>
                </a:solidFill>
                <a:effectLst/>
                <a:uLnTx/>
                <a:uFillTx/>
                <a:latin typeface="Calibri"/>
                <a:cs typeface="Arial"/>
              </a:rPr>
              <a:t>Risk maps</a:t>
            </a:r>
            <a:endParaRPr kumimoji="0" lang="en-US" sz="1400" i="0" u="none" strike="noStrike" kern="0" cap="none" spc="0" normalizeH="0" baseline="-25000" noProof="0" dirty="0">
              <a:ln>
                <a:noFill/>
              </a:ln>
              <a:solidFill>
                <a:srgbClr val="FFFFFF"/>
              </a:solidFill>
              <a:effectLst/>
              <a:uLnTx/>
              <a:uFillTx/>
              <a:latin typeface="Calibri"/>
              <a:cs typeface="Arial"/>
            </a:endParaRPr>
          </a:p>
        </p:txBody>
      </p:sp>
      <p:sp>
        <p:nvSpPr>
          <p:cNvPr id="160" name="TextBox 159">
            <a:extLst>
              <a:ext uri="{FF2B5EF4-FFF2-40B4-BE49-F238E27FC236}">
                <a16:creationId xmlns:a16="http://schemas.microsoft.com/office/drawing/2014/main" id="{DA04B372-2DF5-4C92-92D0-32BD44324B42}"/>
              </a:ext>
            </a:extLst>
          </p:cNvPr>
          <p:cNvSpPr txBox="1"/>
          <p:nvPr/>
        </p:nvSpPr>
        <p:spPr bwMode="auto">
          <a:xfrm>
            <a:off x="8501731" y="2308533"/>
            <a:ext cx="3373845" cy="3477875"/>
          </a:xfrm>
          <a:prstGeom prst="rect">
            <a:avLst/>
          </a:prstGeom>
          <a:noFill/>
        </p:spPr>
        <p:txBody>
          <a:bodyPr wrap="square" rtlCol="0">
            <a:spAutoFit/>
          </a:bodyPr>
          <a:lstStyle/>
          <a:p>
            <a:r>
              <a:rPr lang="en-US" sz="2200" dirty="0">
                <a:solidFill>
                  <a:schemeClr val="tx1">
                    <a:lumMod val="50000"/>
                  </a:schemeClr>
                </a:solidFill>
              </a:rPr>
              <a:t>Flow estimation model</a:t>
            </a:r>
          </a:p>
          <a:p>
            <a:endParaRPr lang="en-US" sz="2200" dirty="0">
              <a:solidFill>
                <a:schemeClr val="tx1">
                  <a:lumMod val="50000"/>
                </a:schemeClr>
              </a:solidFill>
            </a:endParaRPr>
          </a:p>
          <a:p>
            <a:r>
              <a:rPr lang="en-US" sz="2200" dirty="0">
                <a:solidFill>
                  <a:schemeClr val="tx1">
                    <a:lumMod val="50000"/>
                  </a:schemeClr>
                </a:solidFill>
              </a:rPr>
              <a:t>API estimation </a:t>
            </a:r>
          </a:p>
          <a:p>
            <a:endParaRPr lang="en-US" sz="2200" dirty="0">
              <a:solidFill>
                <a:schemeClr val="tx1">
                  <a:lumMod val="50000"/>
                </a:schemeClr>
              </a:solidFill>
            </a:endParaRPr>
          </a:p>
          <a:p>
            <a:r>
              <a:rPr lang="en-US" sz="2200" dirty="0">
                <a:solidFill>
                  <a:schemeClr val="tx1">
                    <a:lumMod val="50000"/>
                  </a:schemeClr>
                </a:solidFill>
              </a:rPr>
              <a:t>Conduct Risk Assessment</a:t>
            </a:r>
          </a:p>
          <a:p>
            <a:endParaRPr lang="en-US" sz="2200" dirty="0">
              <a:solidFill>
                <a:schemeClr val="tx1">
                  <a:lumMod val="50000"/>
                </a:schemeClr>
              </a:solidFill>
            </a:endParaRPr>
          </a:p>
          <a:p>
            <a:r>
              <a:rPr lang="en-US" sz="2200" dirty="0">
                <a:solidFill>
                  <a:schemeClr val="tx1">
                    <a:lumMod val="50000"/>
                  </a:schemeClr>
                </a:solidFill>
              </a:rPr>
              <a:t>Mitigation scenarios</a:t>
            </a:r>
          </a:p>
          <a:p>
            <a:endParaRPr lang="en-US" sz="2200" dirty="0">
              <a:solidFill>
                <a:schemeClr val="tx1">
                  <a:lumMod val="50000"/>
                </a:schemeClr>
              </a:solidFill>
            </a:endParaRPr>
          </a:p>
          <a:p>
            <a:r>
              <a:rPr lang="en-US" sz="2200" dirty="0">
                <a:solidFill>
                  <a:schemeClr val="tx1">
                    <a:lumMod val="50000"/>
                  </a:schemeClr>
                </a:solidFill>
              </a:rPr>
              <a:t>Potential further applications/substances… </a:t>
            </a:r>
          </a:p>
        </p:txBody>
      </p:sp>
      <p:pic>
        <p:nvPicPr>
          <p:cNvPr id="161" name="Graphic 160" descr="Arrow: Slight curve with solid fill">
            <a:extLst>
              <a:ext uri="{FF2B5EF4-FFF2-40B4-BE49-F238E27FC236}">
                <a16:creationId xmlns:a16="http://schemas.microsoft.com/office/drawing/2014/main" id="{86C096AD-C003-4228-BDB5-E89A715211F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bwMode="auto">
          <a:xfrm>
            <a:off x="7947733" y="2216819"/>
            <a:ext cx="553998" cy="553998"/>
          </a:xfrm>
          <a:prstGeom prst="rect">
            <a:avLst/>
          </a:prstGeom>
        </p:spPr>
      </p:pic>
      <p:pic>
        <p:nvPicPr>
          <p:cNvPr id="162" name="Graphic 161" descr="Arrow: Slight curve with solid fill">
            <a:extLst>
              <a:ext uri="{FF2B5EF4-FFF2-40B4-BE49-F238E27FC236}">
                <a16:creationId xmlns:a16="http://schemas.microsoft.com/office/drawing/2014/main" id="{236BFF5A-42AF-4ECE-87BE-D2494859F41E}"/>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bwMode="auto">
          <a:xfrm>
            <a:off x="7947733" y="2901000"/>
            <a:ext cx="553998" cy="553998"/>
          </a:xfrm>
          <a:prstGeom prst="rect">
            <a:avLst/>
          </a:prstGeom>
        </p:spPr>
      </p:pic>
      <p:pic>
        <p:nvPicPr>
          <p:cNvPr id="163" name="Graphic 162" descr="Arrow: Slight curve with solid fill">
            <a:extLst>
              <a:ext uri="{FF2B5EF4-FFF2-40B4-BE49-F238E27FC236}">
                <a16:creationId xmlns:a16="http://schemas.microsoft.com/office/drawing/2014/main" id="{B6722138-0CC2-4F21-8039-61CF6FE7D01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bwMode="auto">
          <a:xfrm>
            <a:off x="7947733" y="3585181"/>
            <a:ext cx="553998" cy="553998"/>
          </a:xfrm>
          <a:prstGeom prst="rect">
            <a:avLst/>
          </a:prstGeom>
        </p:spPr>
      </p:pic>
      <p:pic>
        <p:nvPicPr>
          <p:cNvPr id="164" name="Graphic 163" descr="Arrow: Slight curve with solid fill">
            <a:extLst>
              <a:ext uri="{FF2B5EF4-FFF2-40B4-BE49-F238E27FC236}">
                <a16:creationId xmlns:a16="http://schemas.microsoft.com/office/drawing/2014/main" id="{5D999F72-74AC-4D56-969B-0609B33F0C80}"/>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bwMode="auto">
          <a:xfrm>
            <a:off x="7947733" y="4269362"/>
            <a:ext cx="553998" cy="553998"/>
          </a:xfrm>
          <a:prstGeom prst="rect">
            <a:avLst/>
          </a:prstGeom>
        </p:spPr>
      </p:pic>
      <p:pic>
        <p:nvPicPr>
          <p:cNvPr id="165" name="Graphic 164" descr="Arrow: Slight curve with solid fill">
            <a:extLst>
              <a:ext uri="{FF2B5EF4-FFF2-40B4-BE49-F238E27FC236}">
                <a16:creationId xmlns:a16="http://schemas.microsoft.com/office/drawing/2014/main" id="{0859B79D-4845-4F80-83D8-BBAE6DC9F772}"/>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bwMode="auto">
          <a:xfrm>
            <a:off x="7965053" y="4953543"/>
            <a:ext cx="553998" cy="553998"/>
          </a:xfrm>
          <a:prstGeom prst="rect">
            <a:avLst/>
          </a:prstGeom>
        </p:spPr>
      </p:pic>
      <p:sp>
        <p:nvSpPr>
          <p:cNvPr id="51" name="TextBox 50">
            <a:extLst>
              <a:ext uri="{FF2B5EF4-FFF2-40B4-BE49-F238E27FC236}">
                <a16:creationId xmlns:a16="http://schemas.microsoft.com/office/drawing/2014/main" id="{D1BB45E1-FF3C-4CBA-86E5-985BCB2C6753}"/>
              </a:ext>
            </a:extLst>
          </p:cNvPr>
          <p:cNvSpPr txBox="1"/>
          <p:nvPr/>
        </p:nvSpPr>
        <p:spPr bwMode="auto">
          <a:xfrm rot="2839821">
            <a:off x="4900742" y="3128145"/>
            <a:ext cx="846420"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4B4B4D"/>
                </a:solidFill>
                <a:effectLst/>
                <a:uLnTx/>
                <a:uFillTx/>
                <a:latin typeface="Calibri"/>
                <a:cs typeface="Arial"/>
              </a:rPr>
              <a:t>calibration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4B4B4D"/>
                </a:solidFill>
                <a:effectLst/>
                <a:uLnTx/>
                <a:uFillTx/>
                <a:latin typeface="Calibri"/>
                <a:cs typeface="Arial"/>
              </a:rPr>
              <a:t>validation</a:t>
            </a:r>
          </a:p>
        </p:txBody>
      </p:sp>
      <p:cxnSp>
        <p:nvCxnSpPr>
          <p:cNvPr id="53" name="Straight Arrow Connector 52">
            <a:extLst>
              <a:ext uri="{FF2B5EF4-FFF2-40B4-BE49-F238E27FC236}">
                <a16:creationId xmlns:a16="http://schemas.microsoft.com/office/drawing/2014/main" id="{EECC9D76-EAAA-445C-988B-5EE9970A7FAD}"/>
              </a:ext>
            </a:extLst>
          </p:cNvPr>
          <p:cNvCxnSpPr>
            <a:cxnSpLocks/>
          </p:cNvCxnSpPr>
          <p:nvPr/>
        </p:nvCxnSpPr>
        <p:spPr bwMode="auto">
          <a:xfrm flipH="1" flipV="1">
            <a:off x="4901248" y="2931180"/>
            <a:ext cx="798117" cy="798809"/>
          </a:xfrm>
          <a:prstGeom prst="straightConnector1">
            <a:avLst/>
          </a:prstGeom>
          <a:ln w="19050">
            <a:solidFill>
              <a:srgbClr val="044C87"/>
            </a:solidFill>
            <a:prstDash val="dash"/>
            <a:miter lim="80000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42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0">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6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60">
                                            <p:txEl>
                                              <p:pRg st="2" end="2"/>
                                            </p:txEl>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4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4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63"/>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60">
                                            <p:txEl>
                                              <p:pRg st="4" end="4"/>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7"/>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4"/>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8"/>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19"/>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2"/>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0"/>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60">
                                            <p:txEl>
                                              <p:pRg st="6" end="6"/>
                                            </p:txEl>
                                          </p:spTgt>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6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65"/>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6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animBg="1"/>
      <p:bldP spid="22" grpId="0" animBg="1"/>
      <p:bldP spid="39" grpId="0" animBg="1"/>
      <p:bldP spid="41" grpId="0" animBg="1"/>
      <p:bldP spid="43" grpId="0" animBg="1"/>
      <p:bldP spid="50" grpId="0" animBg="1"/>
      <p:bldP spid="52" grpId="0" animBg="1"/>
      <p:bldP spid="55" grpId="0" animBg="1"/>
      <p:bldP spid="58" grpId="0" animBg="1"/>
      <p:bldP spid="68" grpId="0"/>
      <p:bldP spid="69" grpId="0" animBg="1"/>
      <p:bldP spid="70" grpId="0" animBg="1"/>
      <p:bldP spid="88" grpId="0"/>
      <p:bldP spid="89" grpId="0" animBg="1"/>
      <p:bldP spid="90" grpId="0" animBg="1"/>
      <p:bldP spid="91" grpId="0" animBg="1"/>
      <p:bldP spid="73" grpId="0" animBg="1"/>
      <p:bldP spid="51"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itel 8"/>
          <p:cNvSpPr>
            <a:spLocks noGrp="1"/>
          </p:cNvSpPr>
          <p:nvPr>
            <p:ph type="title"/>
          </p:nvPr>
        </p:nvSpPr>
        <p:spPr bwMode="auto"/>
        <p:txBody>
          <a:bodyPr/>
          <a:lstStyle/>
          <a:p>
            <a:pPr>
              <a:defRPr/>
            </a:pPr>
            <a:r>
              <a:rPr kumimoji="0" lang="de-AT" sz="4400" b="1" i="0" u="none" strike="noStrike" kern="0" cap="none" spc="0" normalizeH="0" baseline="0" noProof="0" dirty="0">
                <a:ln>
                  <a:noFill/>
                </a:ln>
                <a:solidFill>
                  <a:srgbClr val="5D7997"/>
                </a:solidFill>
                <a:effectLst/>
                <a:uLnTx/>
                <a:uFillTx/>
                <a:latin typeface="Calibri" panose="020F0502020204030204"/>
                <a:ea typeface="+mn-ea"/>
                <a:cs typeface="+mn-cs"/>
              </a:rPr>
              <a:t>APRIORA</a:t>
            </a:r>
            <a:r>
              <a:rPr kumimoji="0" lang="de-DE" sz="4400" b="1" i="0" u="none" strike="noStrike" kern="0" cap="none" spc="0" normalizeH="0" baseline="0" noProof="0" dirty="0">
                <a:ln>
                  <a:noFill/>
                </a:ln>
                <a:solidFill>
                  <a:srgbClr val="5D7997"/>
                </a:solidFill>
                <a:effectLst/>
                <a:uLnTx/>
                <a:uFillTx/>
                <a:latin typeface="Calibri"/>
                <a:cs typeface="Arial"/>
              </a:rPr>
              <a:t> </a:t>
            </a:r>
            <a:r>
              <a:rPr kumimoji="0" lang="de-DE" sz="4400" b="1" i="0" u="none" strike="noStrike" kern="0" cap="none" spc="0" normalizeH="0" baseline="0" noProof="0" dirty="0" err="1">
                <a:ln>
                  <a:noFill/>
                </a:ln>
                <a:solidFill>
                  <a:srgbClr val="5D7997"/>
                </a:solidFill>
                <a:effectLst/>
                <a:uLnTx/>
                <a:uFillTx/>
                <a:latin typeface="Calibri"/>
                <a:cs typeface="Arial"/>
              </a:rPr>
              <a:t>plugin</a:t>
            </a:r>
            <a:endParaRPr lang="de-AT" dirty="0"/>
          </a:p>
        </p:txBody>
      </p:sp>
      <p:sp>
        <p:nvSpPr>
          <p:cNvPr id="10" name="Textplatzhalter 9"/>
          <p:cNvSpPr>
            <a:spLocks noGrp="1"/>
          </p:cNvSpPr>
          <p:nvPr>
            <p:ph type="body" sz="quarter" idx="25"/>
          </p:nvPr>
        </p:nvSpPr>
        <p:spPr bwMode="auto">
          <a:xfrm>
            <a:off x="533851" y="1051482"/>
            <a:ext cx="3402881" cy="553998"/>
          </a:xfrm>
        </p:spPr>
        <p:txBody>
          <a:bodyPr/>
          <a:lstStyle/>
          <a:p>
            <a:pPr marL="0" indent="0">
              <a:buNone/>
              <a:defRPr/>
            </a:pPr>
            <a:r>
              <a:rPr lang="de-AT" dirty="0"/>
              <a:t>First </a:t>
            </a:r>
            <a:r>
              <a:rPr lang="de-AT" dirty="0" err="1"/>
              <a:t>look</a:t>
            </a:r>
            <a:endParaRPr lang="de-AT" dirty="0"/>
          </a:p>
        </p:txBody>
      </p:sp>
      <p:sp>
        <p:nvSpPr>
          <p:cNvPr id="11" name="Textplatzhalter 10"/>
          <p:cNvSpPr>
            <a:spLocks noGrp="1"/>
          </p:cNvSpPr>
          <p:nvPr>
            <p:ph type="body" sz="quarter" idx="27"/>
          </p:nvPr>
        </p:nvSpPr>
        <p:spPr bwMode="auto">
          <a:xfrm>
            <a:off x="533850" y="1781661"/>
            <a:ext cx="6848025" cy="3894996"/>
          </a:xfrm>
        </p:spPr>
        <p:txBody>
          <a:bodyPr>
            <a:noAutofit/>
          </a:bodyPr>
          <a:lstStyle/>
          <a:p>
            <a:pPr marL="457200" indent="-457200">
              <a:lnSpc>
                <a:spcPct val="125000"/>
              </a:lnSpc>
              <a:buFont typeface="Wingdings" panose="05000000000000000000" pitchFamily="2" charset="2"/>
              <a:buChar char="v"/>
            </a:pPr>
            <a:r>
              <a:rPr lang="en-US" dirty="0">
                <a:solidFill>
                  <a:schemeClr val="tx1">
                    <a:lumMod val="50000"/>
                  </a:schemeClr>
                </a:solidFill>
              </a:rPr>
              <a:t>It will be available in the official QGIS repository by May 2026. Right now, it is stored in a local repository and </a:t>
            </a:r>
            <a:r>
              <a:rPr lang="en-US" b="1" dirty="0">
                <a:solidFill>
                  <a:schemeClr val="tx1">
                    <a:lumMod val="50000"/>
                  </a:schemeClr>
                </a:solidFill>
              </a:rPr>
              <a:t>ready to be downloaded</a:t>
            </a:r>
          </a:p>
          <a:p>
            <a:pPr marL="457200" indent="-457200">
              <a:lnSpc>
                <a:spcPct val="125000"/>
              </a:lnSpc>
              <a:buFont typeface="Wingdings" panose="05000000000000000000" pitchFamily="2" charset="2"/>
              <a:buChar char="v"/>
            </a:pPr>
            <a:r>
              <a:rPr lang="en-US" dirty="0">
                <a:solidFill>
                  <a:schemeClr val="tx1">
                    <a:lumMod val="50000"/>
                  </a:schemeClr>
                </a:solidFill>
              </a:rPr>
              <a:t>After the installation, you can find it in the Processing Toolbox</a:t>
            </a:r>
          </a:p>
          <a:p>
            <a:pPr marL="457200" indent="-457200">
              <a:lnSpc>
                <a:spcPct val="125000"/>
              </a:lnSpc>
              <a:buFont typeface="Wingdings" panose="05000000000000000000" pitchFamily="2" charset="2"/>
              <a:buChar char="v"/>
            </a:pPr>
            <a:r>
              <a:rPr lang="en-US" dirty="0">
                <a:solidFill>
                  <a:schemeClr val="tx1">
                    <a:lumMod val="50000"/>
                  </a:schemeClr>
                </a:solidFill>
              </a:rPr>
              <a:t>Two subgroups: </a:t>
            </a:r>
            <a:r>
              <a:rPr lang="en-US" i="1" dirty="0">
                <a:solidFill>
                  <a:schemeClr val="tx1">
                    <a:lumMod val="50000"/>
                  </a:schemeClr>
                </a:solidFill>
              </a:rPr>
              <a:t>API emission</a:t>
            </a:r>
            <a:r>
              <a:rPr lang="en-US" dirty="0">
                <a:solidFill>
                  <a:schemeClr val="tx1">
                    <a:lumMod val="50000"/>
                  </a:schemeClr>
                </a:solidFill>
              </a:rPr>
              <a:t> and </a:t>
            </a:r>
            <a:r>
              <a:rPr lang="en-US" i="1" dirty="0">
                <a:solidFill>
                  <a:schemeClr val="tx1">
                    <a:lumMod val="50000"/>
                  </a:schemeClr>
                </a:solidFill>
              </a:rPr>
              <a:t>Flow Estimation</a:t>
            </a:r>
          </a:p>
          <a:p>
            <a:pPr marL="457200" indent="-457200">
              <a:lnSpc>
                <a:spcPct val="125000"/>
              </a:lnSpc>
              <a:buFont typeface="Wingdings" panose="05000000000000000000" pitchFamily="2" charset="2"/>
              <a:buChar char="v"/>
            </a:pPr>
            <a:r>
              <a:rPr lang="en-US" dirty="0">
                <a:solidFill>
                  <a:schemeClr val="tx1">
                    <a:lumMod val="50000"/>
                  </a:schemeClr>
                </a:solidFill>
              </a:rPr>
              <a:t>Set of tools from </a:t>
            </a:r>
            <a:r>
              <a:rPr lang="en-US" i="1" dirty="0">
                <a:solidFill>
                  <a:schemeClr val="tx1">
                    <a:lumMod val="50000"/>
                  </a:schemeClr>
                </a:solidFill>
              </a:rPr>
              <a:t>Flow Estimation</a:t>
            </a:r>
            <a:r>
              <a:rPr lang="en-US" dirty="0">
                <a:solidFill>
                  <a:schemeClr val="tx1">
                    <a:lumMod val="50000"/>
                  </a:schemeClr>
                </a:solidFill>
              </a:rPr>
              <a:t> are not necessary </a:t>
            </a:r>
            <a:br>
              <a:rPr lang="en-US" dirty="0">
                <a:solidFill>
                  <a:schemeClr val="tx1">
                    <a:lumMod val="50000"/>
                  </a:schemeClr>
                </a:solidFill>
              </a:rPr>
            </a:br>
            <a:r>
              <a:rPr lang="en-US" dirty="0">
                <a:solidFill>
                  <a:schemeClr val="tx1">
                    <a:lumMod val="50000"/>
                  </a:schemeClr>
                </a:solidFill>
              </a:rPr>
              <a:t>if you already have regionalized flow data</a:t>
            </a:r>
          </a:p>
        </p:txBody>
      </p:sp>
      <p:pic>
        <p:nvPicPr>
          <p:cNvPr id="4" name="Picture 3">
            <a:extLst>
              <a:ext uri="{FF2B5EF4-FFF2-40B4-BE49-F238E27FC236}">
                <a16:creationId xmlns:a16="http://schemas.microsoft.com/office/drawing/2014/main" id="{89E60914-3582-438F-B961-F6D1FCE9F4FD}"/>
              </a:ext>
            </a:extLst>
          </p:cNvPr>
          <p:cNvPicPr>
            <a:picLocks noChangeAspect="1"/>
          </p:cNvPicPr>
          <p:nvPr/>
        </p:nvPicPr>
        <p:blipFill rotWithShape="1">
          <a:blip r:embed="rId3"/>
          <a:srcRect r="17256" b="81350"/>
          <a:stretch/>
        </p:blipFill>
        <p:spPr>
          <a:xfrm>
            <a:off x="7622332" y="1259322"/>
            <a:ext cx="4035817" cy="1044677"/>
          </a:xfrm>
          <a:prstGeom prst="rect">
            <a:avLst/>
          </a:prstGeom>
        </p:spPr>
      </p:pic>
      <p:pic>
        <p:nvPicPr>
          <p:cNvPr id="7" name="Picture 6">
            <a:extLst>
              <a:ext uri="{FF2B5EF4-FFF2-40B4-BE49-F238E27FC236}">
                <a16:creationId xmlns:a16="http://schemas.microsoft.com/office/drawing/2014/main" id="{59F428CB-B0E6-4F71-8716-6A94CD7E5310}"/>
              </a:ext>
            </a:extLst>
          </p:cNvPr>
          <p:cNvPicPr>
            <a:picLocks noChangeAspect="1"/>
          </p:cNvPicPr>
          <p:nvPr/>
        </p:nvPicPr>
        <p:blipFill rotWithShape="1">
          <a:blip r:embed="rId3"/>
          <a:srcRect t="74115" r="17257"/>
          <a:stretch/>
        </p:blipFill>
        <p:spPr>
          <a:xfrm>
            <a:off x="7622331" y="2292053"/>
            <a:ext cx="4035817" cy="1449923"/>
          </a:xfrm>
          <a:prstGeom prst="rect">
            <a:avLst/>
          </a:prstGeom>
        </p:spPr>
      </p:pic>
      <p:cxnSp>
        <p:nvCxnSpPr>
          <p:cNvPr id="16" name="Straight Connector 15">
            <a:extLst>
              <a:ext uri="{FF2B5EF4-FFF2-40B4-BE49-F238E27FC236}">
                <a16:creationId xmlns:a16="http://schemas.microsoft.com/office/drawing/2014/main" id="{576236C8-14D9-48FF-99FE-799256EFDD6A}"/>
              </a:ext>
            </a:extLst>
          </p:cNvPr>
          <p:cNvCxnSpPr>
            <a:cxnSpLocks/>
          </p:cNvCxnSpPr>
          <p:nvPr/>
        </p:nvCxnSpPr>
        <p:spPr>
          <a:xfrm>
            <a:off x="8406246" y="3283528"/>
            <a:ext cx="800099" cy="0"/>
          </a:xfrm>
          <a:prstGeom prst="line">
            <a:avLst/>
          </a:prstGeom>
          <a:ln w="38100">
            <a:solidFill>
              <a:srgbClr val="F3A2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48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itel 8"/>
          <p:cNvSpPr>
            <a:spLocks noGrp="1"/>
          </p:cNvSpPr>
          <p:nvPr>
            <p:ph type="title"/>
          </p:nvPr>
        </p:nvSpPr>
        <p:spPr bwMode="auto"/>
        <p:txBody>
          <a:bodyPr/>
          <a:lstStyle/>
          <a:p>
            <a:pPr>
              <a:defRPr/>
            </a:pPr>
            <a:r>
              <a:rPr kumimoji="0" lang="en-US" sz="4400" b="1" i="0" u="none" strike="noStrike" kern="0" cap="none" spc="0" normalizeH="0" baseline="0" noProof="0" dirty="0">
                <a:ln>
                  <a:noFill/>
                </a:ln>
                <a:solidFill>
                  <a:srgbClr val="5D7997"/>
                </a:solidFill>
                <a:effectLst/>
                <a:uLnTx/>
                <a:uFillTx/>
                <a:latin typeface="Calibri" panose="020F0502020204030204"/>
                <a:ea typeface="+mn-ea"/>
                <a:cs typeface="+mn-cs"/>
              </a:rPr>
              <a:t>APRIORA </a:t>
            </a:r>
            <a:r>
              <a:rPr kumimoji="0" lang="de-DE" sz="4400" b="1" i="0" u="none" strike="noStrike" kern="0" cap="none" spc="0" normalizeH="0" baseline="0" noProof="0" dirty="0" err="1">
                <a:ln>
                  <a:noFill/>
                </a:ln>
                <a:solidFill>
                  <a:srgbClr val="5D7997"/>
                </a:solidFill>
                <a:effectLst/>
                <a:uLnTx/>
                <a:uFillTx/>
                <a:latin typeface="Calibri"/>
                <a:cs typeface="Arial"/>
              </a:rPr>
              <a:t>plugin</a:t>
            </a:r>
            <a:endParaRPr lang="de-AT" dirty="0"/>
          </a:p>
        </p:txBody>
      </p:sp>
      <p:sp>
        <p:nvSpPr>
          <p:cNvPr id="10" name="Textplatzhalter 9"/>
          <p:cNvSpPr>
            <a:spLocks noGrp="1"/>
          </p:cNvSpPr>
          <p:nvPr>
            <p:ph type="body" sz="quarter" idx="25"/>
          </p:nvPr>
        </p:nvSpPr>
        <p:spPr bwMode="auto">
          <a:xfrm>
            <a:off x="533850" y="1051482"/>
            <a:ext cx="7543349" cy="553998"/>
          </a:xfrm>
        </p:spPr>
        <p:txBody>
          <a:bodyPr/>
          <a:lstStyle/>
          <a:p>
            <a:pPr marL="0" indent="0">
              <a:buNone/>
              <a:defRPr/>
            </a:pPr>
            <a:r>
              <a:rPr lang="de-AT" dirty="0"/>
              <a:t>1 – 4 Flow </a:t>
            </a:r>
            <a:r>
              <a:rPr lang="de-AT" dirty="0" err="1"/>
              <a:t>Estimation</a:t>
            </a:r>
            <a:r>
              <a:rPr lang="de-AT" dirty="0"/>
              <a:t> </a:t>
            </a:r>
            <a:r>
              <a:rPr lang="de-AT" dirty="0" err="1"/>
              <a:t>group</a:t>
            </a:r>
            <a:endParaRPr lang="de-AT" dirty="0"/>
          </a:p>
        </p:txBody>
      </p:sp>
      <p:sp>
        <p:nvSpPr>
          <p:cNvPr id="12" name="Text Placeholder 2">
            <a:extLst>
              <a:ext uri="{FF2B5EF4-FFF2-40B4-BE49-F238E27FC236}">
                <a16:creationId xmlns:a16="http://schemas.microsoft.com/office/drawing/2014/main" id="{0125490C-BF80-4806-AC38-B35FAEA08749}"/>
              </a:ext>
            </a:extLst>
          </p:cNvPr>
          <p:cNvSpPr txBox="1">
            <a:spLocks/>
          </p:cNvSpPr>
          <p:nvPr/>
        </p:nvSpPr>
        <p:spPr bwMode="auto">
          <a:xfrm>
            <a:off x="533849" y="1684586"/>
            <a:ext cx="10372275" cy="1467330"/>
          </a:xfrm>
          <a:prstGeom prst="rect">
            <a:avLst/>
          </a:prstGeom>
        </p:spPr>
        <p:txBody>
          <a:bodyPr/>
          <a:lstStyle>
            <a:lvl1pPr marL="0" indent="0" algn="l" defTabSz="914400">
              <a:lnSpc>
                <a:spcPct val="90000"/>
              </a:lnSpc>
              <a:spcBef>
                <a:spcPts val="1000"/>
              </a:spcBef>
              <a:buFont typeface="Arial"/>
              <a:buNone/>
              <a:defRPr sz="2200" b="0">
                <a:solidFill>
                  <a:schemeClr val="tx1"/>
                </a:solidFill>
                <a:latin typeface="+mn-lt"/>
                <a:ea typeface="+mn-ea"/>
                <a:cs typeface="+mn-cs"/>
              </a:defRPr>
            </a:lvl1pPr>
            <a:lvl2pPr marL="0" indent="0" algn="l" defTabSz="914400">
              <a:lnSpc>
                <a:spcPct val="90000"/>
              </a:lnSpc>
              <a:spcBef>
                <a:spcPts val="500"/>
              </a:spcBef>
              <a:buFont typeface="Arial"/>
              <a:buNone/>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r>
              <a:rPr lang="en-US" sz="2400" kern="0" dirty="0">
                <a:solidFill>
                  <a:schemeClr val="tx1">
                    <a:lumMod val="50000"/>
                  </a:schemeClr>
                </a:solidFill>
              </a:rPr>
              <a:t>This set of tools is calculating the </a:t>
            </a:r>
            <a:r>
              <a:rPr lang="en-US" sz="2400" b="1" kern="0" dirty="0">
                <a:solidFill>
                  <a:schemeClr val="tx1">
                    <a:lumMod val="50000"/>
                  </a:schemeClr>
                </a:solidFill>
              </a:rPr>
              <a:t>yearly mean flow</a:t>
            </a:r>
            <a:r>
              <a:rPr lang="en-US" sz="2400" kern="0" dirty="0">
                <a:solidFill>
                  <a:schemeClr val="tx1">
                    <a:lumMod val="50000"/>
                  </a:schemeClr>
                </a:solidFill>
              </a:rPr>
              <a:t> and </a:t>
            </a:r>
            <a:r>
              <a:rPr lang="en-US" sz="2400" b="1" kern="0" dirty="0">
                <a:solidFill>
                  <a:schemeClr val="tx1">
                    <a:lumMod val="50000"/>
                  </a:schemeClr>
                </a:solidFill>
              </a:rPr>
              <a:t>yearly mean low flow </a:t>
            </a:r>
            <a:r>
              <a:rPr lang="en-US" sz="2400" kern="0" dirty="0">
                <a:solidFill>
                  <a:schemeClr val="tx1">
                    <a:lumMod val="50000"/>
                  </a:schemeClr>
                </a:solidFill>
              </a:rPr>
              <a:t>for each subcatchment within a catchment. The output is a river level shapefile containing the flow information.</a:t>
            </a:r>
          </a:p>
        </p:txBody>
      </p:sp>
      <p:pic>
        <p:nvPicPr>
          <p:cNvPr id="4" name="Picture 3">
            <a:extLst>
              <a:ext uri="{FF2B5EF4-FFF2-40B4-BE49-F238E27FC236}">
                <a16:creationId xmlns:a16="http://schemas.microsoft.com/office/drawing/2014/main" id="{EE274270-98C0-4B2F-9886-2168CF5223EC}"/>
              </a:ext>
            </a:extLst>
          </p:cNvPr>
          <p:cNvPicPr>
            <a:picLocks noChangeAspect="1"/>
          </p:cNvPicPr>
          <p:nvPr/>
        </p:nvPicPr>
        <p:blipFill rotWithShape="1">
          <a:blip r:embed="rId3"/>
          <a:srcRect t="1352" b="1"/>
          <a:stretch/>
        </p:blipFill>
        <p:spPr>
          <a:xfrm>
            <a:off x="8221407" y="210214"/>
            <a:ext cx="3457069" cy="1430362"/>
          </a:xfrm>
          <a:prstGeom prst="rect">
            <a:avLst/>
          </a:prstGeom>
          <a:ln w="28575">
            <a:solidFill>
              <a:srgbClr val="5D7997"/>
            </a:solidFill>
          </a:ln>
        </p:spPr>
      </p:pic>
      <p:sp>
        <p:nvSpPr>
          <p:cNvPr id="5" name="Left Brace 4">
            <a:extLst>
              <a:ext uri="{FF2B5EF4-FFF2-40B4-BE49-F238E27FC236}">
                <a16:creationId xmlns:a16="http://schemas.microsoft.com/office/drawing/2014/main" id="{AAFFE365-A016-4A94-9063-33E12ACDF0A4}"/>
              </a:ext>
            </a:extLst>
          </p:cNvPr>
          <p:cNvSpPr/>
          <p:nvPr/>
        </p:nvSpPr>
        <p:spPr>
          <a:xfrm>
            <a:off x="8717756" y="805592"/>
            <a:ext cx="207169" cy="805656"/>
          </a:xfrm>
          <a:prstGeom prst="leftBrace">
            <a:avLst>
              <a:gd name="adj1" fmla="val 8333"/>
              <a:gd name="adj2" fmla="val 47635"/>
            </a:avLst>
          </a:prstGeom>
          <a:ln w="38100">
            <a:solidFill>
              <a:srgbClr val="F3A21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6ED85A5A-7AE8-470F-A29C-F81C220A0E84}"/>
              </a:ext>
            </a:extLst>
          </p:cNvPr>
          <p:cNvPicPr>
            <a:picLocks noChangeAspect="1"/>
          </p:cNvPicPr>
          <p:nvPr/>
        </p:nvPicPr>
        <p:blipFill rotWithShape="1">
          <a:blip r:embed="rId4">
            <a:extLst>
              <a:ext uri="{28A0092B-C50C-407E-A947-70E740481C1C}">
                <a14:useLocalDpi xmlns:a14="http://schemas.microsoft.com/office/drawing/2010/main" val="0"/>
              </a:ext>
            </a:extLst>
          </a:blip>
          <a:srcRect l="3757" t="9957" r="3128" b="12638"/>
          <a:stretch/>
        </p:blipFill>
        <p:spPr>
          <a:xfrm>
            <a:off x="2883241" y="2844507"/>
            <a:ext cx="6425517" cy="3764883"/>
          </a:xfrm>
          <a:prstGeom prst="rect">
            <a:avLst/>
          </a:prstGeom>
          <a:ln w="19050">
            <a:solidFill>
              <a:schemeClr val="tx1">
                <a:lumMod val="50000"/>
              </a:schemeClr>
            </a:solidFill>
          </a:ln>
        </p:spPr>
      </p:pic>
    </p:spTree>
    <p:extLst>
      <p:ext uri="{BB962C8B-B14F-4D97-AF65-F5344CB8AC3E}">
        <p14:creationId xmlns:p14="http://schemas.microsoft.com/office/powerpoint/2010/main" val="1319286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itel 8"/>
          <p:cNvSpPr>
            <a:spLocks noGrp="1"/>
          </p:cNvSpPr>
          <p:nvPr>
            <p:ph type="title"/>
          </p:nvPr>
        </p:nvSpPr>
        <p:spPr bwMode="auto"/>
        <p:txBody>
          <a:bodyPr/>
          <a:lstStyle/>
          <a:p>
            <a:pPr>
              <a:defRPr/>
            </a:pPr>
            <a:r>
              <a:rPr kumimoji="0" lang="en-US" sz="4400" b="1" i="0" u="none" strike="noStrike" kern="0" cap="none" spc="0" normalizeH="0" baseline="0" noProof="0" dirty="0">
                <a:ln>
                  <a:noFill/>
                </a:ln>
                <a:solidFill>
                  <a:srgbClr val="5D7997"/>
                </a:solidFill>
                <a:effectLst/>
                <a:uLnTx/>
                <a:uFillTx/>
                <a:latin typeface="Calibri" panose="020F0502020204030204"/>
                <a:ea typeface="+mn-ea"/>
                <a:cs typeface="+mn-cs"/>
              </a:rPr>
              <a:t>APRIORA </a:t>
            </a:r>
            <a:r>
              <a:rPr kumimoji="0" lang="de-DE" sz="4400" b="1" i="0" u="none" strike="noStrike" kern="0" cap="none" spc="0" normalizeH="0" baseline="0" noProof="0" dirty="0" err="1">
                <a:ln>
                  <a:noFill/>
                </a:ln>
                <a:solidFill>
                  <a:srgbClr val="5D7997"/>
                </a:solidFill>
                <a:effectLst/>
                <a:uLnTx/>
                <a:uFillTx/>
                <a:latin typeface="Calibri"/>
                <a:cs typeface="Arial"/>
              </a:rPr>
              <a:t>plugin</a:t>
            </a:r>
            <a:endParaRPr lang="de-AT" dirty="0"/>
          </a:p>
        </p:txBody>
      </p:sp>
      <p:sp>
        <p:nvSpPr>
          <p:cNvPr id="10" name="Textplatzhalter 9"/>
          <p:cNvSpPr>
            <a:spLocks noGrp="1"/>
          </p:cNvSpPr>
          <p:nvPr>
            <p:ph type="body" sz="quarter" idx="25"/>
          </p:nvPr>
        </p:nvSpPr>
        <p:spPr bwMode="auto">
          <a:xfrm>
            <a:off x="533850" y="1051482"/>
            <a:ext cx="7543349" cy="553998"/>
          </a:xfrm>
        </p:spPr>
        <p:txBody>
          <a:bodyPr/>
          <a:lstStyle/>
          <a:p>
            <a:pPr marL="0" indent="0">
              <a:buNone/>
              <a:defRPr/>
            </a:pPr>
            <a:r>
              <a:rPr lang="de-AT" dirty="0"/>
              <a:t>5 – API Parameter </a:t>
            </a:r>
            <a:r>
              <a:rPr lang="de-AT" dirty="0" err="1"/>
              <a:t>Selection</a:t>
            </a:r>
            <a:endParaRPr lang="de-AT" dirty="0"/>
          </a:p>
        </p:txBody>
      </p:sp>
      <p:pic>
        <p:nvPicPr>
          <p:cNvPr id="3" name="Graphic 2" descr="Open book with solid fill">
            <a:extLst>
              <a:ext uri="{FF2B5EF4-FFF2-40B4-BE49-F238E27FC236}">
                <a16:creationId xmlns:a16="http://schemas.microsoft.com/office/drawing/2014/main" id="{0EBCF214-D149-4A32-BAB0-0BAD82B847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23704" y="3192728"/>
            <a:ext cx="1975920" cy="1975920"/>
          </a:xfrm>
          <a:prstGeom prst="rect">
            <a:avLst/>
          </a:prstGeom>
        </p:spPr>
      </p:pic>
      <p:sp>
        <p:nvSpPr>
          <p:cNvPr id="12" name="Text Placeholder 2">
            <a:extLst>
              <a:ext uri="{FF2B5EF4-FFF2-40B4-BE49-F238E27FC236}">
                <a16:creationId xmlns:a16="http://schemas.microsoft.com/office/drawing/2014/main" id="{0125490C-BF80-4806-AC38-B35FAEA08749}"/>
              </a:ext>
            </a:extLst>
          </p:cNvPr>
          <p:cNvSpPr txBox="1">
            <a:spLocks/>
          </p:cNvSpPr>
          <p:nvPr/>
        </p:nvSpPr>
        <p:spPr bwMode="auto">
          <a:xfrm>
            <a:off x="533850" y="2372697"/>
            <a:ext cx="8989854" cy="3361879"/>
          </a:xfrm>
          <a:prstGeom prst="rect">
            <a:avLst/>
          </a:prstGeom>
        </p:spPr>
        <p:txBody>
          <a:bodyPr/>
          <a:lstStyle>
            <a:lvl1pPr marL="0" indent="0" algn="l" defTabSz="914400">
              <a:lnSpc>
                <a:spcPct val="90000"/>
              </a:lnSpc>
              <a:spcBef>
                <a:spcPts val="1000"/>
              </a:spcBef>
              <a:buFont typeface="Arial"/>
              <a:buNone/>
              <a:defRPr sz="2200" b="0">
                <a:solidFill>
                  <a:schemeClr val="tx1"/>
                </a:solidFill>
                <a:latin typeface="+mn-lt"/>
                <a:ea typeface="+mn-ea"/>
                <a:cs typeface="+mn-cs"/>
              </a:defRPr>
            </a:lvl1pPr>
            <a:lvl2pPr marL="0" indent="0" algn="l" defTabSz="914400">
              <a:lnSpc>
                <a:spcPct val="90000"/>
              </a:lnSpc>
              <a:spcBef>
                <a:spcPts val="500"/>
              </a:spcBef>
              <a:buFont typeface="Arial"/>
              <a:buNone/>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342900" indent="-342900">
              <a:buFont typeface="Wingdings" panose="05000000000000000000" pitchFamily="2" charset="2"/>
              <a:buChar char="v"/>
            </a:pPr>
            <a:r>
              <a:rPr lang="en-US" sz="2400" kern="0" dirty="0">
                <a:solidFill>
                  <a:schemeClr val="tx1">
                    <a:lumMod val="50000"/>
                  </a:schemeClr>
                </a:solidFill>
              </a:rPr>
              <a:t>This tool is giving the user the access to the APRIORA’s internal database related to consumption data, removal rates and PNEC values.</a:t>
            </a:r>
          </a:p>
          <a:p>
            <a:pPr marL="342900" indent="-342900">
              <a:buFont typeface="Wingdings" panose="05000000000000000000" pitchFamily="2" charset="2"/>
              <a:buChar char="v"/>
            </a:pPr>
            <a:endParaRPr lang="en-US" sz="2400" kern="0" dirty="0">
              <a:solidFill>
                <a:schemeClr val="tx1">
                  <a:lumMod val="50000"/>
                </a:schemeClr>
              </a:solidFill>
            </a:endParaRPr>
          </a:p>
          <a:p>
            <a:pPr marL="342900" indent="-342900">
              <a:buFont typeface="Wingdings" panose="05000000000000000000" pitchFamily="2" charset="2"/>
              <a:buChar char="v"/>
            </a:pPr>
            <a:r>
              <a:rPr lang="en-US" sz="2400" kern="0" dirty="0">
                <a:solidFill>
                  <a:schemeClr val="tx1">
                    <a:lumMod val="50000"/>
                  </a:schemeClr>
                </a:solidFill>
              </a:rPr>
              <a:t>It is the APRIORA book of knowledge.</a:t>
            </a:r>
          </a:p>
          <a:p>
            <a:pPr marL="342900" indent="-342900">
              <a:buFont typeface="Wingdings" panose="05000000000000000000" pitchFamily="2" charset="2"/>
              <a:buChar char="v"/>
            </a:pPr>
            <a:endParaRPr lang="en-US" sz="2400" kern="0" dirty="0">
              <a:solidFill>
                <a:schemeClr val="tx1">
                  <a:lumMod val="50000"/>
                </a:schemeClr>
              </a:solidFill>
            </a:endParaRPr>
          </a:p>
          <a:p>
            <a:pPr marL="342900" indent="-342900">
              <a:buFont typeface="Wingdings" panose="05000000000000000000" pitchFamily="2" charset="2"/>
              <a:buChar char="v"/>
            </a:pPr>
            <a:r>
              <a:rPr lang="en-US" sz="2400" kern="0" dirty="0">
                <a:solidFill>
                  <a:schemeClr val="tx1">
                    <a:lumMod val="50000"/>
                  </a:schemeClr>
                </a:solidFill>
              </a:rPr>
              <a:t>Here we can select certain pharmaceuticals, check their removal rates and PNEC values. </a:t>
            </a:r>
          </a:p>
        </p:txBody>
      </p:sp>
      <p:pic>
        <p:nvPicPr>
          <p:cNvPr id="4" name="Picture 3">
            <a:extLst>
              <a:ext uri="{FF2B5EF4-FFF2-40B4-BE49-F238E27FC236}">
                <a16:creationId xmlns:a16="http://schemas.microsoft.com/office/drawing/2014/main" id="{980D8DB9-0741-4783-A5DD-867B4BE75A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6636" y="509757"/>
            <a:ext cx="3181514" cy="1530429"/>
          </a:xfrm>
          <a:prstGeom prst="rect">
            <a:avLst/>
          </a:prstGeom>
        </p:spPr>
      </p:pic>
    </p:spTree>
    <p:extLst>
      <p:ext uri="{BB962C8B-B14F-4D97-AF65-F5344CB8AC3E}">
        <p14:creationId xmlns:p14="http://schemas.microsoft.com/office/powerpoint/2010/main" val="1631472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itel 8"/>
          <p:cNvSpPr>
            <a:spLocks noGrp="1"/>
          </p:cNvSpPr>
          <p:nvPr>
            <p:ph type="title"/>
          </p:nvPr>
        </p:nvSpPr>
        <p:spPr bwMode="auto"/>
        <p:txBody>
          <a:bodyPr/>
          <a:lstStyle/>
          <a:p>
            <a:pPr>
              <a:defRPr/>
            </a:pPr>
            <a:r>
              <a:rPr kumimoji="0" lang="en-US" sz="4400" b="1" i="0" u="none" strike="noStrike" kern="0" cap="none" spc="0" normalizeH="0" baseline="0" noProof="0" dirty="0">
                <a:ln>
                  <a:noFill/>
                </a:ln>
                <a:solidFill>
                  <a:srgbClr val="5D7997"/>
                </a:solidFill>
                <a:effectLst/>
                <a:uLnTx/>
                <a:uFillTx/>
                <a:latin typeface="Calibri" panose="020F0502020204030204"/>
                <a:ea typeface="+mn-ea"/>
                <a:cs typeface="+mn-cs"/>
              </a:rPr>
              <a:t>APRIORA </a:t>
            </a:r>
            <a:r>
              <a:rPr kumimoji="0" lang="de-DE" sz="4400" b="1" i="0" u="none" strike="noStrike" kern="0" cap="none" spc="0" normalizeH="0" baseline="0" noProof="0" dirty="0" err="1">
                <a:ln>
                  <a:noFill/>
                </a:ln>
                <a:solidFill>
                  <a:srgbClr val="5D7997"/>
                </a:solidFill>
                <a:effectLst/>
                <a:uLnTx/>
                <a:uFillTx/>
                <a:latin typeface="Calibri"/>
                <a:cs typeface="Arial"/>
              </a:rPr>
              <a:t>plugin</a:t>
            </a:r>
            <a:endParaRPr lang="de-AT" dirty="0"/>
          </a:p>
        </p:txBody>
      </p:sp>
      <p:sp>
        <p:nvSpPr>
          <p:cNvPr id="10" name="Textplatzhalter 9"/>
          <p:cNvSpPr>
            <a:spLocks noGrp="1"/>
          </p:cNvSpPr>
          <p:nvPr>
            <p:ph type="body" sz="quarter" idx="25"/>
          </p:nvPr>
        </p:nvSpPr>
        <p:spPr bwMode="auto">
          <a:xfrm>
            <a:off x="533850" y="1051482"/>
            <a:ext cx="7543349" cy="553998"/>
          </a:xfrm>
        </p:spPr>
        <p:txBody>
          <a:bodyPr/>
          <a:lstStyle/>
          <a:p>
            <a:pPr marL="0" indent="0">
              <a:buNone/>
              <a:defRPr/>
            </a:pPr>
            <a:r>
              <a:rPr lang="de-AT" dirty="0"/>
              <a:t>5 – API Parameter </a:t>
            </a:r>
            <a:r>
              <a:rPr lang="de-AT" dirty="0" err="1"/>
              <a:t>Selection</a:t>
            </a:r>
            <a:endParaRPr lang="de-AT" dirty="0"/>
          </a:p>
        </p:txBody>
      </p:sp>
      <p:pic>
        <p:nvPicPr>
          <p:cNvPr id="3" name="5-API_parameter_selection_HQ">
            <a:hlinkClick r:id="" action="ppaction://media"/>
            <a:extLst>
              <a:ext uri="{FF2B5EF4-FFF2-40B4-BE49-F238E27FC236}">
                <a16:creationId xmlns:a16="http://schemas.microsoft.com/office/drawing/2014/main" id="{57F897CC-7BD5-4737-9032-CB5125ECE3A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82436" y="1605480"/>
            <a:ext cx="9227127" cy="5190259"/>
          </a:xfrm>
          <a:prstGeom prst="rect">
            <a:avLst/>
          </a:prstGeom>
        </p:spPr>
      </p:pic>
    </p:spTree>
    <p:extLst>
      <p:ext uri="{BB962C8B-B14F-4D97-AF65-F5344CB8AC3E}">
        <p14:creationId xmlns:p14="http://schemas.microsoft.com/office/powerpoint/2010/main" val="21073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BSR / Color Palette">
      <a:dk1>
        <a:srgbClr val="4B4B4D"/>
      </a:dk1>
      <a:lt1>
        <a:srgbClr val="FFFFFF"/>
      </a:lt1>
      <a:dk2>
        <a:srgbClr val="004E84"/>
      </a:dk2>
      <a:lt2>
        <a:srgbClr val="FFFFFF"/>
      </a:lt2>
      <a:accent1>
        <a:srgbClr val="6B9BC2"/>
      </a:accent1>
      <a:accent2>
        <a:srgbClr val="377F77"/>
      </a:accent2>
      <a:accent3>
        <a:srgbClr val="AC3287"/>
      </a:accent3>
      <a:accent4>
        <a:srgbClr val="FFA829"/>
      </a:accent4>
      <a:accent5>
        <a:srgbClr val="8E8C8C"/>
      </a:accent5>
      <a:accent6>
        <a:srgbClr val="64AE53"/>
      </a:accent6>
      <a:hlink>
        <a:srgbClr val="8AB419"/>
      </a:hlink>
      <a:folHlink>
        <a:srgbClr val="8AB419"/>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prstGeom prst="rect">
          <a:avLst/>
        </a:prstGeom>
        <a:noFill/>
      </a:spPr>
      <a:bodyPr/>
      <a:lstStyle/>
    </a:txDef>
  </a:objectDefaults>
  <a:extraClrSchemeLst/>
</a:theme>
</file>

<file path=ppt/theme/theme3.xml><?xml version="1.0" encoding="utf-8"?>
<a:theme xmlns:a="http://schemas.openxmlformats.org/drawingml/2006/main" name="1_Office">
  <a:themeElements>
    <a:clrScheme name="BSR / Color Palette">
      <a:dk1>
        <a:srgbClr val="4B4B4D"/>
      </a:dk1>
      <a:lt1>
        <a:srgbClr val="FFFFFF"/>
      </a:lt1>
      <a:dk2>
        <a:srgbClr val="004E84"/>
      </a:dk2>
      <a:lt2>
        <a:srgbClr val="FFFFFF"/>
      </a:lt2>
      <a:accent1>
        <a:srgbClr val="6B9BC2"/>
      </a:accent1>
      <a:accent2>
        <a:srgbClr val="377F77"/>
      </a:accent2>
      <a:accent3>
        <a:srgbClr val="AC3287"/>
      </a:accent3>
      <a:accent4>
        <a:srgbClr val="FFA829"/>
      </a:accent4>
      <a:accent5>
        <a:srgbClr val="8E8C8C"/>
      </a:accent5>
      <a:accent6>
        <a:srgbClr val="64AE53"/>
      </a:accent6>
      <a:hlink>
        <a:srgbClr val="8AB419"/>
      </a:hlink>
      <a:folHlink>
        <a:srgbClr val="8AB41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ctr">
        <a:spAutoFit/>
      </a:bodyPr>
      <a:lstStyle>
        <a:defPPr>
          <a:defRPr sz="4000" b="1" dirty="0" err="1">
            <a:solidFill>
              <a:srgbClr val="004E84"/>
            </a:solidFill>
          </a:defRPr>
        </a:defPPr>
      </a:lstStyle>
    </a:txDef>
  </a:objectDefaults>
  <a:extraClrSchemeLst/>
  <a:custClrLst>
    <a:custClr name="Deep Blue">
      <a:srgbClr val="004E84"/>
    </a:custClr>
    <a:custClr name="Bright Blue">
      <a:srgbClr val="007BB2"/>
    </a:custClr>
    <a:custClr name="Green">
      <a:srgbClr val="8AB419"/>
    </a:custClr>
    <a:custClr name="Warm Black">
      <a:srgbClr val="4B4B4B"/>
    </a:custClr>
    <a:custClr name="NO USE">
      <a:srgbClr val="F5FF00"/>
    </a:custClr>
    <a:custClr name="Deep Blue 57">
      <a:srgbClr val="7B8EB3"/>
    </a:custClr>
    <a:custClr name="Deep Blue 12">
      <a:srgbClr val="E4E5EE"/>
    </a:custClr>
    <a:custClr name="Bright Blue 57">
      <a:srgbClr val="89AFD1"/>
    </a:custClr>
    <a:custClr name="Bright Blue 12">
      <a:srgbClr val="E8EEF5"/>
    </a:custClr>
    <a:custClr name="Green 57">
      <a:srgbClr val="C1D488"/>
    </a:custClr>
    <a:custClr name="Green 12">
      <a:srgbClr val="F3F6E7"/>
    </a:custClr>
    <a:custClr name="NO USE">
      <a:srgbClr val="F5FF00"/>
    </a:custClr>
    <a:custClr name="Priority 1">
      <a:srgbClr val="CF9519"/>
    </a:custClr>
    <a:custClr name="Priority 2">
      <a:srgbClr val="5D7997"/>
    </a:custClr>
    <a:custClr name="Priority 3">
      <a:srgbClr val="5C8064"/>
    </a:custClr>
    <a:custClr name="Priority 4">
      <a:srgbClr val="8C8282"/>
    </a:custClr>
    <a:custClr name="NO USE">
      <a:srgbClr val="F5FF00"/>
    </a:custClr>
    <a:custClr name="ADD ON 1">
      <a:srgbClr val="6B9BC2"/>
    </a:custClr>
    <a:custClr name="ADD ON 2">
      <a:srgbClr val="A1A970"/>
    </a:custClr>
    <a:custClr name="ADD ON 3">
      <a:srgbClr val="CF8787"/>
    </a:custClr>
    <a:custClr name="ADD ON 4">
      <a:srgbClr val="FED440"/>
    </a:custClr>
    <a:custClr name="ADD ON 5">
      <a:srgbClr val="8E8C8C"/>
    </a:custClr>
    <a:custClr name="ADD ON 6">
      <a:srgbClr val="64AE53"/>
    </a:custClr>
    <a:custClr name="ADD ON 7">
      <a:srgbClr val="C86B35"/>
    </a:custClr>
    <a:custClr name="ADD ON 8">
      <a:srgbClr val="B134D8"/>
    </a:custClr>
    <a:custClr name="ADD ON 9">
      <a:srgbClr val="574C4C"/>
    </a:custClr>
    <a:custClr name="ADD ON 10">
      <a:srgbClr val="D62E3F"/>
    </a:custClr>
    <a:custClr name="ADD ON 11">
      <a:srgbClr val="C79F37"/>
    </a:custClr>
  </a:custClr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981</Words>
  <Application>Microsoft Office PowerPoint</Application>
  <PresentationFormat>Widescreen</PresentationFormat>
  <Paragraphs>199</Paragraphs>
  <Slides>24</Slides>
  <Notes>24</Notes>
  <HiddenSlides>1</HiddenSlides>
  <MMClips>4</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24</vt:i4>
      </vt:variant>
    </vt:vector>
  </HeadingPairs>
  <TitlesOfParts>
    <vt:vector size="33" baseType="lpstr">
      <vt:lpstr>Arial</vt:lpstr>
      <vt:lpstr>Calibri</vt:lpstr>
      <vt:lpstr>Calibri Light</vt:lpstr>
      <vt:lpstr>Cambria Math</vt:lpstr>
      <vt:lpstr>PT Serif</vt:lpstr>
      <vt:lpstr>Wingdings</vt:lpstr>
      <vt:lpstr>Office Theme</vt:lpstr>
      <vt:lpstr>Office</vt:lpstr>
      <vt:lpstr>1_Office</vt:lpstr>
      <vt:lpstr>PowerPoint Presentation</vt:lpstr>
      <vt:lpstr>APRIORA plugin</vt:lpstr>
      <vt:lpstr>APRIORA plugin</vt:lpstr>
      <vt:lpstr>APRIORA plugin</vt:lpstr>
      <vt:lpstr>APRIORA plugin</vt:lpstr>
      <vt:lpstr>APRIORA plugin</vt:lpstr>
      <vt:lpstr>APRIORA plugin</vt:lpstr>
      <vt:lpstr>APRIORA plugin</vt:lpstr>
      <vt:lpstr>APRIORA plugin</vt:lpstr>
      <vt:lpstr>APRIORA plugin</vt:lpstr>
      <vt:lpstr>APRIORA plugin</vt:lpstr>
      <vt:lpstr>APRIORA plugin</vt:lpstr>
      <vt:lpstr>APRIORA plugin</vt:lpstr>
      <vt:lpstr>APRIORA plugin</vt:lpstr>
      <vt:lpstr>APRIORA plugin</vt:lpstr>
      <vt:lpstr>APRIORA plugin</vt:lpstr>
      <vt:lpstr>APRIORA plugin</vt:lpstr>
      <vt:lpstr>APRIORA plugin</vt:lpstr>
      <vt:lpstr>APRIORA plugin</vt:lpstr>
      <vt:lpstr>APRIORA plugin</vt:lpstr>
      <vt:lpstr>APRIORA plugin</vt:lpstr>
      <vt:lpstr>APRIORA – Piloting</vt:lpstr>
      <vt:lpstr>Output: QGIS plugin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Cristiano Guidi</dc:creator>
  <cp:lastModifiedBy>Cristiano Guidi</cp:lastModifiedBy>
  <cp:revision>374</cp:revision>
  <cp:lastPrinted>2025-01-14T10:14:06Z</cp:lastPrinted>
  <dcterms:created xsi:type="dcterms:W3CDTF">2024-12-17T10:26:04Z</dcterms:created>
  <dcterms:modified xsi:type="dcterms:W3CDTF">2025-12-19T15:57:59Z</dcterms:modified>
</cp:coreProperties>
</file>