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xml" ContentType="application/vnd.openxmlformats-officedocument.themeOverr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notesMasterIdLst>
    <p:notesMasterId r:id="rId27"/>
  </p:notesMasterIdLst>
  <p:sldIdLst>
    <p:sldId id="256" r:id="rId5"/>
    <p:sldId id="274" r:id="rId6"/>
    <p:sldId id="263" r:id="rId7"/>
    <p:sldId id="261" r:id="rId8"/>
    <p:sldId id="262" r:id="rId9"/>
    <p:sldId id="260" r:id="rId10"/>
    <p:sldId id="264" r:id="rId11"/>
    <p:sldId id="267" r:id="rId12"/>
    <p:sldId id="265" r:id="rId13"/>
    <p:sldId id="269" r:id="rId14"/>
    <p:sldId id="259" r:id="rId15"/>
    <p:sldId id="282" r:id="rId16"/>
    <p:sldId id="266" r:id="rId17"/>
    <p:sldId id="270" r:id="rId18"/>
    <p:sldId id="273" r:id="rId19"/>
    <p:sldId id="268" r:id="rId20"/>
    <p:sldId id="275" r:id="rId21"/>
    <p:sldId id="276" r:id="rId22"/>
    <p:sldId id="278" r:id="rId23"/>
    <p:sldId id="280" r:id="rId24"/>
    <p:sldId id="281" r:id="rId25"/>
    <p:sldId id="28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4012E1-F780-4002-A4A2-8ABC47F6E455}" v="2" dt="2025-03-07T11:20:20.6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4251" autoAdjust="0"/>
  </p:normalViewPr>
  <p:slideViewPr>
    <p:cSldViewPr snapToGrid="0">
      <p:cViewPr varScale="1">
        <p:scale>
          <a:sx n="60" d="100"/>
          <a:sy n="60" d="100"/>
        </p:scale>
        <p:origin x="16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gne Josefine Davidson" userId="S::signeda@afk.no::b35c0e49-eeaf-4f80-bd0f-563e89b0e6a5" providerId="AD" clId="Web-{A495A454-DD44-0FD8-61B4-9739FDF6ED33}"/>
    <pc:docChg chg="mod">
      <pc:chgData name="Signe Josefine Davidson" userId="S::signeda@afk.no::b35c0e49-eeaf-4f80-bd0f-563e89b0e6a5" providerId="AD" clId="Web-{A495A454-DD44-0FD8-61B4-9739FDF6ED33}" dt="2024-10-16T08:33:50.078" v="0" actId="33475"/>
      <pc:docMkLst>
        <pc:docMk/>
      </pc:docMkLst>
    </pc:docChg>
  </pc:docChgLst>
  <pc:docChgLst>
    <pc:chgData name="Carina Laurell" userId="a8311b7c-5780-4bdb-9c83-38b9d5ada23f" providerId="ADAL" clId="{47FAE263-B035-4F5E-81E1-3F0FEC84FA16}"/>
    <pc:docChg chg="undo custSel addSld delSld modSld">
      <pc:chgData name="Carina Laurell" userId="a8311b7c-5780-4bdb-9c83-38b9d5ada23f" providerId="ADAL" clId="{47FAE263-B035-4F5E-81E1-3F0FEC84FA16}" dt="2024-06-19T09:41:08.528" v="1484" actId="113"/>
      <pc:docMkLst>
        <pc:docMk/>
      </pc:docMkLst>
      <pc:sldChg chg="modSp mod modAnim">
        <pc:chgData name="Carina Laurell" userId="a8311b7c-5780-4bdb-9c83-38b9d5ada23f" providerId="ADAL" clId="{47FAE263-B035-4F5E-81E1-3F0FEC84FA16}" dt="2024-06-18T12:54:03.116" v="7"/>
        <pc:sldMkLst>
          <pc:docMk/>
          <pc:sldMk cId="1909103370" sldId="256"/>
        </pc:sldMkLst>
      </pc:sldChg>
      <pc:sldChg chg="modSp mod modNotesTx">
        <pc:chgData name="Carina Laurell" userId="a8311b7c-5780-4bdb-9c83-38b9d5ada23f" providerId="ADAL" clId="{47FAE263-B035-4F5E-81E1-3F0FEC84FA16}" dt="2024-06-19T09:38:00.599" v="1478" actId="20577"/>
        <pc:sldMkLst>
          <pc:docMk/>
          <pc:sldMk cId="56401575" sldId="259"/>
        </pc:sldMkLst>
      </pc:sldChg>
      <pc:sldChg chg="modNotesTx">
        <pc:chgData name="Carina Laurell" userId="a8311b7c-5780-4bdb-9c83-38b9d5ada23f" providerId="ADAL" clId="{47FAE263-B035-4F5E-81E1-3F0FEC84FA16}" dt="2024-06-19T09:08:36.518" v="1475" actId="6549"/>
        <pc:sldMkLst>
          <pc:docMk/>
          <pc:sldMk cId="892462314" sldId="260"/>
        </pc:sldMkLst>
      </pc:sldChg>
      <pc:sldChg chg="modSp mod">
        <pc:chgData name="Carina Laurell" userId="a8311b7c-5780-4bdb-9c83-38b9d5ada23f" providerId="ADAL" clId="{47FAE263-B035-4F5E-81E1-3F0FEC84FA16}" dt="2024-06-18T13:07:31.528" v="300" actId="108"/>
        <pc:sldMkLst>
          <pc:docMk/>
          <pc:sldMk cId="3066394764" sldId="261"/>
        </pc:sldMkLst>
      </pc:sldChg>
      <pc:sldChg chg="addSp delSp modSp mod">
        <pc:chgData name="Carina Laurell" userId="a8311b7c-5780-4bdb-9c83-38b9d5ada23f" providerId="ADAL" clId="{47FAE263-B035-4F5E-81E1-3F0FEC84FA16}" dt="2024-06-18T13:11:26.382" v="354" actId="20577"/>
        <pc:sldMkLst>
          <pc:docMk/>
          <pc:sldMk cId="3485150957" sldId="262"/>
        </pc:sldMkLst>
      </pc:sldChg>
      <pc:sldChg chg="modSp mod">
        <pc:chgData name="Carina Laurell" userId="a8311b7c-5780-4bdb-9c83-38b9d5ada23f" providerId="ADAL" clId="{47FAE263-B035-4F5E-81E1-3F0FEC84FA16}" dt="2024-06-19T09:38:57.416" v="1480" actId="255"/>
        <pc:sldMkLst>
          <pc:docMk/>
          <pc:sldMk cId="3579176363" sldId="263"/>
        </pc:sldMkLst>
      </pc:sldChg>
      <pc:sldChg chg="modSp mod">
        <pc:chgData name="Carina Laurell" userId="a8311b7c-5780-4bdb-9c83-38b9d5ada23f" providerId="ADAL" clId="{47FAE263-B035-4F5E-81E1-3F0FEC84FA16}" dt="2024-06-18T13:12:35.645" v="374" actId="313"/>
        <pc:sldMkLst>
          <pc:docMk/>
          <pc:sldMk cId="2612643022" sldId="264"/>
        </pc:sldMkLst>
      </pc:sldChg>
      <pc:sldChg chg="modSp mod modNotesTx">
        <pc:chgData name="Carina Laurell" userId="a8311b7c-5780-4bdb-9c83-38b9d5ada23f" providerId="ADAL" clId="{47FAE263-B035-4F5E-81E1-3F0FEC84FA16}" dt="2024-06-19T09:09:02.162" v="1477" actId="5793"/>
        <pc:sldMkLst>
          <pc:docMk/>
          <pc:sldMk cId="3999884145" sldId="265"/>
        </pc:sldMkLst>
      </pc:sldChg>
      <pc:sldChg chg="modSp mod">
        <pc:chgData name="Carina Laurell" userId="a8311b7c-5780-4bdb-9c83-38b9d5ada23f" providerId="ADAL" clId="{47FAE263-B035-4F5E-81E1-3F0FEC84FA16}" dt="2024-06-18T13:48:47.049" v="820" actId="20577"/>
        <pc:sldMkLst>
          <pc:docMk/>
          <pc:sldMk cId="4089652441" sldId="266"/>
        </pc:sldMkLst>
      </pc:sldChg>
      <pc:sldChg chg="addSp delSp modSp mod setBg">
        <pc:chgData name="Carina Laurell" userId="a8311b7c-5780-4bdb-9c83-38b9d5ada23f" providerId="ADAL" clId="{47FAE263-B035-4F5E-81E1-3F0FEC84FA16}" dt="2024-06-18T13:23:24.802" v="428" actId="207"/>
        <pc:sldMkLst>
          <pc:docMk/>
          <pc:sldMk cId="2171941548" sldId="267"/>
        </pc:sldMkLst>
      </pc:sldChg>
      <pc:sldChg chg="addSp delSp modSp mod modNotesTx">
        <pc:chgData name="Carina Laurell" userId="a8311b7c-5780-4bdb-9c83-38b9d5ada23f" providerId="ADAL" clId="{47FAE263-B035-4F5E-81E1-3F0FEC84FA16}" dt="2024-06-19T08:56:00.654" v="1474" actId="14100"/>
        <pc:sldMkLst>
          <pc:docMk/>
          <pc:sldMk cId="1606452997" sldId="269"/>
        </pc:sldMkLst>
      </pc:sldChg>
      <pc:sldChg chg="modSp mod modNotesTx">
        <pc:chgData name="Carina Laurell" userId="a8311b7c-5780-4bdb-9c83-38b9d5ada23f" providerId="ADAL" clId="{47FAE263-B035-4F5E-81E1-3F0FEC84FA16}" dt="2024-06-18T13:50:55.893" v="825"/>
        <pc:sldMkLst>
          <pc:docMk/>
          <pc:sldMk cId="3326477573" sldId="273"/>
        </pc:sldMkLst>
      </pc:sldChg>
      <pc:sldChg chg="modSp mod">
        <pc:chgData name="Carina Laurell" userId="a8311b7c-5780-4bdb-9c83-38b9d5ada23f" providerId="ADAL" clId="{47FAE263-B035-4F5E-81E1-3F0FEC84FA16}" dt="2024-06-18T13:23:46.917" v="430" actId="207"/>
        <pc:sldMkLst>
          <pc:docMk/>
          <pc:sldMk cId="1377322168" sldId="274"/>
        </pc:sldMkLst>
      </pc:sldChg>
      <pc:sldChg chg="modSp mod">
        <pc:chgData name="Carina Laurell" userId="a8311b7c-5780-4bdb-9c83-38b9d5ada23f" providerId="ADAL" clId="{47FAE263-B035-4F5E-81E1-3F0FEC84FA16}" dt="2024-06-19T09:40:33.044" v="1482" actId="207"/>
        <pc:sldMkLst>
          <pc:docMk/>
          <pc:sldMk cId="1838519108" sldId="275"/>
        </pc:sldMkLst>
      </pc:sldChg>
      <pc:sldChg chg="modSp mod">
        <pc:chgData name="Carina Laurell" userId="a8311b7c-5780-4bdb-9c83-38b9d5ada23f" providerId="ADAL" clId="{47FAE263-B035-4F5E-81E1-3F0FEC84FA16}" dt="2024-06-19T06:41:06.376" v="1091" actId="33524"/>
        <pc:sldMkLst>
          <pc:docMk/>
          <pc:sldMk cId="3923224958" sldId="276"/>
        </pc:sldMkLst>
      </pc:sldChg>
      <pc:sldChg chg="modSp mod">
        <pc:chgData name="Carina Laurell" userId="a8311b7c-5780-4bdb-9c83-38b9d5ada23f" providerId="ADAL" clId="{47FAE263-B035-4F5E-81E1-3F0FEC84FA16}" dt="2024-06-19T06:49:51.422" v="1254" actId="108"/>
        <pc:sldMkLst>
          <pc:docMk/>
          <pc:sldMk cId="2381821995" sldId="278"/>
        </pc:sldMkLst>
      </pc:sldChg>
      <pc:sldChg chg="modSp mod modNotesTx">
        <pc:chgData name="Carina Laurell" userId="a8311b7c-5780-4bdb-9c83-38b9d5ada23f" providerId="ADAL" clId="{47FAE263-B035-4F5E-81E1-3F0FEC84FA16}" dt="2024-06-19T09:41:08.528" v="1484" actId="113"/>
        <pc:sldMkLst>
          <pc:docMk/>
          <pc:sldMk cId="2968993400" sldId="280"/>
        </pc:sldMkLst>
      </pc:sldChg>
      <pc:sldChg chg="modSp mod">
        <pc:chgData name="Carina Laurell" userId="a8311b7c-5780-4bdb-9c83-38b9d5ada23f" providerId="ADAL" clId="{47FAE263-B035-4F5E-81E1-3F0FEC84FA16}" dt="2024-06-19T06:57:11.399" v="1283"/>
        <pc:sldMkLst>
          <pc:docMk/>
          <pc:sldMk cId="4245737184" sldId="281"/>
        </pc:sldMkLst>
      </pc:sldChg>
      <pc:sldChg chg="modSp mod">
        <pc:chgData name="Carina Laurell" userId="a8311b7c-5780-4bdb-9c83-38b9d5ada23f" providerId="ADAL" clId="{47FAE263-B035-4F5E-81E1-3F0FEC84FA16}" dt="2024-06-18T13:51:37.541" v="828" actId="113"/>
        <pc:sldMkLst>
          <pc:docMk/>
          <pc:sldMk cId="1667760127" sldId="282"/>
        </pc:sldMkLst>
      </pc:sldChg>
      <pc:sldChg chg="addSp delSp modSp new del mod setBg setClrOvrMap delDesignElem chgLayout">
        <pc:chgData name="Carina Laurell" userId="a8311b7c-5780-4bdb-9c83-38b9d5ada23f" providerId="ADAL" clId="{47FAE263-B035-4F5E-81E1-3F0FEC84FA16}" dt="2024-06-19T07:18:11.213" v="1331" actId="47"/>
        <pc:sldMkLst>
          <pc:docMk/>
          <pc:sldMk cId="205787310" sldId="283"/>
        </pc:sldMkLst>
      </pc:sldChg>
      <pc:sldChg chg="new del">
        <pc:chgData name="Carina Laurell" userId="a8311b7c-5780-4bdb-9c83-38b9d5ada23f" providerId="ADAL" clId="{47FAE263-B035-4F5E-81E1-3F0FEC84FA16}" dt="2024-06-19T06:58:17.802" v="1285" actId="47"/>
        <pc:sldMkLst>
          <pc:docMk/>
          <pc:sldMk cId="2553840228" sldId="283"/>
        </pc:sldMkLst>
      </pc:sldChg>
      <pc:sldChg chg="addSp delSp modSp new mod setBg setClrOvrMap chgLayout">
        <pc:chgData name="Carina Laurell" userId="a8311b7c-5780-4bdb-9c83-38b9d5ada23f" providerId="ADAL" clId="{47FAE263-B035-4F5E-81E1-3F0FEC84FA16}" dt="2024-06-19T07:20:11.130" v="1467" actId="27636"/>
        <pc:sldMkLst>
          <pc:docMk/>
          <pc:sldMk cId="3839500562" sldId="284"/>
        </pc:sldMkLst>
      </pc:sldChg>
      <pc:sldChg chg="new del">
        <pc:chgData name="Carina Laurell" userId="a8311b7c-5780-4bdb-9c83-38b9d5ada23f" providerId="ADAL" clId="{47FAE263-B035-4F5E-81E1-3F0FEC84FA16}" dt="2024-06-19T07:20:22.056" v="1468" actId="47"/>
        <pc:sldMkLst>
          <pc:docMk/>
          <pc:sldMk cId="1975677755" sldId="285"/>
        </pc:sldMkLst>
      </pc:sldChg>
      <pc:sldChg chg="addSp delSp modSp new del mod modClrScheme chgLayout">
        <pc:chgData name="Carina Laurell" userId="a8311b7c-5780-4bdb-9c83-38b9d5ada23f" providerId="ADAL" clId="{47FAE263-B035-4F5E-81E1-3F0FEC84FA16}" dt="2024-06-19T07:20:24.908" v="1469" actId="47"/>
        <pc:sldMkLst>
          <pc:docMk/>
          <pc:sldMk cId="356184953" sldId="286"/>
        </pc:sldMkLst>
      </pc:sldChg>
    </pc:docChg>
  </pc:docChgLst>
  <pc:docChgLst>
    <pc:chgData name="Carina Laurell" userId="a8311b7c-5780-4bdb-9c83-38b9d5ada23f" providerId="ADAL" clId="{BDE02F83-7459-4DB2-85B9-32A89A5C4F39}"/>
    <pc:docChg chg="undo custSel addSld delSld modSld sldOrd">
      <pc:chgData name="Carina Laurell" userId="a8311b7c-5780-4bdb-9c83-38b9d5ada23f" providerId="ADAL" clId="{BDE02F83-7459-4DB2-85B9-32A89A5C4F39}" dt="2024-06-18T12:25:52.150" v="4000" actId="108"/>
      <pc:docMkLst>
        <pc:docMk/>
      </pc:docMkLst>
      <pc:sldChg chg="modSp mod ord">
        <pc:chgData name="Carina Laurell" userId="a8311b7c-5780-4bdb-9c83-38b9d5ada23f" providerId="ADAL" clId="{BDE02F83-7459-4DB2-85B9-32A89A5C4F39}" dt="2024-06-18T06:47:36.629" v="728" actId="13926"/>
        <pc:sldMkLst>
          <pc:docMk/>
          <pc:sldMk cId="56401575" sldId="259"/>
        </pc:sldMkLst>
      </pc:sldChg>
      <pc:sldChg chg="modSp mod">
        <pc:chgData name="Carina Laurell" userId="a8311b7c-5780-4bdb-9c83-38b9d5ada23f" providerId="ADAL" clId="{BDE02F83-7459-4DB2-85B9-32A89A5C4F39}" dt="2024-06-18T10:03:15.674" v="2380" actId="1076"/>
        <pc:sldMkLst>
          <pc:docMk/>
          <pc:sldMk cId="892462314" sldId="260"/>
        </pc:sldMkLst>
      </pc:sldChg>
      <pc:sldChg chg="modSp mod">
        <pc:chgData name="Carina Laurell" userId="a8311b7c-5780-4bdb-9c83-38b9d5ada23f" providerId="ADAL" clId="{BDE02F83-7459-4DB2-85B9-32A89A5C4F39}" dt="2024-06-18T10:03:07.923" v="2379" actId="207"/>
        <pc:sldMkLst>
          <pc:docMk/>
          <pc:sldMk cId="3066394764" sldId="261"/>
        </pc:sldMkLst>
      </pc:sldChg>
      <pc:sldChg chg="modSp mod">
        <pc:chgData name="Carina Laurell" userId="a8311b7c-5780-4bdb-9c83-38b9d5ada23f" providerId="ADAL" clId="{BDE02F83-7459-4DB2-85B9-32A89A5C4F39}" dt="2024-06-18T10:03:00.531" v="2378" actId="207"/>
        <pc:sldMkLst>
          <pc:docMk/>
          <pc:sldMk cId="3579176363" sldId="263"/>
        </pc:sldMkLst>
      </pc:sldChg>
      <pc:sldChg chg="addSp delSp modSp mod modClrScheme chgLayout modNotesTx">
        <pc:chgData name="Carina Laurell" userId="a8311b7c-5780-4bdb-9c83-38b9d5ada23f" providerId="ADAL" clId="{BDE02F83-7459-4DB2-85B9-32A89A5C4F39}" dt="2024-06-18T12:24:01.630" v="3998" actId="5793"/>
        <pc:sldMkLst>
          <pc:docMk/>
          <pc:sldMk cId="3999884145" sldId="265"/>
        </pc:sldMkLst>
      </pc:sldChg>
      <pc:sldChg chg="addSp delSp modSp mod ord">
        <pc:chgData name="Carina Laurell" userId="a8311b7c-5780-4bdb-9c83-38b9d5ada23f" providerId="ADAL" clId="{BDE02F83-7459-4DB2-85B9-32A89A5C4F39}" dt="2024-06-18T10:03:56.972" v="2384" actId="207"/>
        <pc:sldMkLst>
          <pc:docMk/>
          <pc:sldMk cId="4089652441" sldId="266"/>
        </pc:sldMkLst>
      </pc:sldChg>
      <pc:sldChg chg="modSp new mod">
        <pc:chgData name="Carina Laurell" userId="a8311b7c-5780-4bdb-9c83-38b9d5ada23f" providerId="ADAL" clId="{BDE02F83-7459-4DB2-85B9-32A89A5C4F39}" dt="2024-06-18T12:22:51.813" v="3976" actId="255"/>
        <pc:sldMkLst>
          <pc:docMk/>
          <pc:sldMk cId="2171941548" sldId="267"/>
        </pc:sldMkLst>
      </pc:sldChg>
      <pc:sldChg chg="addSp delSp modSp new mod setBg modClrScheme chgLayout">
        <pc:chgData name="Carina Laurell" userId="a8311b7c-5780-4bdb-9c83-38b9d5ada23f" providerId="ADAL" clId="{BDE02F83-7459-4DB2-85B9-32A89A5C4F39}" dt="2024-06-18T06:56:31.091" v="843" actId="26606"/>
        <pc:sldMkLst>
          <pc:docMk/>
          <pc:sldMk cId="67573964" sldId="268"/>
        </pc:sldMkLst>
      </pc:sldChg>
      <pc:sldChg chg="addSp delSp modSp new mod ord modClrScheme chgLayout modNotesTx">
        <pc:chgData name="Carina Laurell" userId="a8311b7c-5780-4bdb-9c83-38b9d5ada23f" providerId="ADAL" clId="{BDE02F83-7459-4DB2-85B9-32A89A5C4F39}" dt="2024-06-18T10:02:27.679" v="2377" actId="1076"/>
        <pc:sldMkLst>
          <pc:docMk/>
          <pc:sldMk cId="1606452997" sldId="269"/>
        </pc:sldMkLst>
      </pc:sldChg>
      <pc:sldChg chg="addSp modSp new mod ord setBg">
        <pc:chgData name="Carina Laurell" userId="a8311b7c-5780-4bdb-9c83-38b9d5ada23f" providerId="ADAL" clId="{BDE02F83-7459-4DB2-85B9-32A89A5C4F39}" dt="2024-06-18T11:05:25.469" v="2401" actId="113"/>
        <pc:sldMkLst>
          <pc:docMk/>
          <pc:sldMk cId="2523547732" sldId="270"/>
        </pc:sldMkLst>
      </pc:sldChg>
      <pc:sldChg chg="addSp modSp new del mod">
        <pc:chgData name="Carina Laurell" userId="a8311b7c-5780-4bdb-9c83-38b9d5ada23f" providerId="ADAL" clId="{BDE02F83-7459-4DB2-85B9-32A89A5C4F39}" dt="2024-06-18T08:30:32.689" v="1177" actId="47"/>
        <pc:sldMkLst>
          <pc:docMk/>
          <pc:sldMk cId="281732087" sldId="271"/>
        </pc:sldMkLst>
      </pc:sldChg>
      <pc:sldChg chg="modSp new del mod">
        <pc:chgData name="Carina Laurell" userId="a8311b7c-5780-4bdb-9c83-38b9d5ada23f" providerId="ADAL" clId="{BDE02F83-7459-4DB2-85B9-32A89A5C4F39}" dt="2024-06-18T09:12:08.782" v="1454" actId="47"/>
        <pc:sldMkLst>
          <pc:docMk/>
          <pc:sldMk cId="2393165172" sldId="272"/>
        </pc:sldMkLst>
      </pc:sldChg>
      <pc:sldChg chg="addSp modSp new mod ord setBg modNotesTx">
        <pc:chgData name="Carina Laurell" userId="a8311b7c-5780-4bdb-9c83-38b9d5ada23f" providerId="ADAL" clId="{BDE02F83-7459-4DB2-85B9-32A89A5C4F39}" dt="2024-06-18T11:41:02.132" v="3203"/>
        <pc:sldMkLst>
          <pc:docMk/>
          <pc:sldMk cId="3326477573" sldId="273"/>
        </pc:sldMkLst>
      </pc:sldChg>
      <pc:sldChg chg="addSp delSp modSp new mod">
        <pc:chgData name="Carina Laurell" userId="a8311b7c-5780-4bdb-9c83-38b9d5ada23f" providerId="ADAL" clId="{BDE02F83-7459-4DB2-85B9-32A89A5C4F39}" dt="2024-06-18T12:23:13.209" v="3978" actId="20577"/>
        <pc:sldMkLst>
          <pc:docMk/>
          <pc:sldMk cId="1377322168" sldId="274"/>
        </pc:sldMkLst>
      </pc:sldChg>
      <pc:sldChg chg="addSp modSp new mod modClrScheme chgLayout">
        <pc:chgData name="Carina Laurell" userId="a8311b7c-5780-4bdb-9c83-38b9d5ada23f" providerId="ADAL" clId="{BDE02F83-7459-4DB2-85B9-32A89A5C4F39}" dt="2024-06-18T11:28:15.858" v="2949" actId="113"/>
        <pc:sldMkLst>
          <pc:docMk/>
          <pc:sldMk cId="1838519108" sldId="275"/>
        </pc:sldMkLst>
      </pc:sldChg>
      <pc:sldChg chg="addSp delSp modSp new mod modClrScheme chgLayout">
        <pc:chgData name="Carina Laurell" userId="a8311b7c-5780-4bdb-9c83-38b9d5ada23f" providerId="ADAL" clId="{BDE02F83-7459-4DB2-85B9-32A89A5C4F39}" dt="2024-06-18T11:45:28.500" v="3283" actId="113"/>
        <pc:sldMkLst>
          <pc:docMk/>
          <pc:sldMk cId="3923224958" sldId="276"/>
        </pc:sldMkLst>
      </pc:sldChg>
      <pc:sldChg chg="modSp new del mod">
        <pc:chgData name="Carina Laurell" userId="a8311b7c-5780-4bdb-9c83-38b9d5ada23f" providerId="ADAL" clId="{BDE02F83-7459-4DB2-85B9-32A89A5C4F39}" dt="2024-06-18T11:45:36.904" v="3284" actId="47"/>
        <pc:sldMkLst>
          <pc:docMk/>
          <pc:sldMk cId="2335282634" sldId="277"/>
        </pc:sldMkLst>
      </pc:sldChg>
      <pc:sldChg chg="modSp new mod">
        <pc:chgData name="Carina Laurell" userId="a8311b7c-5780-4bdb-9c83-38b9d5ada23f" providerId="ADAL" clId="{BDE02F83-7459-4DB2-85B9-32A89A5C4F39}" dt="2024-06-18T12:25:52.150" v="4000" actId="108"/>
        <pc:sldMkLst>
          <pc:docMk/>
          <pc:sldMk cId="2381821995" sldId="278"/>
        </pc:sldMkLst>
      </pc:sldChg>
      <pc:sldChg chg="addSp delSp modSp new del mod modClrScheme chgLayout">
        <pc:chgData name="Carina Laurell" userId="a8311b7c-5780-4bdb-9c83-38b9d5ada23f" providerId="ADAL" clId="{BDE02F83-7459-4DB2-85B9-32A89A5C4F39}" dt="2024-06-18T10:04:30.890" v="2385" actId="47"/>
        <pc:sldMkLst>
          <pc:docMk/>
          <pc:sldMk cId="1838039980" sldId="279"/>
        </pc:sldMkLst>
      </pc:sldChg>
      <pc:sldChg chg="modSp new mod modNotesTx">
        <pc:chgData name="Carina Laurell" userId="a8311b7c-5780-4bdb-9c83-38b9d5ada23f" providerId="ADAL" clId="{BDE02F83-7459-4DB2-85B9-32A89A5C4F39}" dt="2024-06-18T11:03:43.611" v="2392" actId="20577"/>
        <pc:sldMkLst>
          <pc:docMk/>
          <pc:sldMk cId="2968993400" sldId="280"/>
        </pc:sldMkLst>
      </pc:sldChg>
      <pc:sldChg chg="modSp new mod">
        <pc:chgData name="Carina Laurell" userId="a8311b7c-5780-4bdb-9c83-38b9d5ada23f" providerId="ADAL" clId="{BDE02F83-7459-4DB2-85B9-32A89A5C4F39}" dt="2024-06-18T10:05:25.918" v="2391" actId="255"/>
        <pc:sldMkLst>
          <pc:docMk/>
          <pc:sldMk cId="4245737184" sldId="281"/>
        </pc:sldMkLst>
      </pc:sldChg>
      <pc:sldChg chg="addSp delSp modSp new mod ord setBg chgLayout">
        <pc:chgData name="Carina Laurell" userId="a8311b7c-5780-4bdb-9c83-38b9d5ada23f" providerId="ADAL" clId="{BDE02F83-7459-4DB2-85B9-32A89A5C4F39}" dt="2024-06-18T11:15:19.312" v="2647"/>
        <pc:sldMkLst>
          <pc:docMk/>
          <pc:sldMk cId="1667760127" sldId="282"/>
        </pc:sldMkLst>
      </pc:sldChg>
    </pc:docChg>
  </pc:docChgLst>
  <pc:docChgLst>
    <pc:chgData name="Carina Laurell" userId="a8311b7c-5780-4bdb-9c83-38b9d5ada23f" providerId="ADAL" clId="{8CDCAD5B-D5CB-4C83-9290-E0939C3FB073}"/>
    <pc:docChg chg="undo custSel addSld delSld modSld sldOrd">
      <pc:chgData name="Carina Laurell" userId="a8311b7c-5780-4bdb-9c83-38b9d5ada23f" providerId="ADAL" clId="{8CDCAD5B-D5CB-4C83-9290-E0939C3FB073}" dt="2024-04-24T13:50:37.509" v="1318" actId="20577"/>
      <pc:docMkLst>
        <pc:docMk/>
      </pc:docMkLst>
      <pc:sldChg chg="addSp delSp modSp add del mod setBg addAnim delDesignElem">
        <pc:chgData name="Carina Laurell" userId="a8311b7c-5780-4bdb-9c83-38b9d5ada23f" providerId="ADAL" clId="{8CDCAD5B-D5CB-4C83-9290-E0939C3FB073}" dt="2024-04-23T13:16:58.104" v="1057"/>
        <pc:sldMkLst>
          <pc:docMk/>
          <pc:sldMk cId="1909103370" sldId="256"/>
        </pc:sldMkLst>
      </pc:sldChg>
      <pc:sldChg chg="del">
        <pc:chgData name="Carina Laurell" userId="a8311b7c-5780-4bdb-9c83-38b9d5ada23f" providerId="ADAL" clId="{8CDCAD5B-D5CB-4C83-9290-E0939C3FB073}" dt="2024-04-23T11:43:00.198" v="141" actId="47"/>
        <pc:sldMkLst>
          <pc:docMk/>
          <pc:sldMk cId="497859389" sldId="257"/>
        </pc:sldMkLst>
      </pc:sldChg>
      <pc:sldChg chg="addSp delSp modSp new del mod ord setBg delDesignElem">
        <pc:chgData name="Carina Laurell" userId="a8311b7c-5780-4bdb-9c83-38b9d5ada23f" providerId="ADAL" clId="{8CDCAD5B-D5CB-4C83-9290-E0939C3FB073}" dt="2024-04-23T13:19:11.788" v="1071" actId="47"/>
        <pc:sldMkLst>
          <pc:docMk/>
          <pc:sldMk cId="3778509529" sldId="258"/>
        </pc:sldMkLst>
      </pc:sldChg>
      <pc:sldChg chg="addSp delSp modSp new mod modClrScheme chgLayout modNotesTx">
        <pc:chgData name="Carina Laurell" userId="a8311b7c-5780-4bdb-9c83-38b9d5ada23f" providerId="ADAL" clId="{8CDCAD5B-D5CB-4C83-9290-E0939C3FB073}" dt="2024-04-24T13:30:28.603" v="1192" actId="20577"/>
        <pc:sldMkLst>
          <pc:docMk/>
          <pc:sldMk cId="56401575" sldId="259"/>
        </pc:sldMkLst>
      </pc:sldChg>
      <pc:sldChg chg="addSp delSp modSp new mod ord modClrScheme chgLayout modNotesTx">
        <pc:chgData name="Carina Laurell" userId="a8311b7c-5780-4bdb-9c83-38b9d5ada23f" providerId="ADAL" clId="{8CDCAD5B-D5CB-4C83-9290-E0939C3FB073}" dt="2024-04-24T13:30:06.635" v="1159" actId="20577"/>
        <pc:sldMkLst>
          <pc:docMk/>
          <pc:sldMk cId="892462314" sldId="260"/>
        </pc:sldMkLst>
      </pc:sldChg>
      <pc:sldChg chg="addSp delSp modSp new mod ord modClrScheme chgLayout">
        <pc:chgData name="Carina Laurell" userId="a8311b7c-5780-4bdb-9c83-38b9d5ada23f" providerId="ADAL" clId="{8CDCAD5B-D5CB-4C83-9290-E0939C3FB073}" dt="2024-04-24T13:28:47.744" v="1092" actId="207"/>
        <pc:sldMkLst>
          <pc:docMk/>
          <pc:sldMk cId="3066394764" sldId="261"/>
        </pc:sldMkLst>
      </pc:sldChg>
      <pc:sldChg chg="addSp delSp modSp new mod">
        <pc:chgData name="Carina Laurell" userId="a8311b7c-5780-4bdb-9c83-38b9d5ada23f" providerId="ADAL" clId="{8CDCAD5B-D5CB-4C83-9290-E0939C3FB073}" dt="2024-04-24T13:29:05.589" v="1093" actId="207"/>
        <pc:sldMkLst>
          <pc:docMk/>
          <pc:sldMk cId="3485150957" sldId="262"/>
        </pc:sldMkLst>
      </pc:sldChg>
      <pc:sldChg chg="addSp delSp modSp new del mod">
        <pc:chgData name="Carina Laurell" userId="a8311b7c-5780-4bdb-9c83-38b9d5ada23f" providerId="ADAL" clId="{8CDCAD5B-D5CB-4C83-9290-E0939C3FB073}" dt="2024-04-23T13:12:41.321" v="1034" actId="47"/>
        <pc:sldMkLst>
          <pc:docMk/>
          <pc:sldMk cId="564778779" sldId="263"/>
        </pc:sldMkLst>
      </pc:sldChg>
      <pc:sldChg chg="addSp delSp modSp new del mod">
        <pc:chgData name="Carina Laurell" userId="a8311b7c-5780-4bdb-9c83-38b9d5ada23f" providerId="ADAL" clId="{8CDCAD5B-D5CB-4C83-9290-E0939C3FB073}" dt="2024-04-23T13:07:25.047" v="957" actId="47"/>
        <pc:sldMkLst>
          <pc:docMk/>
          <pc:sldMk cId="2856738390" sldId="263"/>
        </pc:sldMkLst>
      </pc:sldChg>
      <pc:sldChg chg="addSp delSp modSp new del mod modClrScheme chgLayout">
        <pc:chgData name="Carina Laurell" userId="a8311b7c-5780-4bdb-9c83-38b9d5ada23f" providerId="ADAL" clId="{8CDCAD5B-D5CB-4C83-9290-E0939C3FB073}" dt="2024-04-23T12:59:54.043" v="852" actId="47"/>
        <pc:sldMkLst>
          <pc:docMk/>
          <pc:sldMk cId="3221568754" sldId="263"/>
        </pc:sldMkLst>
      </pc:sldChg>
      <pc:sldChg chg="addSp delSp modSp new mod ord modClrScheme chgLayout modNotesTx">
        <pc:chgData name="Carina Laurell" userId="a8311b7c-5780-4bdb-9c83-38b9d5ada23f" providerId="ADAL" clId="{8CDCAD5B-D5CB-4C83-9290-E0939C3FB073}" dt="2024-04-24T13:29:40.547" v="1115" actId="20577"/>
        <pc:sldMkLst>
          <pc:docMk/>
          <pc:sldMk cId="3579176363" sldId="263"/>
        </pc:sldMkLst>
      </pc:sldChg>
      <pc:sldChg chg="addSp delSp modSp new mod ord modClrScheme chgLayout modNotesTx">
        <pc:chgData name="Carina Laurell" userId="a8311b7c-5780-4bdb-9c83-38b9d5ada23f" providerId="ADAL" clId="{8CDCAD5B-D5CB-4C83-9290-E0939C3FB073}" dt="2024-04-24T13:39:15.268" v="1284" actId="20577"/>
        <pc:sldMkLst>
          <pc:docMk/>
          <pc:sldMk cId="2612643022" sldId="264"/>
        </pc:sldMkLst>
      </pc:sldChg>
      <pc:sldChg chg="modSp new mod">
        <pc:chgData name="Carina Laurell" userId="a8311b7c-5780-4bdb-9c83-38b9d5ada23f" providerId="ADAL" clId="{8CDCAD5B-D5CB-4C83-9290-E0939C3FB073}" dt="2024-04-24T13:41:58.539" v="1294" actId="6549"/>
        <pc:sldMkLst>
          <pc:docMk/>
          <pc:sldMk cId="3999884145" sldId="265"/>
        </pc:sldMkLst>
      </pc:sldChg>
      <pc:sldChg chg="modSp new mod">
        <pc:chgData name="Carina Laurell" userId="a8311b7c-5780-4bdb-9c83-38b9d5ada23f" providerId="ADAL" clId="{8CDCAD5B-D5CB-4C83-9290-E0939C3FB073}" dt="2024-04-24T13:50:37.509" v="1318" actId="20577"/>
        <pc:sldMkLst>
          <pc:docMk/>
          <pc:sldMk cId="4089652441" sldId="266"/>
        </pc:sldMkLst>
      </pc:sldChg>
    </pc:docChg>
  </pc:docChgLst>
  <pc:docChgLst>
    <pc:chgData name="Tord Peder Rafael Luna Araldsen" userId="f71e11bd-2ad4-4d9b-a717-d088fb51e60a" providerId="ADAL" clId="{8A4012E1-F780-4002-A4A2-8ABC47F6E455}"/>
    <pc:docChg chg="undo custSel modSld">
      <pc:chgData name="Tord Peder Rafael Luna Araldsen" userId="f71e11bd-2ad4-4d9b-a717-d088fb51e60a" providerId="ADAL" clId="{8A4012E1-F780-4002-A4A2-8ABC47F6E455}" dt="2025-03-07T11:20:23.956" v="5" actId="1076"/>
      <pc:docMkLst>
        <pc:docMk/>
      </pc:docMkLst>
      <pc:sldChg chg="addSp delSp modSp mod">
        <pc:chgData name="Tord Peder Rafael Luna Araldsen" userId="f71e11bd-2ad4-4d9b-a717-d088fb51e60a" providerId="ADAL" clId="{8A4012E1-F780-4002-A4A2-8ABC47F6E455}" dt="2025-03-07T11:20:16.216" v="3" actId="1076"/>
        <pc:sldMkLst>
          <pc:docMk/>
          <pc:sldMk cId="1909103370" sldId="256"/>
        </pc:sldMkLst>
        <pc:spChg chg="add del">
          <ac:chgData name="Tord Peder Rafael Luna Araldsen" userId="f71e11bd-2ad4-4d9b-a717-d088fb51e60a" providerId="ADAL" clId="{8A4012E1-F780-4002-A4A2-8ABC47F6E455}" dt="2025-03-07T11:19:46.113" v="1" actId="22"/>
          <ac:spMkLst>
            <pc:docMk/>
            <pc:sldMk cId="1909103370" sldId="256"/>
            <ac:spMk id="5" creationId="{716E89AF-573C-B3CB-5FEF-7F319CC1A332}"/>
          </ac:spMkLst>
        </pc:spChg>
        <pc:picChg chg="add mod">
          <ac:chgData name="Tord Peder Rafael Luna Araldsen" userId="f71e11bd-2ad4-4d9b-a717-d088fb51e60a" providerId="ADAL" clId="{8A4012E1-F780-4002-A4A2-8ABC47F6E455}" dt="2025-03-07T11:20:16.216" v="3" actId="1076"/>
          <ac:picMkLst>
            <pc:docMk/>
            <pc:sldMk cId="1909103370" sldId="256"/>
            <ac:picMk id="6" creationId="{F745DD6D-A212-7E16-40B2-26F2E1227817}"/>
          </ac:picMkLst>
        </pc:picChg>
      </pc:sldChg>
      <pc:sldChg chg="addSp modSp mod">
        <pc:chgData name="Tord Peder Rafael Luna Araldsen" userId="f71e11bd-2ad4-4d9b-a717-d088fb51e60a" providerId="ADAL" clId="{8A4012E1-F780-4002-A4A2-8ABC47F6E455}" dt="2025-03-07T11:20:23.956" v="5" actId="1076"/>
        <pc:sldMkLst>
          <pc:docMk/>
          <pc:sldMk cId="3839500562" sldId="284"/>
        </pc:sldMkLst>
        <pc:picChg chg="add mod">
          <ac:chgData name="Tord Peder Rafael Luna Araldsen" userId="f71e11bd-2ad4-4d9b-a717-d088fb51e60a" providerId="ADAL" clId="{8A4012E1-F780-4002-A4A2-8ABC47F6E455}" dt="2025-03-07T11:20:23.956" v="5" actId="1076"/>
          <ac:picMkLst>
            <pc:docMk/>
            <pc:sldMk cId="3839500562" sldId="284"/>
            <ac:picMk id="2" creationId="{4E7099B5-178A-B4B8-F614-52D401C61506}"/>
          </ac:picMkLst>
        </pc:pic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05E8B4-E678-48BA-9167-1D242E14183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sv-SE"/>
        </a:p>
      </dgm:t>
    </dgm:pt>
    <dgm:pt modelId="{A0747184-D581-44BC-B499-F5C0445BE313}">
      <dgm:prSet phldrT="[Text]"/>
      <dgm:spPr/>
      <dgm:t>
        <a:bodyPr/>
        <a:lstStyle/>
        <a:p>
          <a:r>
            <a:rPr lang="sv-SE" dirty="0"/>
            <a:t>The </a:t>
          </a:r>
          <a:r>
            <a:rPr lang="sv-SE" dirty="0" err="1"/>
            <a:t>difference</a:t>
          </a:r>
          <a:r>
            <a:rPr lang="sv-SE" dirty="0"/>
            <a:t> </a:t>
          </a:r>
          <a:r>
            <a:rPr lang="sv-SE" dirty="0" err="1"/>
            <a:t>between</a:t>
          </a:r>
          <a:r>
            <a:rPr lang="sv-SE" dirty="0"/>
            <a:t> the </a:t>
          </a:r>
          <a:r>
            <a:rPr lang="sv-SE" dirty="0" err="1"/>
            <a:t>linear</a:t>
          </a:r>
          <a:r>
            <a:rPr lang="sv-SE" dirty="0"/>
            <a:t> and </a:t>
          </a:r>
          <a:r>
            <a:rPr lang="sv-SE" dirty="0" err="1"/>
            <a:t>cicular</a:t>
          </a:r>
          <a:r>
            <a:rPr lang="sv-SE" dirty="0"/>
            <a:t> </a:t>
          </a:r>
          <a:r>
            <a:rPr lang="sv-SE" dirty="0" err="1"/>
            <a:t>bioeconomy</a:t>
          </a:r>
          <a:endParaRPr lang="sv-SE" dirty="0"/>
        </a:p>
      </dgm:t>
    </dgm:pt>
    <dgm:pt modelId="{10CA21A0-F419-48DA-A7AD-5D1AD8BA2F08}" type="parTrans" cxnId="{349642A6-80C6-4A7F-8D29-98545A92E6F4}">
      <dgm:prSet/>
      <dgm:spPr/>
      <dgm:t>
        <a:bodyPr/>
        <a:lstStyle/>
        <a:p>
          <a:endParaRPr lang="sv-SE"/>
        </a:p>
      </dgm:t>
    </dgm:pt>
    <dgm:pt modelId="{DF8BA7D5-A0F8-41CD-9BC5-DE39D034A34D}" type="sibTrans" cxnId="{349642A6-80C6-4A7F-8D29-98545A92E6F4}">
      <dgm:prSet/>
      <dgm:spPr/>
      <dgm:t>
        <a:bodyPr/>
        <a:lstStyle/>
        <a:p>
          <a:endParaRPr lang="sv-SE"/>
        </a:p>
      </dgm:t>
    </dgm:pt>
    <dgm:pt modelId="{359DA111-20E7-43E2-A973-6970E08CF27A}">
      <dgm:prSet phldrT="[Text]"/>
      <dgm:spPr/>
      <dgm:t>
        <a:bodyPr/>
        <a:lstStyle/>
        <a:p>
          <a:r>
            <a:rPr lang="en-US" dirty="0"/>
            <a:t>Main production steps in biorefineries</a:t>
          </a:r>
          <a:endParaRPr lang="sv-SE" dirty="0"/>
        </a:p>
      </dgm:t>
    </dgm:pt>
    <dgm:pt modelId="{9AAB2A4F-77ED-492B-81E4-3318E2327EA1}" type="parTrans" cxnId="{CEA35069-A69F-486C-BA0E-18CD02A3748E}">
      <dgm:prSet/>
      <dgm:spPr/>
      <dgm:t>
        <a:bodyPr/>
        <a:lstStyle/>
        <a:p>
          <a:endParaRPr lang="sv-SE"/>
        </a:p>
      </dgm:t>
    </dgm:pt>
    <dgm:pt modelId="{76850A7A-22BF-4D3F-964D-7A27AD75EF21}" type="sibTrans" cxnId="{CEA35069-A69F-486C-BA0E-18CD02A3748E}">
      <dgm:prSet/>
      <dgm:spPr/>
      <dgm:t>
        <a:bodyPr/>
        <a:lstStyle/>
        <a:p>
          <a:endParaRPr lang="sv-SE"/>
        </a:p>
      </dgm:t>
    </dgm:pt>
    <dgm:pt modelId="{67CDAC45-B36F-4AF9-BF80-AD8378CDC6A0}">
      <dgm:prSet phldrT="[Text]"/>
      <dgm:spPr/>
      <dgm:t>
        <a:bodyPr/>
        <a:lstStyle/>
        <a:p>
          <a:r>
            <a:rPr lang="en-US" dirty="0"/>
            <a:t>Use of biogas and residual products from biorefineries</a:t>
          </a:r>
          <a:endParaRPr lang="sv-SE" dirty="0"/>
        </a:p>
      </dgm:t>
    </dgm:pt>
    <dgm:pt modelId="{F0192A45-D09A-4777-9B39-03908750D296}" type="parTrans" cxnId="{28F9E5CC-3045-4832-A396-13340BC3E40A}">
      <dgm:prSet/>
      <dgm:spPr/>
      <dgm:t>
        <a:bodyPr/>
        <a:lstStyle/>
        <a:p>
          <a:endParaRPr lang="sv-SE"/>
        </a:p>
      </dgm:t>
    </dgm:pt>
    <dgm:pt modelId="{A842A11B-F4DC-435B-B7FA-74277654CD50}" type="sibTrans" cxnId="{28F9E5CC-3045-4832-A396-13340BC3E40A}">
      <dgm:prSet/>
      <dgm:spPr/>
      <dgm:t>
        <a:bodyPr/>
        <a:lstStyle/>
        <a:p>
          <a:endParaRPr lang="sv-SE"/>
        </a:p>
      </dgm:t>
    </dgm:pt>
    <dgm:pt modelId="{1288D5D3-E5D3-4EA4-A90A-79155A33BEBD}">
      <dgm:prSet/>
      <dgm:spPr/>
      <dgm:t>
        <a:bodyPr/>
        <a:lstStyle/>
        <a:p>
          <a:r>
            <a:rPr lang="sv-SE" dirty="0" err="1"/>
            <a:t>Sustainable</a:t>
          </a:r>
          <a:r>
            <a:rPr lang="sv-SE" dirty="0"/>
            <a:t> </a:t>
          </a:r>
          <a:r>
            <a:rPr lang="sv-SE" dirty="0" err="1"/>
            <a:t>strategies</a:t>
          </a:r>
          <a:r>
            <a:rPr lang="sv-SE" dirty="0"/>
            <a:t> for the transition to a </a:t>
          </a:r>
          <a:r>
            <a:rPr lang="sv-SE" dirty="0" err="1"/>
            <a:t>more</a:t>
          </a:r>
          <a:r>
            <a:rPr lang="sv-SE" dirty="0"/>
            <a:t> bio-</a:t>
          </a:r>
          <a:r>
            <a:rPr lang="sv-SE" dirty="0" err="1"/>
            <a:t>based</a:t>
          </a:r>
          <a:r>
            <a:rPr lang="sv-SE" dirty="0"/>
            <a:t> </a:t>
          </a:r>
          <a:r>
            <a:rPr lang="sv-SE" dirty="0" err="1"/>
            <a:t>economy</a:t>
          </a:r>
          <a:endParaRPr lang="sv-SE" dirty="0"/>
        </a:p>
      </dgm:t>
    </dgm:pt>
    <dgm:pt modelId="{AC17119C-6939-46F0-8CEA-65BF9D90DDB0}" type="parTrans" cxnId="{362676FB-D7AE-4E3A-AE07-7B4226DB9D38}">
      <dgm:prSet/>
      <dgm:spPr/>
      <dgm:t>
        <a:bodyPr/>
        <a:lstStyle/>
        <a:p>
          <a:endParaRPr lang="sv-SE"/>
        </a:p>
      </dgm:t>
    </dgm:pt>
    <dgm:pt modelId="{33D116D9-DBE8-45B7-9734-75C9A5FA45F1}" type="sibTrans" cxnId="{362676FB-D7AE-4E3A-AE07-7B4226DB9D38}">
      <dgm:prSet/>
      <dgm:spPr/>
      <dgm:t>
        <a:bodyPr/>
        <a:lstStyle/>
        <a:p>
          <a:endParaRPr lang="sv-SE"/>
        </a:p>
      </dgm:t>
    </dgm:pt>
    <dgm:pt modelId="{BBBBE6C7-C8EB-4F6A-98D9-09A12993872B}" type="pres">
      <dgm:prSet presAssocID="{C505E8B4-E678-48BA-9167-1D242E14183E}" presName="diagram" presStyleCnt="0">
        <dgm:presLayoutVars>
          <dgm:dir/>
          <dgm:resizeHandles val="exact"/>
        </dgm:presLayoutVars>
      </dgm:prSet>
      <dgm:spPr/>
    </dgm:pt>
    <dgm:pt modelId="{B3E2367B-0C36-460C-97F1-07AC9045DA1A}" type="pres">
      <dgm:prSet presAssocID="{A0747184-D581-44BC-B499-F5C0445BE313}" presName="node" presStyleLbl="node1" presStyleIdx="0" presStyleCnt="4">
        <dgm:presLayoutVars>
          <dgm:bulletEnabled val="1"/>
        </dgm:presLayoutVars>
      </dgm:prSet>
      <dgm:spPr/>
    </dgm:pt>
    <dgm:pt modelId="{5F7D7406-B371-4CD2-B93A-350A4181AA79}" type="pres">
      <dgm:prSet presAssocID="{DF8BA7D5-A0F8-41CD-9BC5-DE39D034A34D}" presName="sibTrans" presStyleCnt="0"/>
      <dgm:spPr/>
    </dgm:pt>
    <dgm:pt modelId="{CC6A0D29-7CDB-4BA6-8903-822E199B8152}" type="pres">
      <dgm:prSet presAssocID="{359DA111-20E7-43E2-A973-6970E08CF27A}" presName="node" presStyleLbl="node1" presStyleIdx="1" presStyleCnt="4">
        <dgm:presLayoutVars>
          <dgm:bulletEnabled val="1"/>
        </dgm:presLayoutVars>
      </dgm:prSet>
      <dgm:spPr/>
    </dgm:pt>
    <dgm:pt modelId="{FC7BC01D-E785-4268-97C2-20CE993C4433}" type="pres">
      <dgm:prSet presAssocID="{76850A7A-22BF-4D3F-964D-7A27AD75EF21}" presName="sibTrans" presStyleCnt="0"/>
      <dgm:spPr/>
    </dgm:pt>
    <dgm:pt modelId="{64B446F0-368E-4319-85DC-99164F1A1378}" type="pres">
      <dgm:prSet presAssocID="{67CDAC45-B36F-4AF9-BF80-AD8378CDC6A0}" presName="node" presStyleLbl="node1" presStyleIdx="2" presStyleCnt="4">
        <dgm:presLayoutVars>
          <dgm:bulletEnabled val="1"/>
        </dgm:presLayoutVars>
      </dgm:prSet>
      <dgm:spPr/>
    </dgm:pt>
    <dgm:pt modelId="{E92774E4-3130-4121-ADC9-2DB9A62394A1}" type="pres">
      <dgm:prSet presAssocID="{A842A11B-F4DC-435B-B7FA-74277654CD50}" presName="sibTrans" presStyleCnt="0"/>
      <dgm:spPr/>
    </dgm:pt>
    <dgm:pt modelId="{CFC5AC31-9B58-4BCB-9FBD-89578D03E162}" type="pres">
      <dgm:prSet presAssocID="{1288D5D3-E5D3-4EA4-A90A-79155A33BEBD}" presName="node" presStyleLbl="node1" presStyleIdx="3" presStyleCnt="4">
        <dgm:presLayoutVars>
          <dgm:bulletEnabled val="1"/>
        </dgm:presLayoutVars>
      </dgm:prSet>
      <dgm:spPr/>
    </dgm:pt>
  </dgm:ptLst>
  <dgm:cxnLst>
    <dgm:cxn modelId="{26A4B213-97E5-4680-9AE4-5EA550C2E01B}" type="presOf" srcId="{359DA111-20E7-43E2-A973-6970E08CF27A}" destId="{CC6A0D29-7CDB-4BA6-8903-822E199B8152}" srcOrd="0" destOrd="0" presId="urn:microsoft.com/office/officeart/2005/8/layout/default"/>
    <dgm:cxn modelId="{DD640614-8305-49BC-A1DC-7D2971811846}" type="presOf" srcId="{C505E8B4-E678-48BA-9167-1D242E14183E}" destId="{BBBBE6C7-C8EB-4F6A-98D9-09A12993872B}" srcOrd="0" destOrd="0" presId="urn:microsoft.com/office/officeart/2005/8/layout/default"/>
    <dgm:cxn modelId="{CEA35069-A69F-486C-BA0E-18CD02A3748E}" srcId="{C505E8B4-E678-48BA-9167-1D242E14183E}" destId="{359DA111-20E7-43E2-A973-6970E08CF27A}" srcOrd="1" destOrd="0" parTransId="{9AAB2A4F-77ED-492B-81E4-3318E2327EA1}" sibTransId="{76850A7A-22BF-4D3F-964D-7A27AD75EF21}"/>
    <dgm:cxn modelId="{7CCC7369-7599-4BC2-BF15-8E7398B6E404}" type="presOf" srcId="{A0747184-D581-44BC-B499-F5C0445BE313}" destId="{B3E2367B-0C36-460C-97F1-07AC9045DA1A}" srcOrd="0" destOrd="0" presId="urn:microsoft.com/office/officeart/2005/8/layout/default"/>
    <dgm:cxn modelId="{349642A6-80C6-4A7F-8D29-98545A92E6F4}" srcId="{C505E8B4-E678-48BA-9167-1D242E14183E}" destId="{A0747184-D581-44BC-B499-F5C0445BE313}" srcOrd="0" destOrd="0" parTransId="{10CA21A0-F419-48DA-A7AD-5D1AD8BA2F08}" sibTransId="{DF8BA7D5-A0F8-41CD-9BC5-DE39D034A34D}"/>
    <dgm:cxn modelId="{F70B21BE-0537-4579-92F1-A24A1977D102}" type="presOf" srcId="{67CDAC45-B36F-4AF9-BF80-AD8378CDC6A0}" destId="{64B446F0-368E-4319-85DC-99164F1A1378}" srcOrd="0" destOrd="0" presId="urn:microsoft.com/office/officeart/2005/8/layout/default"/>
    <dgm:cxn modelId="{28F9E5CC-3045-4832-A396-13340BC3E40A}" srcId="{C505E8B4-E678-48BA-9167-1D242E14183E}" destId="{67CDAC45-B36F-4AF9-BF80-AD8378CDC6A0}" srcOrd="2" destOrd="0" parTransId="{F0192A45-D09A-4777-9B39-03908750D296}" sibTransId="{A842A11B-F4DC-435B-B7FA-74277654CD50}"/>
    <dgm:cxn modelId="{362676FB-D7AE-4E3A-AE07-7B4226DB9D38}" srcId="{C505E8B4-E678-48BA-9167-1D242E14183E}" destId="{1288D5D3-E5D3-4EA4-A90A-79155A33BEBD}" srcOrd="3" destOrd="0" parTransId="{AC17119C-6939-46F0-8CEA-65BF9D90DDB0}" sibTransId="{33D116D9-DBE8-45B7-9734-75C9A5FA45F1}"/>
    <dgm:cxn modelId="{33016AFD-E7E0-4A29-9621-D7997E318B05}" type="presOf" srcId="{1288D5D3-E5D3-4EA4-A90A-79155A33BEBD}" destId="{CFC5AC31-9B58-4BCB-9FBD-89578D03E162}" srcOrd="0" destOrd="0" presId="urn:microsoft.com/office/officeart/2005/8/layout/default"/>
    <dgm:cxn modelId="{05ACC914-B262-4392-BDA2-B079CFAAFE5E}" type="presParOf" srcId="{BBBBE6C7-C8EB-4F6A-98D9-09A12993872B}" destId="{B3E2367B-0C36-460C-97F1-07AC9045DA1A}" srcOrd="0" destOrd="0" presId="urn:microsoft.com/office/officeart/2005/8/layout/default"/>
    <dgm:cxn modelId="{278BB4E5-A193-4C35-8BD7-A5DCB13C5AEF}" type="presParOf" srcId="{BBBBE6C7-C8EB-4F6A-98D9-09A12993872B}" destId="{5F7D7406-B371-4CD2-B93A-350A4181AA79}" srcOrd="1" destOrd="0" presId="urn:microsoft.com/office/officeart/2005/8/layout/default"/>
    <dgm:cxn modelId="{4E41A2FE-DEC9-4EF9-B814-A7CB5A35A403}" type="presParOf" srcId="{BBBBE6C7-C8EB-4F6A-98D9-09A12993872B}" destId="{CC6A0D29-7CDB-4BA6-8903-822E199B8152}" srcOrd="2" destOrd="0" presId="urn:microsoft.com/office/officeart/2005/8/layout/default"/>
    <dgm:cxn modelId="{30B12FC5-5559-47FB-9D34-A6310D51BAC3}" type="presParOf" srcId="{BBBBE6C7-C8EB-4F6A-98D9-09A12993872B}" destId="{FC7BC01D-E785-4268-97C2-20CE993C4433}" srcOrd="3" destOrd="0" presId="urn:microsoft.com/office/officeart/2005/8/layout/default"/>
    <dgm:cxn modelId="{DB6E896D-8405-43E0-A4CD-43CE8CB22F7C}" type="presParOf" srcId="{BBBBE6C7-C8EB-4F6A-98D9-09A12993872B}" destId="{64B446F0-368E-4319-85DC-99164F1A1378}" srcOrd="4" destOrd="0" presId="urn:microsoft.com/office/officeart/2005/8/layout/default"/>
    <dgm:cxn modelId="{2898D12F-F62A-4743-BB71-85C063F693CC}" type="presParOf" srcId="{BBBBE6C7-C8EB-4F6A-98D9-09A12993872B}" destId="{E92774E4-3130-4121-ADC9-2DB9A62394A1}" srcOrd="5" destOrd="0" presId="urn:microsoft.com/office/officeart/2005/8/layout/default"/>
    <dgm:cxn modelId="{8D45D402-B8A1-4F44-A4B7-959FEBBAC42B}" type="presParOf" srcId="{BBBBE6C7-C8EB-4F6A-98D9-09A12993872B}" destId="{CFC5AC31-9B58-4BCB-9FBD-89578D03E162}"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56A251-1C3D-43FB-9B93-370D3E30FA15}"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70874208-08AC-4CE4-B04F-A1B2038B7770}">
      <dgm:prSet/>
      <dgm:spPr/>
      <dgm:t>
        <a:bodyPr/>
        <a:lstStyle/>
        <a:p>
          <a:pPr>
            <a:lnSpc>
              <a:spcPct val="100000"/>
            </a:lnSpc>
          </a:pPr>
          <a:r>
            <a:rPr lang="en-US" b="1" dirty="0"/>
            <a:t>Use of organic materials for the production of products and energy</a:t>
          </a:r>
        </a:p>
      </dgm:t>
    </dgm:pt>
    <dgm:pt modelId="{0EB18EB0-D534-449A-9E51-AFEA4AD8137F}" type="parTrans" cxnId="{99A56380-84F3-4E2A-979F-AF03D6C30BB5}">
      <dgm:prSet/>
      <dgm:spPr/>
      <dgm:t>
        <a:bodyPr/>
        <a:lstStyle/>
        <a:p>
          <a:endParaRPr lang="en-US"/>
        </a:p>
      </dgm:t>
    </dgm:pt>
    <dgm:pt modelId="{1C968086-8814-41A0-A456-6B9251B2E7A2}" type="sibTrans" cxnId="{99A56380-84F3-4E2A-979F-AF03D6C30BB5}">
      <dgm:prSet/>
      <dgm:spPr/>
      <dgm:t>
        <a:bodyPr/>
        <a:lstStyle/>
        <a:p>
          <a:endParaRPr lang="en-US"/>
        </a:p>
      </dgm:t>
    </dgm:pt>
    <dgm:pt modelId="{E6AB94D7-1210-45A1-BCEC-888C28B17042}">
      <dgm:prSet/>
      <dgm:spPr/>
      <dgm:t>
        <a:bodyPr/>
        <a:lstStyle/>
        <a:p>
          <a:pPr>
            <a:lnSpc>
              <a:spcPct val="100000"/>
            </a:lnSpc>
          </a:pPr>
          <a:r>
            <a:rPr lang="en-US" b="1" dirty="0"/>
            <a:t>Environmentally friendly use of plants ,algae and waste</a:t>
          </a:r>
        </a:p>
      </dgm:t>
    </dgm:pt>
    <dgm:pt modelId="{CF94A383-1AF6-435E-AE36-FCBE2BEC202C}" type="parTrans" cxnId="{FFB2BFCA-609C-4603-9698-C458C788DC72}">
      <dgm:prSet/>
      <dgm:spPr/>
      <dgm:t>
        <a:bodyPr/>
        <a:lstStyle/>
        <a:p>
          <a:endParaRPr lang="en-US"/>
        </a:p>
      </dgm:t>
    </dgm:pt>
    <dgm:pt modelId="{9F712C30-A1B7-4A47-BB48-991AB873F3F2}" type="sibTrans" cxnId="{FFB2BFCA-609C-4603-9698-C458C788DC72}">
      <dgm:prSet/>
      <dgm:spPr/>
      <dgm:t>
        <a:bodyPr/>
        <a:lstStyle/>
        <a:p>
          <a:endParaRPr lang="en-US"/>
        </a:p>
      </dgm:t>
    </dgm:pt>
    <dgm:pt modelId="{59A0F758-6575-428D-A13D-98D0AF1F12EE}">
      <dgm:prSet/>
      <dgm:spPr/>
      <dgm:t>
        <a:bodyPr/>
        <a:lstStyle/>
        <a:p>
          <a:pPr>
            <a:lnSpc>
              <a:spcPct val="100000"/>
            </a:lnSpc>
          </a:pPr>
          <a:r>
            <a:rPr lang="en-US" b="1" dirty="0"/>
            <a:t>Chemical, thermal and physical processing</a:t>
          </a:r>
        </a:p>
      </dgm:t>
    </dgm:pt>
    <dgm:pt modelId="{BAF1DD0A-0A21-4A5B-B2BF-2248ED50D1B1}" type="parTrans" cxnId="{491262EB-6267-45AC-B3ED-67FEF5A194EA}">
      <dgm:prSet/>
      <dgm:spPr/>
      <dgm:t>
        <a:bodyPr/>
        <a:lstStyle/>
        <a:p>
          <a:endParaRPr lang="en-US"/>
        </a:p>
      </dgm:t>
    </dgm:pt>
    <dgm:pt modelId="{ED7C5EA8-377A-49A0-980E-36EA2C795088}" type="sibTrans" cxnId="{491262EB-6267-45AC-B3ED-67FEF5A194EA}">
      <dgm:prSet/>
      <dgm:spPr/>
      <dgm:t>
        <a:bodyPr/>
        <a:lstStyle/>
        <a:p>
          <a:endParaRPr lang="en-US"/>
        </a:p>
      </dgm:t>
    </dgm:pt>
    <dgm:pt modelId="{9E8DA155-D640-433D-A87C-04D86B945B20}" type="pres">
      <dgm:prSet presAssocID="{F356A251-1C3D-43FB-9B93-370D3E30FA15}" presName="root" presStyleCnt="0">
        <dgm:presLayoutVars>
          <dgm:dir/>
          <dgm:resizeHandles val="exact"/>
        </dgm:presLayoutVars>
      </dgm:prSet>
      <dgm:spPr/>
    </dgm:pt>
    <dgm:pt modelId="{51FF1E6B-AA29-4359-9111-B8CD284D6078}" type="pres">
      <dgm:prSet presAssocID="{70874208-08AC-4CE4-B04F-A1B2038B7770}" presName="compNode" presStyleCnt="0"/>
      <dgm:spPr/>
    </dgm:pt>
    <dgm:pt modelId="{277562C4-7D8A-4811-A36E-3233C4F5588A}" type="pres">
      <dgm:prSet presAssocID="{70874208-08AC-4CE4-B04F-A1B2038B777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Återvinna"/>
        </a:ext>
      </dgm:extLst>
    </dgm:pt>
    <dgm:pt modelId="{9FCFCC16-95C9-4156-821F-28AFEBBC45DA}" type="pres">
      <dgm:prSet presAssocID="{70874208-08AC-4CE4-B04F-A1B2038B7770}" presName="spaceRect" presStyleCnt="0"/>
      <dgm:spPr/>
    </dgm:pt>
    <dgm:pt modelId="{F66040EA-51C5-4655-AABD-20FA248DFA8D}" type="pres">
      <dgm:prSet presAssocID="{70874208-08AC-4CE4-B04F-A1B2038B7770}" presName="textRect" presStyleLbl="revTx" presStyleIdx="0" presStyleCnt="3">
        <dgm:presLayoutVars>
          <dgm:chMax val="1"/>
          <dgm:chPref val="1"/>
        </dgm:presLayoutVars>
      </dgm:prSet>
      <dgm:spPr/>
    </dgm:pt>
    <dgm:pt modelId="{0F80D2D6-0A42-4B21-8D30-F694A7745BCA}" type="pres">
      <dgm:prSet presAssocID="{1C968086-8814-41A0-A456-6B9251B2E7A2}" presName="sibTrans" presStyleCnt="0"/>
      <dgm:spPr/>
    </dgm:pt>
    <dgm:pt modelId="{1F1E8E3B-418A-4C6E-A6C1-C5E6B0C37D4D}" type="pres">
      <dgm:prSet presAssocID="{E6AB94D7-1210-45A1-BCEC-888C28B17042}" presName="compNode" presStyleCnt="0"/>
      <dgm:spPr/>
    </dgm:pt>
    <dgm:pt modelId="{452336BB-6BF3-4136-A89F-7E320C301E6F}" type="pres">
      <dgm:prSet presAssocID="{E6AB94D7-1210-45A1-BCEC-888C28B1704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ckulent"/>
        </a:ext>
      </dgm:extLst>
    </dgm:pt>
    <dgm:pt modelId="{6903656D-EAA2-49D0-9945-C15D90E36231}" type="pres">
      <dgm:prSet presAssocID="{E6AB94D7-1210-45A1-BCEC-888C28B17042}" presName="spaceRect" presStyleCnt="0"/>
      <dgm:spPr/>
    </dgm:pt>
    <dgm:pt modelId="{9BBDBE2D-C78F-43F3-8B60-0F76674D0B80}" type="pres">
      <dgm:prSet presAssocID="{E6AB94D7-1210-45A1-BCEC-888C28B17042}" presName="textRect" presStyleLbl="revTx" presStyleIdx="1" presStyleCnt="3">
        <dgm:presLayoutVars>
          <dgm:chMax val="1"/>
          <dgm:chPref val="1"/>
        </dgm:presLayoutVars>
      </dgm:prSet>
      <dgm:spPr/>
    </dgm:pt>
    <dgm:pt modelId="{1A9930E9-2875-42F6-8D88-9C4FC333D481}" type="pres">
      <dgm:prSet presAssocID="{9F712C30-A1B7-4A47-BB48-991AB873F3F2}" presName="sibTrans" presStyleCnt="0"/>
      <dgm:spPr/>
    </dgm:pt>
    <dgm:pt modelId="{DE6553F2-1AD5-40EB-8F48-C70BF336EE2F}" type="pres">
      <dgm:prSet presAssocID="{59A0F758-6575-428D-A13D-98D0AF1F12EE}" presName="compNode" presStyleCnt="0"/>
      <dgm:spPr/>
    </dgm:pt>
    <dgm:pt modelId="{9F3338FC-B43E-4414-BFD4-6652A6847008}" type="pres">
      <dgm:prSet presAssocID="{59A0F758-6575-428D-A13D-98D0AF1F12E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lektriker"/>
        </a:ext>
      </dgm:extLst>
    </dgm:pt>
    <dgm:pt modelId="{5BAE4C8C-8082-437D-9655-E8D311E067AC}" type="pres">
      <dgm:prSet presAssocID="{59A0F758-6575-428D-A13D-98D0AF1F12EE}" presName="spaceRect" presStyleCnt="0"/>
      <dgm:spPr/>
    </dgm:pt>
    <dgm:pt modelId="{D118A58F-3149-49C1-82FD-F39127CBBCB1}" type="pres">
      <dgm:prSet presAssocID="{59A0F758-6575-428D-A13D-98D0AF1F12EE}" presName="textRect" presStyleLbl="revTx" presStyleIdx="2" presStyleCnt="3">
        <dgm:presLayoutVars>
          <dgm:chMax val="1"/>
          <dgm:chPref val="1"/>
        </dgm:presLayoutVars>
      </dgm:prSet>
      <dgm:spPr/>
    </dgm:pt>
  </dgm:ptLst>
  <dgm:cxnLst>
    <dgm:cxn modelId="{42A91F71-ECE8-42CC-8D6A-9CAA6AFACCA2}" type="presOf" srcId="{F356A251-1C3D-43FB-9B93-370D3E30FA15}" destId="{9E8DA155-D640-433D-A87C-04D86B945B20}" srcOrd="0" destOrd="0" presId="urn:microsoft.com/office/officeart/2018/2/layout/IconLabelList"/>
    <dgm:cxn modelId="{99A56380-84F3-4E2A-979F-AF03D6C30BB5}" srcId="{F356A251-1C3D-43FB-9B93-370D3E30FA15}" destId="{70874208-08AC-4CE4-B04F-A1B2038B7770}" srcOrd="0" destOrd="0" parTransId="{0EB18EB0-D534-449A-9E51-AFEA4AD8137F}" sibTransId="{1C968086-8814-41A0-A456-6B9251B2E7A2}"/>
    <dgm:cxn modelId="{37E09086-B3CA-4F91-92B9-2FB5B6BC00E1}" type="presOf" srcId="{59A0F758-6575-428D-A13D-98D0AF1F12EE}" destId="{D118A58F-3149-49C1-82FD-F39127CBBCB1}" srcOrd="0" destOrd="0" presId="urn:microsoft.com/office/officeart/2018/2/layout/IconLabelList"/>
    <dgm:cxn modelId="{50284E9D-71A7-4E59-A0A5-DE62372DA8CD}" type="presOf" srcId="{E6AB94D7-1210-45A1-BCEC-888C28B17042}" destId="{9BBDBE2D-C78F-43F3-8B60-0F76674D0B80}" srcOrd="0" destOrd="0" presId="urn:microsoft.com/office/officeart/2018/2/layout/IconLabelList"/>
    <dgm:cxn modelId="{FFB2BFCA-609C-4603-9698-C458C788DC72}" srcId="{F356A251-1C3D-43FB-9B93-370D3E30FA15}" destId="{E6AB94D7-1210-45A1-BCEC-888C28B17042}" srcOrd="1" destOrd="0" parTransId="{CF94A383-1AF6-435E-AE36-FCBE2BEC202C}" sibTransId="{9F712C30-A1B7-4A47-BB48-991AB873F3F2}"/>
    <dgm:cxn modelId="{747180CC-01C6-44D8-A4F8-28A06FCDEC8A}" type="presOf" srcId="{70874208-08AC-4CE4-B04F-A1B2038B7770}" destId="{F66040EA-51C5-4655-AABD-20FA248DFA8D}" srcOrd="0" destOrd="0" presId="urn:microsoft.com/office/officeart/2018/2/layout/IconLabelList"/>
    <dgm:cxn modelId="{491262EB-6267-45AC-B3ED-67FEF5A194EA}" srcId="{F356A251-1C3D-43FB-9B93-370D3E30FA15}" destId="{59A0F758-6575-428D-A13D-98D0AF1F12EE}" srcOrd="2" destOrd="0" parTransId="{BAF1DD0A-0A21-4A5B-B2BF-2248ED50D1B1}" sibTransId="{ED7C5EA8-377A-49A0-980E-36EA2C795088}"/>
    <dgm:cxn modelId="{1297501C-9037-4300-AEEA-991CB7D1407E}" type="presParOf" srcId="{9E8DA155-D640-433D-A87C-04D86B945B20}" destId="{51FF1E6B-AA29-4359-9111-B8CD284D6078}" srcOrd="0" destOrd="0" presId="urn:microsoft.com/office/officeart/2018/2/layout/IconLabelList"/>
    <dgm:cxn modelId="{C2209254-332E-4852-B1EC-089E4C6B540E}" type="presParOf" srcId="{51FF1E6B-AA29-4359-9111-B8CD284D6078}" destId="{277562C4-7D8A-4811-A36E-3233C4F5588A}" srcOrd="0" destOrd="0" presId="urn:microsoft.com/office/officeart/2018/2/layout/IconLabelList"/>
    <dgm:cxn modelId="{1FA7097E-FF91-4162-8B82-8860C4692FC4}" type="presParOf" srcId="{51FF1E6B-AA29-4359-9111-B8CD284D6078}" destId="{9FCFCC16-95C9-4156-821F-28AFEBBC45DA}" srcOrd="1" destOrd="0" presId="urn:microsoft.com/office/officeart/2018/2/layout/IconLabelList"/>
    <dgm:cxn modelId="{11B7B812-8EE3-4F57-9AFD-01CD1326471C}" type="presParOf" srcId="{51FF1E6B-AA29-4359-9111-B8CD284D6078}" destId="{F66040EA-51C5-4655-AABD-20FA248DFA8D}" srcOrd="2" destOrd="0" presId="urn:microsoft.com/office/officeart/2018/2/layout/IconLabelList"/>
    <dgm:cxn modelId="{589BE326-3770-407C-8FFE-9C1EF65D4014}" type="presParOf" srcId="{9E8DA155-D640-433D-A87C-04D86B945B20}" destId="{0F80D2D6-0A42-4B21-8D30-F694A7745BCA}" srcOrd="1" destOrd="0" presId="urn:microsoft.com/office/officeart/2018/2/layout/IconLabelList"/>
    <dgm:cxn modelId="{EDD61082-6A63-4854-AE70-A23CE0BDE084}" type="presParOf" srcId="{9E8DA155-D640-433D-A87C-04D86B945B20}" destId="{1F1E8E3B-418A-4C6E-A6C1-C5E6B0C37D4D}" srcOrd="2" destOrd="0" presId="urn:microsoft.com/office/officeart/2018/2/layout/IconLabelList"/>
    <dgm:cxn modelId="{37133B11-8731-481C-B81A-06960C80AB47}" type="presParOf" srcId="{1F1E8E3B-418A-4C6E-A6C1-C5E6B0C37D4D}" destId="{452336BB-6BF3-4136-A89F-7E320C301E6F}" srcOrd="0" destOrd="0" presId="urn:microsoft.com/office/officeart/2018/2/layout/IconLabelList"/>
    <dgm:cxn modelId="{AAFA526B-7904-4CCB-8E55-D7F451EA1309}" type="presParOf" srcId="{1F1E8E3B-418A-4C6E-A6C1-C5E6B0C37D4D}" destId="{6903656D-EAA2-49D0-9945-C15D90E36231}" srcOrd="1" destOrd="0" presId="urn:microsoft.com/office/officeart/2018/2/layout/IconLabelList"/>
    <dgm:cxn modelId="{18483BBD-73F2-4D1A-8F3E-27D5EC5D95AA}" type="presParOf" srcId="{1F1E8E3B-418A-4C6E-A6C1-C5E6B0C37D4D}" destId="{9BBDBE2D-C78F-43F3-8B60-0F76674D0B80}" srcOrd="2" destOrd="0" presId="urn:microsoft.com/office/officeart/2018/2/layout/IconLabelList"/>
    <dgm:cxn modelId="{2EDF7569-4F7B-49CE-8BF0-DC65CA9F4057}" type="presParOf" srcId="{9E8DA155-D640-433D-A87C-04D86B945B20}" destId="{1A9930E9-2875-42F6-8D88-9C4FC333D481}" srcOrd="3" destOrd="0" presId="urn:microsoft.com/office/officeart/2018/2/layout/IconLabelList"/>
    <dgm:cxn modelId="{615225CD-0072-404A-9105-21F0CD39D654}" type="presParOf" srcId="{9E8DA155-D640-433D-A87C-04D86B945B20}" destId="{DE6553F2-1AD5-40EB-8F48-C70BF336EE2F}" srcOrd="4" destOrd="0" presId="urn:microsoft.com/office/officeart/2018/2/layout/IconLabelList"/>
    <dgm:cxn modelId="{95057019-F086-4E90-8FBC-C22A29046C18}" type="presParOf" srcId="{DE6553F2-1AD5-40EB-8F48-C70BF336EE2F}" destId="{9F3338FC-B43E-4414-BFD4-6652A6847008}" srcOrd="0" destOrd="0" presId="urn:microsoft.com/office/officeart/2018/2/layout/IconLabelList"/>
    <dgm:cxn modelId="{D1011B2A-4034-4829-9383-8A118A08A2AC}" type="presParOf" srcId="{DE6553F2-1AD5-40EB-8F48-C70BF336EE2F}" destId="{5BAE4C8C-8082-437D-9655-E8D311E067AC}" srcOrd="1" destOrd="0" presId="urn:microsoft.com/office/officeart/2018/2/layout/IconLabelList"/>
    <dgm:cxn modelId="{D655402C-6166-41F5-85F1-051A66B265F2}" type="presParOf" srcId="{DE6553F2-1AD5-40EB-8F48-C70BF336EE2F}" destId="{D118A58F-3149-49C1-82FD-F39127CBBCB1}"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E3FF6E-844C-4F13-B423-4B355160C9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5356B1D-3D66-4D5B-93C3-682772F6E517}">
      <dgm:prSet/>
      <dgm:spPr/>
      <dgm:t>
        <a:bodyPr/>
        <a:lstStyle/>
        <a:p>
          <a:r>
            <a:rPr lang="sv-SE" dirty="0"/>
            <a:t>Protein </a:t>
          </a:r>
          <a:r>
            <a:rPr lang="sv-SE" dirty="0" err="1"/>
            <a:t>extraction</a:t>
          </a:r>
          <a:r>
            <a:rPr lang="en-US" dirty="0"/>
            <a:t> </a:t>
          </a:r>
        </a:p>
      </dgm:t>
    </dgm:pt>
    <dgm:pt modelId="{8485122E-D757-43F9-BBEE-20DF0E58C181}" type="parTrans" cxnId="{1C2598BE-55CD-45AF-8562-D785C96A65ED}">
      <dgm:prSet/>
      <dgm:spPr/>
      <dgm:t>
        <a:bodyPr/>
        <a:lstStyle/>
        <a:p>
          <a:endParaRPr lang="en-US"/>
        </a:p>
      </dgm:t>
    </dgm:pt>
    <dgm:pt modelId="{94D2A12D-63A6-4C72-B397-17AC74525AB8}" type="sibTrans" cxnId="{1C2598BE-55CD-45AF-8562-D785C96A65ED}">
      <dgm:prSet/>
      <dgm:spPr/>
      <dgm:t>
        <a:bodyPr/>
        <a:lstStyle/>
        <a:p>
          <a:endParaRPr lang="en-US"/>
        </a:p>
      </dgm:t>
    </dgm:pt>
    <dgm:pt modelId="{176CE330-E550-4E86-A8FA-A119329C6D92}">
      <dgm:prSet/>
      <dgm:spPr/>
      <dgm:t>
        <a:bodyPr/>
        <a:lstStyle/>
        <a:p>
          <a:r>
            <a:rPr lang="en-US" dirty="0"/>
            <a:t>Seaweed biorefinery</a:t>
          </a:r>
        </a:p>
      </dgm:t>
    </dgm:pt>
    <dgm:pt modelId="{B13FE517-85F0-4225-AF4E-774F59F8A1D1}" type="parTrans" cxnId="{5A0A6027-D1F5-4AA6-8D58-76290B3EFE8D}">
      <dgm:prSet/>
      <dgm:spPr/>
      <dgm:t>
        <a:bodyPr/>
        <a:lstStyle/>
        <a:p>
          <a:endParaRPr lang="en-US"/>
        </a:p>
      </dgm:t>
    </dgm:pt>
    <dgm:pt modelId="{0B600977-7CCC-4D66-ABF0-2F8599F7CD46}" type="sibTrans" cxnId="{5A0A6027-D1F5-4AA6-8D58-76290B3EFE8D}">
      <dgm:prSet/>
      <dgm:spPr/>
      <dgm:t>
        <a:bodyPr/>
        <a:lstStyle/>
        <a:p>
          <a:endParaRPr lang="en-US"/>
        </a:p>
      </dgm:t>
    </dgm:pt>
    <dgm:pt modelId="{BA51CFDA-95CD-4A1C-B196-25A89ABFE62D}">
      <dgm:prSet/>
      <dgm:spPr/>
      <dgm:t>
        <a:bodyPr/>
        <a:lstStyle/>
        <a:p>
          <a:r>
            <a:rPr lang="sv-SE" dirty="0"/>
            <a:t>Biogas production</a:t>
          </a:r>
        </a:p>
      </dgm:t>
    </dgm:pt>
    <dgm:pt modelId="{CC2FFF3A-4820-4783-875F-C66C58458F17}" type="parTrans" cxnId="{3C0DC09F-37E9-4F95-91E4-AADBE2A9B040}">
      <dgm:prSet/>
      <dgm:spPr/>
      <dgm:t>
        <a:bodyPr/>
        <a:lstStyle/>
        <a:p>
          <a:endParaRPr lang="sv-SE"/>
        </a:p>
      </dgm:t>
    </dgm:pt>
    <dgm:pt modelId="{697FB21D-7EFE-493D-9C9D-3BF362679A8F}" type="sibTrans" cxnId="{3C0DC09F-37E9-4F95-91E4-AADBE2A9B040}">
      <dgm:prSet/>
      <dgm:spPr/>
      <dgm:t>
        <a:bodyPr/>
        <a:lstStyle/>
        <a:p>
          <a:endParaRPr lang="sv-SE"/>
        </a:p>
      </dgm:t>
    </dgm:pt>
    <dgm:pt modelId="{8D7033DA-D260-4C4A-AAFE-8CC0940EE771}" type="pres">
      <dgm:prSet presAssocID="{7AE3FF6E-844C-4F13-B423-4B355160C93A}" presName="linear" presStyleCnt="0">
        <dgm:presLayoutVars>
          <dgm:animLvl val="lvl"/>
          <dgm:resizeHandles val="exact"/>
        </dgm:presLayoutVars>
      </dgm:prSet>
      <dgm:spPr/>
    </dgm:pt>
    <dgm:pt modelId="{7C85A16F-48E0-4F69-9414-7D0D1BCD4690}" type="pres">
      <dgm:prSet presAssocID="{BA51CFDA-95CD-4A1C-B196-25A89ABFE62D}" presName="parentText" presStyleLbl="node1" presStyleIdx="0" presStyleCnt="3">
        <dgm:presLayoutVars>
          <dgm:chMax val="0"/>
          <dgm:bulletEnabled val="1"/>
        </dgm:presLayoutVars>
      </dgm:prSet>
      <dgm:spPr/>
    </dgm:pt>
    <dgm:pt modelId="{308C1EB7-5358-429F-9181-EDFDA35531F5}" type="pres">
      <dgm:prSet presAssocID="{697FB21D-7EFE-493D-9C9D-3BF362679A8F}" presName="spacer" presStyleCnt="0"/>
      <dgm:spPr/>
    </dgm:pt>
    <dgm:pt modelId="{8BD304F1-D813-45F6-A280-5D8BB327C7FD}" type="pres">
      <dgm:prSet presAssocID="{25356B1D-3D66-4D5B-93C3-682772F6E517}" presName="parentText" presStyleLbl="node1" presStyleIdx="1" presStyleCnt="3">
        <dgm:presLayoutVars>
          <dgm:chMax val="0"/>
          <dgm:bulletEnabled val="1"/>
        </dgm:presLayoutVars>
      </dgm:prSet>
      <dgm:spPr/>
    </dgm:pt>
    <dgm:pt modelId="{E2D75338-4733-47A3-856C-FC7BC63D7650}" type="pres">
      <dgm:prSet presAssocID="{94D2A12D-63A6-4C72-B397-17AC74525AB8}" presName="spacer" presStyleCnt="0"/>
      <dgm:spPr/>
    </dgm:pt>
    <dgm:pt modelId="{DB852A9E-641B-408B-906B-722A8562532E}" type="pres">
      <dgm:prSet presAssocID="{176CE330-E550-4E86-A8FA-A119329C6D92}" presName="parentText" presStyleLbl="node1" presStyleIdx="2" presStyleCnt="3">
        <dgm:presLayoutVars>
          <dgm:chMax val="0"/>
          <dgm:bulletEnabled val="1"/>
        </dgm:presLayoutVars>
      </dgm:prSet>
      <dgm:spPr/>
    </dgm:pt>
  </dgm:ptLst>
  <dgm:cxnLst>
    <dgm:cxn modelId="{5A0A6027-D1F5-4AA6-8D58-76290B3EFE8D}" srcId="{7AE3FF6E-844C-4F13-B423-4B355160C93A}" destId="{176CE330-E550-4E86-A8FA-A119329C6D92}" srcOrd="2" destOrd="0" parTransId="{B13FE517-85F0-4225-AF4E-774F59F8A1D1}" sibTransId="{0B600977-7CCC-4D66-ABF0-2F8599F7CD46}"/>
    <dgm:cxn modelId="{B7855558-F044-4C37-A12F-FEB3B1441F1E}" type="presOf" srcId="{7AE3FF6E-844C-4F13-B423-4B355160C93A}" destId="{8D7033DA-D260-4C4A-AAFE-8CC0940EE771}" srcOrd="0" destOrd="0" presId="urn:microsoft.com/office/officeart/2005/8/layout/vList2"/>
    <dgm:cxn modelId="{3C0DC09F-37E9-4F95-91E4-AADBE2A9B040}" srcId="{7AE3FF6E-844C-4F13-B423-4B355160C93A}" destId="{BA51CFDA-95CD-4A1C-B196-25A89ABFE62D}" srcOrd="0" destOrd="0" parTransId="{CC2FFF3A-4820-4783-875F-C66C58458F17}" sibTransId="{697FB21D-7EFE-493D-9C9D-3BF362679A8F}"/>
    <dgm:cxn modelId="{F61F96AF-7B5B-46C1-9FF5-B96A5C0B060F}" type="presOf" srcId="{176CE330-E550-4E86-A8FA-A119329C6D92}" destId="{DB852A9E-641B-408B-906B-722A8562532E}" srcOrd="0" destOrd="0" presId="urn:microsoft.com/office/officeart/2005/8/layout/vList2"/>
    <dgm:cxn modelId="{D0A4ABB9-38B9-4C52-B63D-9A1A7C1E6F26}" type="presOf" srcId="{25356B1D-3D66-4D5B-93C3-682772F6E517}" destId="{8BD304F1-D813-45F6-A280-5D8BB327C7FD}" srcOrd="0" destOrd="0" presId="urn:microsoft.com/office/officeart/2005/8/layout/vList2"/>
    <dgm:cxn modelId="{04323DBC-BF65-4E08-A0F2-C5D0FD11A674}" type="presOf" srcId="{BA51CFDA-95CD-4A1C-B196-25A89ABFE62D}" destId="{7C85A16F-48E0-4F69-9414-7D0D1BCD4690}" srcOrd="0" destOrd="0" presId="urn:microsoft.com/office/officeart/2005/8/layout/vList2"/>
    <dgm:cxn modelId="{1C2598BE-55CD-45AF-8562-D785C96A65ED}" srcId="{7AE3FF6E-844C-4F13-B423-4B355160C93A}" destId="{25356B1D-3D66-4D5B-93C3-682772F6E517}" srcOrd="1" destOrd="0" parTransId="{8485122E-D757-43F9-BBEE-20DF0E58C181}" sibTransId="{94D2A12D-63A6-4C72-B397-17AC74525AB8}"/>
    <dgm:cxn modelId="{12A9CB57-C589-43F5-A1EE-1A37113364DC}" type="presParOf" srcId="{8D7033DA-D260-4C4A-AAFE-8CC0940EE771}" destId="{7C85A16F-48E0-4F69-9414-7D0D1BCD4690}" srcOrd="0" destOrd="0" presId="urn:microsoft.com/office/officeart/2005/8/layout/vList2"/>
    <dgm:cxn modelId="{108203EA-B92B-4547-9A24-808677518D21}" type="presParOf" srcId="{8D7033DA-D260-4C4A-AAFE-8CC0940EE771}" destId="{308C1EB7-5358-429F-9181-EDFDA35531F5}" srcOrd="1" destOrd="0" presId="urn:microsoft.com/office/officeart/2005/8/layout/vList2"/>
    <dgm:cxn modelId="{FF023439-6FDB-42E6-A4BF-8C0B34B93949}" type="presParOf" srcId="{8D7033DA-D260-4C4A-AAFE-8CC0940EE771}" destId="{8BD304F1-D813-45F6-A280-5D8BB327C7FD}" srcOrd="2" destOrd="0" presId="urn:microsoft.com/office/officeart/2005/8/layout/vList2"/>
    <dgm:cxn modelId="{86E584DF-CC52-4C92-A55B-F39A1D78E22B}" type="presParOf" srcId="{8D7033DA-D260-4C4A-AAFE-8CC0940EE771}" destId="{E2D75338-4733-47A3-856C-FC7BC63D7650}" srcOrd="3" destOrd="0" presId="urn:microsoft.com/office/officeart/2005/8/layout/vList2"/>
    <dgm:cxn modelId="{2A49801A-4208-4DEA-BB4F-0EB18779D985}" type="presParOf" srcId="{8D7033DA-D260-4C4A-AAFE-8CC0940EE771}" destId="{DB852A9E-641B-408B-906B-722A8562532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2367B-0C36-460C-97F1-07AC9045DA1A}">
      <dsp:nvSpPr>
        <dsp:cNvPr id="0" name=""/>
        <dsp:cNvSpPr/>
      </dsp:nvSpPr>
      <dsp:spPr>
        <a:xfrm>
          <a:off x="1676617" y="1381"/>
          <a:ext cx="3104489" cy="1862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sv-SE" sz="2700" kern="1200" dirty="0"/>
            <a:t>The </a:t>
          </a:r>
          <a:r>
            <a:rPr lang="sv-SE" sz="2700" kern="1200" dirty="0" err="1"/>
            <a:t>difference</a:t>
          </a:r>
          <a:r>
            <a:rPr lang="sv-SE" sz="2700" kern="1200" dirty="0"/>
            <a:t> </a:t>
          </a:r>
          <a:r>
            <a:rPr lang="sv-SE" sz="2700" kern="1200" dirty="0" err="1"/>
            <a:t>between</a:t>
          </a:r>
          <a:r>
            <a:rPr lang="sv-SE" sz="2700" kern="1200" dirty="0"/>
            <a:t> the </a:t>
          </a:r>
          <a:r>
            <a:rPr lang="sv-SE" sz="2700" kern="1200" dirty="0" err="1"/>
            <a:t>linear</a:t>
          </a:r>
          <a:r>
            <a:rPr lang="sv-SE" sz="2700" kern="1200" dirty="0"/>
            <a:t> and </a:t>
          </a:r>
          <a:r>
            <a:rPr lang="sv-SE" sz="2700" kern="1200" dirty="0" err="1"/>
            <a:t>cicular</a:t>
          </a:r>
          <a:r>
            <a:rPr lang="sv-SE" sz="2700" kern="1200" dirty="0"/>
            <a:t> </a:t>
          </a:r>
          <a:r>
            <a:rPr lang="sv-SE" sz="2700" kern="1200" dirty="0" err="1"/>
            <a:t>bioeconomy</a:t>
          </a:r>
          <a:endParaRPr lang="sv-SE" sz="2700" kern="1200" dirty="0"/>
        </a:p>
      </dsp:txBody>
      <dsp:txXfrm>
        <a:off x="1676617" y="1381"/>
        <a:ext cx="3104489" cy="1862693"/>
      </dsp:txXfrm>
    </dsp:sp>
    <dsp:sp modelId="{CC6A0D29-7CDB-4BA6-8903-822E199B8152}">
      <dsp:nvSpPr>
        <dsp:cNvPr id="0" name=""/>
        <dsp:cNvSpPr/>
      </dsp:nvSpPr>
      <dsp:spPr>
        <a:xfrm>
          <a:off x="5091555" y="1381"/>
          <a:ext cx="3104489" cy="1862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Main production steps in biorefineries</a:t>
          </a:r>
          <a:endParaRPr lang="sv-SE" sz="2700" kern="1200" dirty="0"/>
        </a:p>
      </dsp:txBody>
      <dsp:txXfrm>
        <a:off x="5091555" y="1381"/>
        <a:ext cx="3104489" cy="1862693"/>
      </dsp:txXfrm>
    </dsp:sp>
    <dsp:sp modelId="{64B446F0-368E-4319-85DC-99164F1A1378}">
      <dsp:nvSpPr>
        <dsp:cNvPr id="0" name=""/>
        <dsp:cNvSpPr/>
      </dsp:nvSpPr>
      <dsp:spPr>
        <a:xfrm>
          <a:off x="1676617" y="2174524"/>
          <a:ext cx="3104489" cy="1862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Use of biogas and residual products from biorefineries</a:t>
          </a:r>
          <a:endParaRPr lang="sv-SE" sz="2700" kern="1200" dirty="0"/>
        </a:p>
      </dsp:txBody>
      <dsp:txXfrm>
        <a:off x="1676617" y="2174524"/>
        <a:ext cx="3104489" cy="1862693"/>
      </dsp:txXfrm>
    </dsp:sp>
    <dsp:sp modelId="{CFC5AC31-9B58-4BCB-9FBD-89578D03E162}">
      <dsp:nvSpPr>
        <dsp:cNvPr id="0" name=""/>
        <dsp:cNvSpPr/>
      </dsp:nvSpPr>
      <dsp:spPr>
        <a:xfrm>
          <a:off x="5091555" y="2174524"/>
          <a:ext cx="3104489" cy="186269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sv-SE" sz="2700" kern="1200" dirty="0" err="1"/>
            <a:t>Sustainable</a:t>
          </a:r>
          <a:r>
            <a:rPr lang="sv-SE" sz="2700" kern="1200" dirty="0"/>
            <a:t> </a:t>
          </a:r>
          <a:r>
            <a:rPr lang="sv-SE" sz="2700" kern="1200" dirty="0" err="1"/>
            <a:t>strategies</a:t>
          </a:r>
          <a:r>
            <a:rPr lang="sv-SE" sz="2700" kern="1200" dirty="0"/>
            <a:t> for the transition to a </a:t>
          </a:r>
          <a:r>
            <a:rPr lang="sv-SE" sz="2700" kern="1200" dirty="0" err="1"/>
            <a:t>more</a:t>
          </a:r>
          <a:r>
            <a:rPr lang="sv-SE" sz="2700" kern="1200" dirty="0"/>
            <a:t> bio-</a:t>
          </a:r>
          <a:r>
            <a:rPr lang="sv-SE" sz="2700" kern="1200" dirty="0" err="1"/>
            <a:t>based</a:t>
          </a:r>
          <a:r>
            <a:rPr lang="sv-SE" sz="2700" kern="1200" dirty="0"/>
            <a:t> </a:t>
          </a:r>
          <a:r>
            <a:rPr lang="sv-SE" sz="2700" kern="1200" dirty="0" err="1"/>
            <a:t>economy</a:t>
          </a:r>
          <a:endParaRPr lang="sv-SE" sz="2700" kern="1200" dirty="0"/>
        </a:p>
      </dsp:txBody>
      <dsp:txXfrm>
        <a:off x="5091555" y="2174524"/>
        <a:ext cx="3104489" cy="1862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7562C4-7D8A-4811-A36E-3233C4F5588A}">
      <dsp:nvSpPr>
        <dsp:cNvPr id="0" name=""/>
        <dsp:cNvSpPr/>
      </dsp:nvSpPr>
      <dsp:spPr>
        <a:xfrm>
          <a:off x="1003615" y="731577"/>
          <a:ext cx="1264087" cy="12640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66040EA-51C5-4655-AABD-20FA248DFA8D}">
      <dsp:nvSpPr>
        <dsp:cNvPr id="0" name=""/>
        <dsp:cNvSpPr/>
      </dsp:nvSpPr>
      <dsp:spPr>
        <a:xfrm>
          <a:off x="231117" y="2345892"/>
          <a:ext cx="28090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Use of organic materials for the production of products and energy</a:t>
          </a:r>
        </a:p>
      </dsp:txBody>
      <dsp:txXfrm>
        <a:off x="231117" y="2345892"/>
        <a:ext cx="2809082" cy="720000"/>
      </dsp:txXfrm>
    </dsp:sp>
    <dsp:sp modelId="{452336BB-6BF3-4136-A89F-7E320C301E6F}">
      <dsp:nvSpPr>
        <dsp:cNvPr id="0" name=""/>
        <dsp:cNvSpPr/>
      </dsp:nvSpPr>
      <dsp:spPr>
        <a:xfrm>
          <a:off x="4304287" y="731577"/>
          <a:ext cx="1264087" cy="12640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BDBE2D-C78F-43F3-8B60-0F76674D0B80}">
      <dsp:nvSpPr>
        <dsp:cNvPr id="0" name=""/>
        <dsp:cNvSpPr/>
      </dsp:nvSpPr>
      <dsp:spPr>
        <a:xfrm>
          <a:off x="3531790" y="2345892"/>
          <a:ext cx="28090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Environmentally friendly use of plants ,algae and waste</a:t>
          </a:r>
        </a:p>
      </dsp:txBody>
      <dsp:txXfrm>
        <a:off x="3531790" y="2345892"/>
        <a:ext cx="2809082" cy="720000"/>
      </dsp:txXfrm>
    </dsp:sp>
    <dsp:sp modelId="{9F3338FC-B43E-4414-BFD4-6652A6847008}">
      <dsp:nvSpPr>
        <dsp:cNvPr id="0" name=""/>
        <dsp:cNvSpPr/>
      </dsp:nvSpPr>
      <dsp:spPr>
        <a:xfrm>
          <a:off x="7604960" y="731577"/>
          <a:ext cx="1264087" cy="12640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18A58F-3149-49C1-82FD-F39127CBBCB1}">
      <dsp:nvSpPr>
        <dsp:cNvPr id="0" name=""/>
        <dsp:cNvSpPr/>
      </dsp:nvSpPr>
      <dsp:spPr>
        <a:xfrm>
          <a:off x="6832462" y="2345892"/>
          <a:ext cx="28090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Chemical, thermal and physical processing</a:t>
          </a:r>
        </a:p>
      </dsp:txBody>
      <dsp:txXfrm>
        <a:off x="6832462" y="2345892"/>
        <a:ext cx="2809082"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85A16F-48E0-4F69-9414-7D0D1BCD4690}">
      <dsp:nvSpPr>
        <dsp:cNvPr id="0" name=""/>
        <dsp:cNvSpPr/>
      </dsp:nvSpPr>
      <dsp:spPr>
        <a:xfrm>
          <a:off x="0" y="585747"/>
          <a:ext cx="4754880" cy="959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sv-SE" sz="4000" kern="1200" dirty="0"/>
            <a:t>Biogas production</a:t>
          </a:r>
        </a:p>
      </dsp:txBody>
      <dsp:txXfrm>
        <a:off x="46834" y="632581"/>
        <a:ext cx="4661212" cy="865732"/>
      </dsp:txXfrm>
    </dsp:sp>
    <dsp:sp modelId="{8BD304F1-D813-45F6-A280-5D8BB327C7FD}">
      <dsp:nvSpPr>
        <dsp:cNvPr id="0" name=""/>
        <dsp:cNvSpPr/>
      </dsp:nvSpPr>
      <dsp:spPr>
        <a:xfrm>
          <a:off x="0" y="1660347"/>
          <a:ext cx="4754880" cy="959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sv-SE" sz="4000" kern="1200" dirty="0"/>
            <a:t>Protein </a:t>
          </a:r>
          <a:r>
            <a:rPr lang="sv-SE" sz="4000" kern="1200" dirty="0" err="1"/>
            <a:t>extraction</a:t>
          </a:r>
          <a:r>
            <a:rPr lang="en-US" sz="4000" kern="1200" dirty="0"/>
            <a:t> </a:t>
          </a:r>
        </a:p>
      </dsp:txBody>
      <dsp:txXfrm>
        <a:off x="46834" y="1707181"/>
        <a:ext cx="4661212" cy="865732"/>
      </dsp:txXfrm>
    </dsp:sp>
    <dsp:sp modelId="{DB852A9E-641B-408B-906B-722A8562532E}">
      <dsp:nvSpPr>
        <dsp:cNvPr id="0" name=""/>
        <dsp:cNvSpPr/>
      </dsp:nvSpPr>
      <dsp:spPr>
        <a:xfrm>
          <a:off x="0" y="2734947"/>
          <a:ext cx="4754880" cy="959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Seaweed biorefinery</a:t>
          </a:r>
        </a:p>
      </dsp:txBody>
      <dsp:txXfrm>
        <a:off x="46834" y="2781781"/>
        <a:ext cx="4661212" cy="8657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62F2AC-FC87-406B-B0F7-8F8B294BDFE1}" type="datetimeFigureOut">
              <a:rPr lang="sv-SE" smtClean="0"/>
              <a:t>2025-03-07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E7DAC-F397-4073-A179-6D214EB121FD}" type="slidenum">
              <a:rPr lang="sv-SE" smtClean="0"/>
              <a:t>‹#›</a:t>
            </a:fld>
            <a:endParaRPr lang="sv-SE"/>
          </a:p>
        </p:txBody>
      </p:sp>
    </p:spTree>
    <p:extLst>
      <p:ext uri="{BB962C8B-B14F-4D97-AF65-F5344CB8AC3E}">
        <p14:creationId xmlns:p14="http://schemas.microsoft.com/office/powerpoint/2010/main" val="1272979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a:t>
            </a:fld>
            <a:endParaRPr lang="sv-SE"/>
          </a:p>
        </p:txBody>
      </p:sp>
    </p:spTree>
    <p:extLst>
      <p:ext uri="{BB962C8B-B14F-4D97-AF65-F5344CB8AC3E}">
        <p14:creationId xmlns:p14="http://schemas.microsoft.com/office/powerpoint/2010/main" val="1558977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t>Print or copy the task for the students - review the correct answer on the next slide</a:t>
            </a:r>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10</a:t>
            </a:fld>
            <a:endParaRPr lang="sv-SE"/>
          </a:p>
        </p:txBody>
      </p:sp>
    </p:spTree>
    <p:extLst>
      <p:ext uri="{BB962C8B-B14F-4D97-AF65-F5344CB8AC3E}">
        <p14:creationId xmlns:p14="http://schemas.microsoft.com/office/powerpoint/2010/main" val="422001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11</a:t>
            </a:fld>
            <a:endParaRPr lang="sv-SE"/>
          </a:p>
        </p:txBody>
      </p:sp>
    </p:spTree>
    <p:extLst>
      <p:ext uri="{BB962C8B-B14F-4D97-AF65-F5344CB8AC3E}">
        <p14:creationId xmlns:p14="http://schemas.microsoft.com/office/powerpoint/2010/main" val="4201397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12</a:t>
            </a:fld>
            <a:endParaRPr lang="sv-SE"/>
          </a:p>
        </p:txBody>
      </p:sp>
    </p:spTree>
    <p:extLst>
      <p:ext uri="{BB962C8B-B14F-4D97-AF65-F5344CB8AC3E}">
        <p14:creationId xmlns:p14="http://schemas.microsoft.com/office/powerpoint/2010/main" val="3162811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13</a:t>
            </a:fld>
            <a:endParaRPr lang="sv-SE"/>
          </a:p>
        </p:txBody>
      </p:sp>
    </p:spTree>
    <p:extLst>
      <p:ext uri="{BB962C8B-B14F-4D97-AF65-F5344CB8AC3E}">
        <p14:creationId xmlns:p14="http://schemas.microsoft.com/office/powerpoint/2010/main" val="2555958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r>
              <a:rPr lang="en-US" dirty="0"/>
              <a:t>Hydrothermal carbonization (HTC) is a technology by which a wet biomass can be processed into a higher value material. The process involves heating the wet biomass for a few hours to 200-250°C under high pressure to avoid boiling.</a:t>
            </a:r>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15</a:t>
            </a:fld>
            <a:endParaRPr lang="sv-SE"/>
          </a:p>
        </p:txBody>
      </p:sp>
    </p:spTree>
    <p:extLst>
      <p:ext uri="{BB962C8B-B14F-4D97-AF65-F5344CB8AC3E}">
        <p14:creationId xmlns:p14="http://schemas.microsoft.com/office/powerpoint/2010/main" val="675860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16</a:t>
            </a:fld>
            <a:endParaRPr lang="sv-SE"/>
          </a:p>
        </p:txBody>
      </p:sp>
    </p:spTree>
    <p:extLst>
      <p:ext uri="{BB962C8B-B14F-4D97-AF65-F5344CB8AC3E}">
        <p14:creationId xmlns:p14="http://schemas.microsoft.com/office/powerpoint/2010/main" val="5022149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17</a:t>
            </a:fld>
            <a:endParaRPr lang="sv-SE"/>
          </a:p>
        </p:txBody>
      </p:sp>
    </p:spTree>
    <p:extLst>
      <p:ext uri="{BB962C8B-B14F-4D97-AF65-F5344CB8AC3E}">
        <p14:creationId xmlns:p14="http://schemas.microsoft.com/office/powerpoint/2010/main" val="9492472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18</a:t>
            </a:fld>
            <a:endParaRPr lang="sv-SE"/>
          </a:p>
        </p:txBody>
      </p:sp>
    </p:spTree>
    <p:extLst>
      <p:ext uri="{BB962C8B-B14F-4D97-AF65-F5344CB8AC3E}">
        <p14:creationId xmlns:p14="http://schemas.microsoft.com/office/powerpoint/2010/main" val="3156419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19</a:t>
            </a:fld>
            <a:endParaRPr lang="sv-SE"/>
          </a:p>
        </p:txBody>
      </p:sp>
    </p:spTree>
    <p:extLst>
      <p:ext uri="{BB962C8B-B14F-4D97-AF65-F5344CB8AC3E}">
        <p14:creationId xmlns:p14="http://schemas.microsoft.com/office/powerpoint/2010/main" val="1137996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t>A bio-based economy contributes to more sustainable methods and to reducing climate change. </a:t>
            </a:r>
          </a:p>
          <a:p>
            <a:endParaRPr lang="en-US" dirty="0"/>
          </a:p>
          <a:p>
            <a:endParaRPr lang="en-US" dirty="0"/>
          </a:p>
          <a:p>
            <a:r>
              <a:rPr lang="en-US" dirty="0"/>
              <a:t>This is done with everything from very simple technology – such as reusing production waste as resources in the manufacture of new products – to advanced technology – such as producing new materials, for example bioplastics, from components from the original biomass. The aim is always to achieve the most efficient material flows possible, especially with regard to carbon</a:t>
            </a:r>
          </a:p>
          <a:p>
            <a:endParaRPr lang="en-US" dirty="0"/>
          </a:p>
          <a:p>
            <a:r>
              <a:rPr lang="en-US" dirty="0"/>
              <a:t>A renewable resource is a natural resource that depletes more slowly than it is replenished. The resource must have ways to recover to be called renewable. However, they can become non-renewable if they are used to a greater extent than nature's ability to regenerate them.</a:t>
            </a:r>
          </a:p>
          <a:p>
            <a:r>
              <a:rPr lang="en-US" dirty="0"/>
              <a:t>A CIRCULAR bioeconomy can contribute to more sustainable practices and to reducing climate change. This can be done with everything from very simple technology – such as reusing production waste as resources in the manufacture of new products – to very advanced technology – such as producing new materials, for example bioplastics, from components from the original biomass. The aim is always to achieve the most efficient material flows possible, especially with regard to carbon.</a:t>
            </a:r>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20</a:t>
            </a:fld>
            <a:endParaRPr lang="sv-SE"/>
          </a:p>
        </p:txBody>
      </p:sp>
    </p:spTree>
    <p:extLst>
      <p:ext uri="{BB962C8B-B14F-4D97-AF65-F5344CB8AC3E}">
        <p14:creationId xmlns:p14="http://schemas.microsoft.com/office/powerpoint/2010/main" val="3576423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2</a:t>
            </a:fld>
            <a:endParaRPr lang="sv-SE"/>
          </a:p>
        </p:txBody>
      </p:sp>
    </p:spTree>
    <p:extLst>
      <p:ext uri="{BB962C8B-B14F-4D97-AF65-F5344CB8AC3E}">
        <p14:creationId xmlns:p14="http://schemas.microsoft.com/office/powerpoint/2010/main" val="989732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21</a:t>
            </a:fld>
            <a:endParaRPr lang="sv-SE"/>
          </a:p>
        </p:txBody>
      </p:sp>
    </p:spTree>
    <p:extLst>
      <p:ext uri="{BB962C8B-B14F-4D97-AF65-F5344CB8AC3E}">
        <p14:creationId xmlns:p14="http://schemas.microsoft.com/office/powerpoint/2010/main" val="3016436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22</a:t>
            </a:fld>
            <a:endParaRPr lang="sv-SE"/>
          </a:p>
        </p:txBody>
      </p:sp>
    </p:spTree>
    <p:extLst>
      <p:ext uri="{BB962C8B-B14F-4D97-AF65-F5344CB8AC3E}">
        <p14:creationId xmlns:p14="http://schemas.microsoft.com/office/powerpoint/2010/main" val="538467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3</a:t>
            </a:fld>
            <a:endParaRPr lang="sv-SE"/>
          </a:p>
        </p:txBody>
      </p:sp>
    </p:spTree>
    <p:extLst>
      <p:ext uri="{BB962C8B-B14F-4D97-AF65-F5344CB8AC3E}">
        <p14:creationId xmlns:p14="http://schemas.microsoft.com/office/powerpoint/2010/main" val="2570506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4</a:t>
            </a:fld>
            <a:endParaRPr lang="sv-SE"/>
          </a:p>
        </p:txBody>
      </p:sp>
    </p:spTree>
    <p:extLst>
      <p:ext uri="{BB962C8B-B14F-4D97-AF65-F5344CB8AC3E}">
        <p14:creationId xmlns:p14="http://schemas.microsoft.com/office/powerpoint/2010/main" val="2392772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5</a:t>
            </a:fld>
            <a:endParaRPr lang="sv-SE"/>
          </a:p>
        </p:txBody>
      </p:sp>
    </p:spTree>
    <p:extLst>
      <p:ext uri="{BB962C8B-B14F-4D97-AF65-F5344CB8AC3E}">
        <p14:creationId xmlns:p14="http://schemas.microsoft.com/office/powerpoint/2010/main" val="41582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6</a:t>
            </a:fld>
            <a:endParaRPr lang="sv-SE"/>
          </a:p>
        </p:txBody>
      </p:sp>
    </p:spTree>
    <p:extLst>
      <p:ext uri="{BB962C8B-B14F-4D97-AF65-F5344CB8AC3E}">
        <p14:creationId xmlns:p14="http://schemas.microsoft.com/office/powerpoint/2010/main" val="2783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3,47 min</a:t>
            </a:r>
          </a:p>
        </p:txBody>
      </p:sp>
      <p:sp>
        <p:nvSpPr>
          <p:cNvPr id="4" name="Platshållare för bildnummer 3"/>
          <p:cNvSpPr>
            <a:spLocks noGrp="1"/>
          </p:cNvSpPr>
          <p:nvPr>
            <p:ph type="sldNum" sz="quarter" idx="5"/>
          </p:nvPr>
        </p:nvSpPr>
        <p:spPr/>
        <p:txBody>
          <a:bodyPr/>
          <a:lstStyle/>
          <a:p>
            <a:fld id="{99AE7DAC-F397-4073-A179-6D214EB121FD}" type="slidenum">
              <a:rPr lang="sv-SE" smtClean="0"/>
              <a:t>7</a:t>
            </a:fld>
            <a:endParaRPr lang="sv-SE"/>
          </a:p>
        </p:txBody>
      </p:sp>
    </p:spTree>
    <p:extLst>
      <p:ext uri="{BB962C8B-B14F-4D97-AF65-F5344CB8AC3E}">
        <p14:creationId xmlns:p14="http://schemas.microsoft.com/office/powerpoint/2010/main" val="1557840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8</a:t>
            </a:fld>
            <a:endParaRPr lang="sv-SE"/>
          </a:p>
        </p:txBody>
      </p:sp>
    </p:spTree>
    <p:extLst>
      <p:ext uri="{BB962C8B-B14F-4D97-AF65-F5344CB8AC3E}">
        <p14:creationId xmlns:p14="http://schemas.microsoft.com/office/powerpoint/2010/main" val="346193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endParaRPr lang="sv-SE" dirty="0"/>
          </a:p>
        </p:txBody>
      </p:sp>
      <p:sp>
        <p:nvSpPr>
          <p:cNvPr id="4" name="Platshållare för bildnummer 3"/>
          <p:cNvSpPr>
            <a:spLocks noGrp="1"/>
          </p:cNvSpPr>
          <p:nvPr>
            <p:ph type="sldNum" sz="quarter" idx="5"/>
          </p:nvPr>
        </p:nvSpPr>
        <p:spPr/>
        <p:txBody>
          <a:bodyPr/>
          <a:lstStyle/>
          <a:p>
            <a:fld id="{99AE7DAC-F397-4073-A179-6D214EB121FD}" type="slidenum">
              <a:rPr lang="sv-SE" smtClean="0"/>
              <a:t>9</a:t>
            </a:fld>
            <a:endParaRPr lang="sv-SE"/>
          </a:p>
        </p:txBody>
      </p:sp>
    </p:spTree>
    <p:extLst>
      <p:ext uri="{BB962C8B-B14F-4D97-AF65-F5344CB8AC3E}">
        <p14:creationId xmlns:p14="http://schemas.microsoft.com/office/powerpoint/2010/main" val="3224320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DA17AE9-A3D1-4617-8166-E6C4283D6811}" type="datetimeFigureOut">
              <a:rPr lang="sv-SE" smtClean="0"/>
              <a:t>2025-03-07</a:t>
            </a:fld>
            <a:endParaRPr lang="sv-SE"/>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sv-SE"/>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8714657-8179-4480-A823-1BFADF3ECB9B}" type="slidenum">
              <a:rPr lang="sv-SE" smtClean="0"/>
              <a:t>‹#›</a:t>
            </a:fld>
            <a:endParaRPr lang="sv-SE"/>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2791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DA17AE9-A3D1-4617-8166-E6C4283D6811}" type="datetimeFigureOut">
              <a:rPr lang="sv-SE" smtClean="0"/>
              <a:t>2025-03-07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3660687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DA17AE9-A3D1-4617-8166-E6C4283D6811}" type="datetimeFigureOut">
              <a:rPr lang="sv-SE" smtClean="0"/>
              <a:t>2025-03-07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372223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DA17AE9-A3D1-4617-8166-E6C4283D6811}" type="datetimeFigureOut">
              <a:rPr lang="sv-SE" smtClean="0"/>
              <a:t>2025-03-07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204348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DA17AE9-A3D1-4617-8166-E6C4283D6811}" type="datetimeFigureOut">
              <a:rPr lang="sv-SE" smtClean="0"/>
              <a:t>2025-03-07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8714657-8179-4480-A823-1BFADF3ECB9B}" type="slidenum">
              <a:rPr lang="sv-SE" smtClean="0"/>
              <a:t>‹#›</a:t>
            </a:fld>
            <a:endParaRPr lang="sv-SE"/>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323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EDA17AE9-A3D1-4617-8166-E6C4283D6811}" type="datetimeFigureOut">
              <a:rPr lang="sv-SE" smtClean="0"/>
              <a:t>2025-03-07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408330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EDA17AE9-A3D1-4617-8166-E6C4283D6811}" type="datetimeFigureOut">
              <a:rPr lang="sv-SE" smtClean="0"/>
              <a:t>2025-03-07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3787161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EDA17AE9-A3D1-4617-8166-E6C4283D6811}" type="datetimeFigureOut">
              <a:rPr lang="sv-SE" smtClean="0"/>
              <a:t>2025-03-07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355966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A17AE9-A3D1-4617-8166-E6C4283D6811}" type="datetimeFigureOut">
              <a:rPr lang="sv-SE" smtClean="0"/>
              <a:t>2025-03-07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607827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sv-SE"/>
              <a:t>Klicka här för att ändra mall för rubrikformat</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DA17AE9-A3D1-4617-8166-E6C4283D6811}" type="datetimeFigureOut">
              <a:rPr lang="sv-SE" smtClean="0"/>
              <a:t>2025-03-07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1720587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DA17AE9-A3D1-4617-8166-E6C4283D6811}" type="datetimeFigureOut">
              <a:rPr lang="sv-SE" smtClean="0"/>
              <a:t>2025-03-07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8714657-8179-4480-A823-1BFADF3ECB9B}" type="slidenum">
              <a:rPr lang="sv-SE" smtClean="0"/>
              <a:t>‹#›</a:t>
            </a:fld>
            <a:endParaRPr lang="sv-SE"/>
          </a:p>
        </p:txBody>
      </p:sp>
    </p:spTree>
    <p:extLst>
      <p:ext uri="{BB962C8B-B14F-4D97-AF65-F5344CB8AC3E}">
        <p14:creationId xmlns:p14="http://schemas.microsoft.com/office/powerpoint/2010/main" val="2986226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EDA17AE9-A3D1-4617-8166-E6C4283D6811}" type="datetimeFigureOut">
              <a:rPr lang="sv-SE" smtClean="0"/>
              <a:t>2025-03-07</a:t>
            </a:fld>
            <a:endParaRPr lang="sv-SE"/>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sv-SE"/>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8714657-8179-4480-A823-1BFADF3ECB9B}" type="slidenum">
              <a:rPr lang="sv-SE" smtClean="0"/>
              <a:t>‹#›</a:t>
            </a:fld>
            <a:endParaRPr lang="sv-SE"/>
          </a:p>
        </p:txBody>
      </p:sp>
    </p:spTree>
    <p:extLst>
      <p:ext uri="{BB962C8B-B14F-4D97-AF65-F5344CB8AC3E}">
        <p14:creationId xmlns:p14="http://schemas.microsoft.com/office/powerpoint/2010/main" val="162884210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12.xml"/><Relationship Id="rId7" Type="http://schemas.openxmlformats.org/officeDocument/2006/relationships/diagramColors" Target="../diagrams/colors2.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hx-jZmE-2_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6EE11D-B2A4-512D-9B3F-B9BED59E6F96}"/>
              </a:ext>
            </a:extLst>
          </p:cNvPr>
          <p:cNvSpPr>
            <a:spLocks noGrp="1"/>
          </p:cNvSpPr>
          <p:nvPr>
            <p:ph type="ctrTitle"/>
          </p:nvPr>
        </p:nvSpPr>
        <p:spPr>
          <a:xfrm>
            <a:off x="3215729" y="1764407"/>
            <a:ext cx="5760846" cy="2310312"/>
          </a:xfrm>
        </p:spPr>
        <p:txBody>
          <a:bodyPr>
            <a:normAutofit fontScale="90000"/>
          </a:bodyPr>
          <a:lstStyle/>
          <a:p>
            <a:pPr>
              <a:lnSpc>
                <a:spcPct val="107000"/>
              </a:lnSpc>
              <a:spcAft>
                <a:spcPts val="800"/>
              </a:spcAft>
            </a:pPr>
            <a:r>
              <a:rPr lang="sv-SE" sz="5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The </a:t>
            </a:r>
            <a:r>
              <a:rPr lang="sv-SE" sz="5400" kern="1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Circular</a:t>
            </a:r>
            <a:r>
              <a:rPr lang="sv-SE" sz="5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sv-SE" sz="5400" kern="100"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Bioeconomy</a:t>
            </a:r>
            <a:r>
              <a:rPr lang="sv-SE" sz="5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br>
              <a:rPr lang="sv-SE" sz="5400"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sv-SE" sz="5200" dirty="0">
              <a:solidFill>
                <a:schemeClr val="tx1"/>
              </a:solidFill>
            </a:endParaRPr>
          </a:p>
        </p:txBody>
      </p:sp>
      <p:sp>
        <p:nvSpPr>
          <p:cNvPr id="3" name="Underrubrik 2">
            <a:extLst>
              <a:ext uri="{FF2B5EF4-FFF2-40B4-BE49-F238E27FC236}">
                <a16:creationId xmlns:a16="http://schemas.microsoft.com/office/drawing/2014/main" id="{EB02F595-9078-456B-EBC5-A9600FD4245D}"/>
              </a:ext>
            </a:extLst>
          </p:cNvPr>
          <p:cNvSpPr>
            <a:spLocks noGrp="1"/>
          </p:cNvSpPr>
          <p:nvPr>
            <p:ph type="subTitle" idx="1"/>
          </p:nvPr>
        </p:nvSpPr>
        <p:spPr>
          <a:xfrm>
            <a:off x="3215729" y="4165152"/>
            <a:ext cx="5760846" cy="682079"/>
          </a:xfrm>
        </p:spPr>
        <p:txBody>
          <a:bodyPr>
            <a:normAutofit/>
          </a:bodyPr>
          <a:lstStyle/>
          <a:p>
            <a:r>
              <a:rPr lang="sv-SE" dirty="0" err="1">
                <a:solidFill>
                  <a:schemeClr val="tx2"/>
                </a:solidFill>
              </a:rPr>
              <a:t>What</a:t>
            </a:r>
            <a:r>
              <a:rPr lang="sv-SE" dirty="0">
                <a:solidFill>
                  <a:schemeClr val="tx2"/>
                </a:solidFill>
              </a:rPr>
              <a:t> is it?</a:t>
            </a:r>
          </a:p>
        </p:txBody>
      </p:sp>
      <p:pic>
        <p:nvPicPr>
          <p:cNvPr id="6" name="Picture 5" descr="A close-up of a flag&#10;&#10;AI-generated content may be incorrect.">
            <a:extLst>
              <a:ext uri="{FF2B5EF4-FFF2-40B4-BE49-F238E27FC236}">
                <a16:creationId xmlns:a16="http://schemas.microsoft.com/office/drawing/2014/main" id="{F745DD6D-A212-7E16-40B2-26F2E12278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76575" y="5278770"/>
            <a:ext cx="2703064" cy="1143263"/>
          </a:xfrm>
          <a:prstGeom prst="rect">
            <a:avLst/>
          </a:prstGeom>
          <a:ln>
            <a:solidFill>
              <a:schemeClr val="tx1"/>
            </a:solidFill>
          </a:ln>
        </p:spPr>
      </p:pic>
    </p:spTree>
    <p:extLst>
      <p:ext uri="{BB962C8B-B14F-4D97-AF65-F5344CB8AC3E}">
        <p14:creationId xmlns:p14="http://schemas.microsoft.com/office/powerpoint/2010/main" val="190910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A77DE4-6FDD-D9A2-2E43-EED014D36FF2}"/>
              </a:ext>
            </a:extLst>
          </p:cNvPr>
          <p:cNvSpPr>
            <a:spLocks noGrp="1"/>
          </p:cNvSpPr>
          <p:nvPr>
            <p:ph type="title"/>
          </p:nvPr>
        </p:nvSpPr>
        <p:spPr>
          <a:xfrm>
            <a:off x="1143000" y="295422"/>
            <a:ext cx="9875520" cy="1761978"/>
          </a:xfrm>
        </p:spPr>
        <p:txBody>
          <a:bodyPr>
            <a:normAutofit fontScale="90000"/>
          </a:bodyPr>
          <a:lstStyle/>
          <a:p>
            <a:r>
              <a:rPr lang="en-US" sz="3100" dirty="0"/>
              <a:t>Terms and statements - match the correct term with the correct statement….  (Write the term number in front of the correct statement)</a:t>
            </a:r>
            <a:br>
              <a:rPr lang="sv-SE" dirty="0"/>
            </a:br>
            <a:endParaRPr lang="sv-SE" dirty="0"/>
          </a:p>
        </p:txBody>
      </p:sp>
      <p:graphicFrame>
        <p:nvGraphicFramePr>
          <p:cNvPr id="6" name="Platshållare för innehåll 5">
            <a:extLst>
              <a:ext uri="{FF2B5EF4-FFF2-40B4-BE49-F238E27FC236}">
                <a16:creationId xmlns:a16="http://schemas.microsoft.com/office/drawing/2014/main" id="{B484964F-E485-10A7-D29C-A9813677C108}"/>
              </a:ext>
            </a:extLst>
          </p:cNvPr>
          <p:cNvGraphicFramePr>
            <a:graphicFrameLocks noGrp="1"/>
          </p:cNvGraphicFramePr>
          <p:nvPr>
            <p:ph idx="1"/>
            <p:extLst>
              <p:ext uri="{D42A27DB-BD31-4B8C-83A1-F6EECF244321}">
                <p14:modId xmlns:p14="http://schemas.microsoft.com/office/powerpoint/2010/main" val="1107534353"/>
              </p:ext>
            </p:extLst>
          </p:nvPr>
        </p:nvGraphicFramePr>
        <p:xfrm>
          <a:off x="3514165" y="1524000"/>
          <a:ext cx="4912658" cy="4638108"/>
        </p:xfrm>
        <a:graphic>
          <a:graphicData uri="http://schemas.openxmlformats.org/drawingml/2006/table">
            <a:tbl>
              <a:tblPr firstRow="1" firstCol="1" bandRow="1"/>
              <a:tblGrid>
                <a:gridCol w="1916522">
                  <a:extLst>
                    <a:ext uri="{9D8B030D-6E8A-4147-A177-3AD203B41FA5}">
                      <a16:colId xmlns:a16="http://schemas.microsoft.com/office/drawing/2014/main" val="3742038323"/>
                    </a:ext>
                  </a:extLst>
                </a:gridCol>
                <a:gridCol w="236421">
                  <a:extLst>
                    <a:ext uri="{9D8B030D-6E8A-4147-A177-3AD203B41FA5}">
                      <a16:colId xmlns:a16="http://schemas.microsoft.com/office/drawing/2014/main" val="3682408610"/>
                    </a:ext>
                  </a:extLst>
                </a:gridCol>
                <a:gridCol w="2759715">
                  <a:extLst>
                    <a:ext uri="{9D8B030D-6E8A-4147-A177-3AD203B41FA5}">
                      <a16:colId xmlns:a16="http://schemas.microsoft.com/office/drawing/2014/main" val="645172075"/>
                    </a:ext>
                  </a:extLst>
                </a:gridCol>
              </a:tblGrid>
              <a:tr h="430958">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1.</a:t>
                      </a:r>
                      <a:r>
                        <a:rPr lang="sv-SE" sz="700" b="1" kern="0">
                          <a:effectLst/>
                          <a:latin typeface="Calibri" panose="020F0502020204030204" pitchFamily="34" charset="0"/>
                          <a:ea typeface="Calibri" panose="020F0502020204030204" pitchFamily="34" charset="0"/>
                          <a:cs typeface="Calibri" panose="020F0502020204030204" pitchFamily="34" charset="0"/>
                        </a:rPr>
                        <a:t> </a:t>
                      </a:r>
                      <a:r>
                        <a:rPr lang="en-US" sz="700" b="1" kern="0">
                          <a:effectLst/>
                          <a:latin typeface="Calibri" panose="020F0502020204030204" pitchFamily="34" charset="0"/>
                          <a:ea typeface="Calibri" panose="020F0502020204030204" pitchFamily="34" charset="0"/>
                          <a:cs typeface="Calibri" panose="020F0502020204030204" pitchFamily="34" charset="0"/>
                        </a:rPr>
                        <a:t>Circular bioeconomy</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600"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The amount of greenhouse gases released into the environment by an activity, group, process, or individual, usually measured in kilograms of carbon dioxide.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1730466"/>
                  </a:ext>
                </a:extLst>
              </a:tr>
              <a:tr h="213061">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2.</a:t>
                      </a:r>
                      <a:r>
                        <a:rPr lang="sv-SE" sz="700" b="1" kern="0">
                          <a:effectLst/>
                          <a:latin typeface="Calibri" panose="020F0502020204030204" pitchFamily="34" charset="0"/>
                          <a:ea typeface="Calibri" panose="020F0502020204030204" pitchFamily="34" charset="0"/>
                          <a:cs typeface="Calibri" panose="020F0502020204030204" pitchFamily="34" charset="0"/>
                        </a:rPr>
                        <a:t> </a:t>
                      </a:r>
                      <a:r>
                        <a:rPr lang="en-US" sz="700" b="1" kern="0">
                          <a:effectLst/>
                          <a:latin typeface="Calibri" panose="020F0502020204030204" pitchFamily="34" charset="0"/>
                          <a:ea typeface="Calibri" panose="020F0502020204030204" pitchFamily="34" charset="0"/>
                          <a:cs typeface="Calibri" panose="020F0502020204030204" pitchFamily="34" charset="0"/>
                        </a:rPr>
                        <a:t>Blue bioeconomy</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A refinery that converts biomass to energy and other beneficial by-products (such as chemicals).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918953"/>
                  </a:ext>
                </a:extLst>
              </a:tr>
              <a:tr h="305464">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3. Biogas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600" kern="100">
                          <a:effectLst/>
                          <a:latin typeface="Calibri" panose="020F0502020204030204" pitchFamily="34" charset="0"/>
                          <a:ea typeface="Calibri" panose="020F0502020204030204" pitchFamily="34" charset="0"/>
                          <a:cs typeface="Times New Roman" panose="02020603050405020304" pitchFamily="18" charset="0"/>
                        </a:rPr>
                        <a:t>A renewable type of fuel derived from plants and animals such as vegetable fats or grease to be used in diesel engines.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4146413"/>
                  </a:ext>
                </a:extLst>
              </a:tr>
              <a:tr h="255826">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4. Biobased</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90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Closing the loop and recycling, repurposing biological resources.</a:t>
                      </a:r>
                      <a:r>
                        <a:rPr lang="en-GB"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4383963"/>
                  </a:ext>
                </a:extLst>
              </a:tr>
              <a:tr h="434633">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5. Biometan  (RNG)</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Based on biological materials, especially agriculture or forest resources.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3989695"/>
                  </a:ext>
                </a:extLst>
              </a:tr>
              <a:tr h="213061">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6. Emissions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A type of charcoal made from biomass, that is used to improve nutrition in the soil.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4155410"/>
                  </a:ext>
                </a:extLst>
              </a:tr>
              <a:tr h="213061">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7. Bioreffinery</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Fertilizer of biological origin, which contains live microorganisms.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5205694"/>
                  </a:ext>
                </a:extLst>
              </a:tr>
              <a:tr h="539907">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8. Biomass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Also known as renewable natural gas is a biogas that has been upgraded to a quality similar to fossil natural gas and has a methane concentration of 90% or higher. It is obtained by removing CO2 and other impurities from biogas.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4043387"/>
                  </a:ext>
                </a:extLst>
              </a:tr>
              <a:tr h="322002">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9. Biofertilizer</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r>
                        <a:rPr lang="en-GB" sz="600" kern="100">
                          <a:effectLst/>
                          <a:latin typeface="Calibri" panose="020F0502020204030204" pitchFamily="34" charset="0"/>
                          <a:ea typeface="Calibri" panose="020F0502020204030204" pitchFamily="34" charset="0"/>
                          <a:cs typeface="Times New Roman" panose="02020603050405020304" pitchFamily="18" charset="0"/>
                        </a:rPr>
                        <a:t>Product made from a renewable plant source as opposed to petroleum.  </a:t>
                      </a:r>
                      <a:endParaRPr lang="sv-SE" sz="700" kern="10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600" b="1" kern="1200">
                          <a:solidFill>
                            <a:srgbClr val="000000"/>
                          </a:solidFill>
                          <a:effectLst/>
                          <a:latin typeface="Corbel" panose="020B0503020204020204" pitchFamily="34" charset="0"/>
                          <a:ea typeface="+mn-ea"/>
                          <a:cs typeface="+mn-cs"/>
                        </a:rPr>
                        <a:t> </a:t>
                      </a:r>
                      <a:r>
                        <a:rPr lang="en-GB" sz="700" b="1"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sv-SE" sz="1100"/>
                    </a:p>
                  </a:txBody>
                  <a:tcPr marL="41203" marR="41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136844"/>
                  </a:ext>
                </a:extLst>
              </a:tr>
              <a:tr h="540142">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10. Biochar</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90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An economic term related to the exploitation, preservation, and regeneration of the marine environment.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8389206"/>
                  </a:ext>
                </a:extLst>
              </a:tr>
              <a:tr h="495726">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11. Bioplastics</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Plant material, vegetation or agricultural waste used as a fuel or energy source.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260370"/>
                  </a:ext>
                </a:extLst>
              </a:tr>
              <a:tr h="274153">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12. Biodiesel</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a:effectLst/>
                          <a:latin typeface="Calibri" panose="020F0502020204030204" pitchFamily="34" charset="0"/>
                          <a:ea typeface="Calibri" panose="020F0502020204030204" pitchFamily="34" charset="0"/>
                          <a:cs typeface="Times New Roman" panose="02020603050405020304" pitchFamily="18" charset="0"/>
                        </a:rPr>
                        <a:t>A substance discharged into the air, usually by an internal combustion engine</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377175"/>
                  </a:ext>
                </a:extLst>
              </a:tr>
              <a:tr h="400114">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13.Carbon footprint</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sv-SE" sz="600" b="1" kern="1200">
                          <a:solidFill>
                            <a:srgbClr val="000000"/>
                          </a:solidFill>
                          <a:effectLst/>
                          <a:latin typeface="Corbel" panose="020B0503020204020204" pitchFamily="34" charset="0"/>
                          <a:ea typeface="+mn-ea"/>
                          <a:cs typeface="+mn-cs"/>
                        </a:rPr>
                        <a:t> </a:t>
                      </a:r>
                      <a:endParaRPr lang="sv-SE"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600" kern="100" dirty="0">
                          <a:effectLst/>
                          <a:latin typeface="Calibri" panose="020F0502020204030204" pitchFamily="34" charset="0"/>
                          <a:ea typeface="Calibri" panose="020F0502020204030204" pitchFamily="34" charset="0"/>
                          <a:cs typeface="Times New Roman" panose="02020603050405020304" pitchFamily="18" charset="0"/>
                        </a:rPr>
                        <a:t>A mixture of methane and carbon dioxide, produced by bacterial degradation of organic matter, and used as fuel.</a:t>
                      </a:r>
                      <a:r>
                        <a:rPr lang="en-US" sz="7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sz="7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sv-SE" sz="7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1203" marR="41203" marT="27469" marB="2746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0747526"/>
                  </a:ext>
                </a:extLst>
              </a:tr>
            </a:tbl>
          </a:graphicData>
        </a:graphic>
      </p:graphicFrame>
    </p:spTree>
    <p:extLst>
      <p:ext uri="{BB962C8B-B14F-4D97-AF65-F5344CB8AC3E}">
        <p14:creationId xmlns:p14="http://schemas.microsoft.com/office/powerpoint/2010/main" val="1606452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a:extLst>
              <a:ext uri="{FF2B5EF4-FFF2-40B4-BE49-F238E27FC236}">
                <a16:creationId xmlns:a16="http://schemas.microsoft.com/office/drawing/2014/main" id="{ADFD7566-6D5E-EE6C-BBCD-2CB1A46AACF2}"/>
              </a:ext>
            </a:extLst>
          </p:cNvPr>
          <p:cNvSpPr>
            <a:spLocks noGrp="1"/>
          </p:cNvSpPr>
          <p:nvPr>
            <p:ph type="title"/>
          </p:nvPr>
        </p:nvSpPr>
        <p:spPr>
          <a:xfrm>
            <a:off x="960120" y="685803"/>
            <a:ext cx="9875520" cy="1035421"/>
          </a:xfrm>
        </p:spPr>
        <p:txBody>
          <a:bodyPr>
            <a:normAutofit fontScale="90000"/>
          </a:bodyPr>
          <a:lstStyle/>
          <a:p>
            <a:br>
              <a:rPr lang="sv-SE" dirty="0"/>
            </a:br>
            <a:r>
              <a:rPr lang="sv-SE" dirty="0"/>
              <a:t>Terms/Dictionary </a:t>
            </a:r>
            <a:br>
              <a:rPr lang="sv-SE" dirty="0"/>
            </a:br>
            <a:endParaRPr lang="sv-SE" dirty="0"/>
          </a:p>
        </p:txBody>
      </p:sp>
      <p:sp>
        <p:nvSpPr>
          <p:cNvPr id="11" name="Platshållare för innehåll 10">
            <a:extLst>
              <a:ext uri="{FF2B5EF4-FFF2-40B4-BE49-F238E27FC236}">
                <a16:creationId xmlns:a16="http://schemas.microsoft.com/office/drawing/2014/main" id="{6C6507CA-6218-2F7C-163C-4E559586C73B}"/>
              </a:ext>
            </a:extLst>
          </p:cNvPr>
          <p:cNvSpPr>
            <a:spLocks noGrp="1"/>
          </p:cNvSpPr>
          <p:nvPr>
            <p:ph sz="half" idx="1"/>
          </p:nvPr>
        </p:nvSpPr>
        <p:spPr>
          <a:xfrm>
            <a:off x="1143000" y="2057398"/>
            <a:ext cx="4754880" cy="4114799"/>
          </a:xfrm>
        </p:spPr>
        <p:txBody>
          <a:bodyPr>
            <a:normAutofit fontScale="55000" lnSpcReduction="20000"/>
          </a:bodyPr>
          <a:lstStyle/>
          <a:p>
            <a:pPr marL="342900" indent="-342900"/>
            <a:r>
              <a:rPr lang="en-US" b="1" dirty="0">
                <a:solidFill>
                  <a:schemeClr val="tx1"/>
                </a:solidFill>
              </a:rPr>
              <a:t>Circular bioeconomy:</a:t>
            </a:r>
            <a:r>
              <a:rPr lang="en-US" dirty="0">
                <a:solidFill>
                  <a:schemeClr val="tx1"/>
                </a:solidFill>
              </a:rPr>
              <a:t> closing the loop and recycling, repurposing biological resources. </a:t>
            </a:r>
          </a:p>
          <a:p>
            <a:pPr marL="342900" indent="-342900"/>
            <a:r>
              <a:rPr lang="en-US" b="1" dirty="0">
                <a:solidFill>
                  <a:schemeClr val="tx1"/>
                </a:solidFill>
              </a:rPr>
              <a:t>Bio-based</a:t>
            </a:r>
            <a:r>
              <a:rPr lang="en-US" dirty="0">
                <a:solidFill>
                  <a:schemeClr val="tx1"/>
                </a:solidFill>
              </a:rPr>
              <a:t>: based on biological materials, especially agriculture or forest resources.  </a:t>
            </a:r>
          </a:p>
          <a:p>
            <a:pPr marL="342900" indent="-342900"/>
            <a:r>
              <a:rPr lang="en-US" b="1" dirty="0">
                <a:solidFill>
                  <a:schemeClr val="tx1"/>
                </a:solidFill>
              </a:rPr>
              <a:t>Biofertilizer:</a:t>
            </a:r>
            <a:r>
              <a:rPr lang="en-US" dirty="0">
                <a:solidFill>
                  <a:schemeClr val="tx1"/>
                </a:solidFill>
              </a:rPr>
              <a:t> fertilizer of biological origin, which contains live microorganisms.</a:t>
            </a:r>
          </a:p>
          <a:p>
            <a:pPr marL="342900" indent="-342900"/>
            <a:r>
              <a:rPr lang="en-US" b="1" dirty="0">
                <a:solidFill>
                  <a:schemeClr val="tx1"/>
                </a:solidFill>
              </a:rPr>
              <a:t>Biochar:</a:t>
            </a:r>
            <a:r>
              <a:rPr lang="en-US" dirty="0">
                <a:solidFill>
                  <a:schemeClr val="tx1"/>
                </a:solidFill>
              </a:rPr>
              <a:t> a type of charcoal made from biomass, that is used to improve nutrition in the soil. </a:t>
            </a:r>
          </a:p>
          <a:p>
            <a:pPr marL="342900" indent="-342900"/>
            <a:r>
              <a:rPr lang="en-US" b="1" dirty="0">
                <a:solidFill>
                  <a:schemeClr val="tx1"/>
                </a:solidFill>
              </a:rPr>
              <a:t>Biodiesel:</a:t>
            </a:r>
            <a:r>
              <a:rPr lang="en-US" dirty="0">
                <a:solidFill>
                  <a:schemeClr val="tx1"/>
                </a:solidFill>
              </a:rPr>
              <a:t> a renewable type of fuel derived from plants and animals such as vegetable fats or grease to be used in diesel engines. </a:t>
            </a:r>
          </a:p>
          <a:p>
            <a:pPr marL="342900" indent="-342900"/>
            <a:r>
              <a:rPr lang="en-US" b="1" dirty="0">
                <a:solidFill>
                  <a:schemeClr val="tx1"/>
                </a:solidFill>
              </a:rPr>
              <a:t>Bioplastics</a:t>
            </a:r>
            <a:r>
              <a:rPr lang="en-US" dirty="0">
                <a:solidFill>
                  <a:schemeClr val="tx1"/>
                </a:solidFill>
              </a:rPr>
              <a:t>: product made from a renewable plant source as opposed to petroleum. </a:t>
            </a:r>
          </a:p>
          <a:p>
            <a:pPr marL="342900" indent="-342900"/>
            <a:r>
              <a:rPr lang="en-US" b="1" dirty="0">
                <a:solidFill>
                  <a:schemeClr val="tx1"/>
                </a:solidFill>
              </a:rPr>
              <a:t>Blue bioeconomy</a:t>
            </a:r>
            <a:r>
              <a:rPr lang="en-US" dirty="0">
                <a:solidFill>
                  <a:schemeClr val="tx1"/>
                </a:solidFill>
              </a:rPr>
              <a:t>: an economic term related to the exploitation, preservation, and regeneration of the marine environment. </a:t>
            </a:r>
          </a:p>
          <a:p>
            <a:pPr marL="342900" indent="-342900"/>
            <a:endParaRPr lang="sv-SE" dirty="0"/>
          </a:p>
        </p:txBody>
      </p:sp>
      <p:sp>
        <p:nvSpPr>
          <p:cNvPr id="12" name="Platshållare för innehåll 11">
            <a:extLst>
              <a:ext uri="{FF2B5EF4-FFF2-40B4-BE49-F238E27FC236}">
                <a16:creationId xmlns:a16="http://schemas.microsoft.com/office/drawing/2014/main" id="{92595713-1C6D-645C-C456-87C1C68EE640}"/>
              </a:ext>
            </a:extLst>
          </p:cNvPr>
          <p:cNvSpPr>
            <a:spLocks noGrp="1"/>
          </p:cNvSpPr>
          <p:nvPr>
            <p:ph sz="half" idx="2"/>
          </p:nvPr>
        </p:nvSpPr>
        <p:spPr>
          <a:xfrm>
            <a:off x="6267612" y="1965960"/>
            <a:ext cx="4750908" cy="4114800"/>
          </a:xfrm>
        </p:spPr>
        <p:txBody>
          <a:bodyPr>
            <a:normAutofit fontScale="55000" lnSpcReduction="20000"/>
          </a:bodyPr>
          <a:lstStyle/>
          <a:p>
            <a:r>
              <a:rPr lang="en-US" b="1" dirty="0">
                <a:solidFill>
                  <a:schemeClr val="tx1"/>
                </a:solidFill>
              </a:rPr>
              <a:t>Biomass: </a:t>
            </a:r>
            <a:r>
              <a:rPr lang="en-US" dirty="0">
                <a:solidFill>
                  <a:schemeClr val="tx1"/>
                </a:solidFill>
              </a:rPr>
              <a:t>plant material, vegetation or agricultural waste used as a fuel or energy source. </a:t>
            </a:r>
          </a:p>
          <a:p>
            <a:r>
              <a:rPr lang="en-US" b="1" dirty="0">
                <a:solidFill>
                  <a:schemeClr val="tx1"/>
                </a:solidFill>
              </a:rPr>
              <a:t>Carbon footprint</a:t>
            </a:r>
            <a:r>
              <a:rPr lang="en-US" dirty="0">
                <a:solidFill>
                  <a:schemeClr val="tx1"/>
                </a:solidFill>
              </a:rPr>
              <a:t>: the amount of greenhouse gases released into the environment by an activity, group, process, or individual, usually measured in kilograms of carbon dioxide. </a:t>
            </a:r>
          </a:p>
          <a:p>
            <a:r>
              <a:rPr lang="en-US" b="1" dirty="0">
                <a:solidFill>
                  <a:schemeClr val="tx1"/>
                </a:solidFill>
              </a:rPr>
              <a:t>Carbon dioxide </a:t>
            </a:r>
            <a:r>
              <a:rPr lang="en-US" b="1" dirty="0" err="1">
                <a:solidFill>
                  <a:schemeClr val="tx1"/>
                </a:solidFill>
              </a:rPr>
              <a:t>equivalents:</a:t>
            </a:r>
            <a:r>
              <a:rPr lang="en-US" dirty="0" err="1">
                <a:solidFill>
                  <a:schemeClr val="tx1"/>
                </a:solidFill>
              </a:rPr>
              <a:t>is</a:t>
            </a:r>
            <a:r>
              <a:rPr lang="en-US" dirty="0">
                <a:solidFill>
                  <a:schemeClr val="tx1"/>
                </a:solidFill>
              </a:rPr>
              <a:t> a way of indicating how large a greenhouse effect an emission of a gas has in comparison with emissions of the same amount of carbon dioxide </a:t>
            </a:r>
          </a:p>
          <a:p>
            <a:r>
              <a:rPr lang="en-US" b="1" dirty="0">
                <a:solidFill>
                  <a:schemeClr val="tx1"/>
                </a:solidFill>
              </a:rPr>
              <a:t>Emissions: </a:t>
            </a:r>
            <a:r>
              <a:rPr lang="en-US" dirty="0">
                <a:solidFill>
                  <a:schemeClr val="tx1"/>
                </a:solidFill>
              </a:rPr>
              <a:t>a substance discharged into the air, usually by an internal combustion engine. </a:t>
            </a:r>
          </a:p>
          <a:p>
            <a:r>
              <a:rPr lang="en-US" b="1" dirty="0">
                <a:solidFill>
                  <a:schemeClr val="tx1"/>
                </a:solidFill>
              </a:rPr>
              <a:t>Biogas</a:t>
            </a:r>
            <a:r>
              <a:rPr lang="en-US" dirty="0">
                <a:solidFill>
                  <a:schemeClr val="tx1"/>
                </a:solidFill>
              </a:rPr>
              <a:t>: a mixture of methane and carbon dioxide, produced by bacterial degradation of organic matter, and used as fuel. </a:t>
            </a:r>
          </a:p>
          <a:p>
            <a:r>
              <a:rPr lang="en-US" b="1" dirty="0">
                <a:solidFill>
                  <a:schemeClr val="tx1"/>
                </a:solidFill>
              </a:rPr>
              <a:t>Bio-methane (RNG</a:t>
            </a:r>
            <a:r>
              <a:rPr lang="en-US" dirty="0">
                <a:solidFill>
                  <a:schemeClr val="tx1"/>
                </a:solidFill>
              </a:rPr>
              <a:t>) – also known as renewable natural gas is a biogas that has been upgraded to a quality similar to fossil natural gas and has a methane concentration of 90% or higher. It is obtained by removing CO2 and other impurities from biogas. </a:t>
            </a:r>
          </a:p>
          <a:p>
            <a:r>
              <a:rPr lang="en-US" b="1" dirty="0" err="1">
                <a:solidFill>
                  <a:schemeClr val="tx1"/>
                </a:solidFill>
              </a:rPr>
              <a:t>Bioreffinery</a:t>
            </a:r>
            <a:r>
              <a:rPr lang="en-US" dirty="0">
                <a:solidFill>
                  <a:schemeClr val="tx1"/>
                </a:solidFill>
              </a:rPr>
              <a:t>: a refinery that converts biomass to energy and other beneficial by-products (such as chemicals).</a:t>
            </a:r>
          </a:p>
          <a:p>
            <a:endParaRPr lang="en-US" dirty="0">
              <a:solidFill>
                <a:schemeClr val="tx1"/>
              </a:solidFill>
            </a:endParaRPr>
          </a:p>
          <a:p>
            <a:endParaRPr lang="sv-SE" dirty="0"/>
          </a:p>
        </p:txBody>
      </p:sp>
    </p:spTree>
    <p:extLst>
      <p:ext uri="{BB962C8B-B14F-4D97-AF65-F5344CB8AC3E}">
        <p14:creationId xmlns:p14="http://schemas.microsoft.com/office/powerpoint/2010/main" val="56401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EB3C453-B485-4F07-841B-918D40331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b-NO"/>
          </a:p>
        </p:txBody>
      </p:sp>
      <p:sp>
        <p:nvSpPr>
          <p:cNvPr id="2" name="Rubrik 1">
            <a:extLst>
              <a:ext uri="{FF2B5EF4-FFF2-40B4-BE49-F238E27FC236}">
                <a16:creationId xmlns:a16="http://schemas.microsoft.com/office/drawing/2014/main" id="{444B165C-D611-C419-0288-1E3E84AC1678}"/>
              </a:ext>
            </a:extLst>
          </p:cNvPr>
          <p:cNvSpPr>
            <a:spLocks noGrp="1"/>
          </p:cNvSpPr>
          <p:nvPr>
            <p:ph type="title" idx="4294967295"/>
          </p:nvPr>
        </p:nvSpPr>
        <p:spPr>
          <a:xfrm>
            <a:off x="1143000" y="609600"/>
            <a:ext cx="9875520" cy="1356360"/>
          </a:xfrm>
        </p:spPr>
        <p:txBody>
          <a:bodyPr vert="horz" lIns="91440" tIns="45720" rIns="91440" bIns="45720" rtlCol="0" anchor="ctr">
            <a:normAutofit/>
          </a:bodyPr>
          <a:lstStyle/>
          <a:p>
            <a:r>
              <a:rPr lang="en-US" dirty="0"/>
              <a:t>Why biorefining?</a:t>
            </a:r>
          </a:p>
        </p:txBody>
      </p:sp>
      <p:graphicFrame>
        <p:nvGraphicFramePr>
          <p:cNvPr id="6" name="Platshållare för innehåll 2">
            <a:extLst>
              <a:ext uri="{FF2B5EF4-FFF2-40B4-BE49-F238E27FC236}">
                <a16:creationId xmlns:a16="http://schemas.microsoft.com/office/drawing/2014/main" id="{77AA376E-8F42-56C7-7E39-377C1BAB809D}"/>
              </a:ext>
            </a:extLst>
          </p:cNvPr>
          <p:cNvGraphicFramePr>
            <a:graphicFrameLocks noGrp="1"/>
          </p:cNvGraphicFramePr>
          <p:nvPr>
            <p:ph sz="half" idx="4294967295"/>
            <p:extLst>
              <p:ext uri="{D42A27DB-BD31-4B8C-83A1-F6EECF244321}">
                <p14:modId xmlns:p14="http://schemas.microsoft.com/office/powerpoint/2010/main" val="1755286017"/>
              </p:ext>
            </p:extLst>
          </p:nvPr>
        </p:nvGraphicFramePr>
        <p:xfrm>
          <a:off x="1143000" y="2298530"/>
          <a:ext cx="9872663" cy="379747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6776012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BFC0E1-24CC-4F95-EF5E-12162DA79B2A}"/>
              </a:ext>
            </a:extLst>
          </p:cNvPr>
          <p:cNvSpPr>
            <a:spLocks noGrp="1"/>
          </p:cNvSpPr>
          <p:nvPr>
            <p:ph type="title"/>
          </p:nvPr>
        </p:nvSpPr>
        <p:spPr/>
        <p:txBody>
          <a:bodyPr/>
          <a:lstStyle/>
          <a:p>
            <a:r>
              <a:rPr lang="sv-SE" dirty="0" err="1"/>
              <a:t>Examples</a:t>
            </a:r>
            <a:r>
              <a:rPr lang="sv-SE" dirty="0"/>
              <a:t> </a:t>
            </a:r>
            <a:r>
              <a:rPr lang="sv-SE" dirty="0" err="1"/>
              <a:t>of</a:t>
            </a:r>
            <a:r>
              <a:rPr lang="sv-SE" dirty="0"/>
              <a:t> </a:t>
            </a:r>
            <a:r>
              <a:rPr lang="sv-SE" dirty="0" err="1"/>
              <a:t>biorefineries</a:t>
            </a:r>
            <a:endParaRPr lang="sv-SE" dirty="0"/>
          </a:p>
        </p:txBody>
      </p:sp>
      <p:sp>
        <p:nvSpPr>
          <p:cNvPr id="3" name="Platshållare för innehåll 2">
            <a:extLst>
              <a:ext uri="{FF2B5EF4-FFF2-40B4-BE49-F238E27FC236}">
                <a16:creationId xmlns:a16="http://schemas.microsoft.com/office/drawing/2014/main" id="{A99BC39D-05DE-1001-AF1C-86E4E7C50A2E}"/>
              </a:ext>
            </a:extLst>
          </p:cNvPr>
          <p:cNvSpPr>
            <a:spLocks noGrp="1"/>
          </p:cNvSpPr>
          <p:nvPr>
            <p:ph sz="half" idx="1"/>
          </p:nvPr>
        </p:nvSpPr>
        <p:spPr>
          <a:xfrm>
            <a:off x="1143000" y="2222695"/>
            <a:ext cx="4754880" cy="3858064"/>
          </a:xfrm>
        </p:spPr>
        <p:txBody>
          <a:bodyPr>
            <a:normAutofit/>
          </a:bodyPr>
          <a:lstStyle/>
          <a:p>
            <a:r>
              <a:rPr lang="en-US" sz="4400" dirty="0">
                <a:solidFill>
                  <a:schemeClr val="tx1"/>
                </a:solidFill>
              </a:rPr>
              <a:t>Biorefineries are facilities for the production of products from biomass</a:t>
            </a:r>
            <a:endParaRPr lang="sv-SE" sz="4400" dirty="0">
              <a:solidFill>
                <a:schemeClr val="tx1"/>
              </a:solidFill>
            </a:endParaRPr>
          </a:p>
          <a:p>
            <a:endParaRPr lang="sv-SE" dirty="0"/>
          </a:p>
          <a:p>
            <a:endParaRPr lang="sv-SE" dirty="0"/>
          </a:p>
          <a:p>
            <a:endParaRPr lang="sv-SE" dirty="0"/>
          </a:p>
          <a:p>
            <a:endParaRPr lang="sv-SE" dirty="0"/>
          </a:p>
          <a:p>
            <a:endParaRPr lang="sv-SE" dirty="0"/>
          </a:p>
          <a:p>
            <a:endParaRPr lang="sv-SE" dirty="0"/>
          </a:p>
          <a:p>
            <a:endParaRPr lang="sv-SE" dirty="0"/>
          </a:p>
        </p:txBody>
      </p:sp>
      <p:graphicFrame>
        <p:nvGraphicFramePr>
          <p:cNvPr id="8" name="Platshållare för innehåll 3">
            <a:extLst>
              <a:ext uri="{FF2B5EF4-FFF2-40B4-BE49-F238E27FC236}">
                <a16:creationId xmlns:a16="http://schemas.microsoft.com/office/drawing/2014/main" id="{271F47CA-5238-8BBE-D912-C35AE3081498}"/>
              </a:ext>
            </a:extLst>
          </p:cNvPr>
          <p:cNvGraphicFramePr>
            <a:graphicFrameLocks noGrp="1"/>
          </p:cNvGraphicFramePr>
          <p:nvPr>
            <p:ph sz="half" idx="2"/>
            <p:extLst>
              <p:ext uri="{D42A27DB-BD31-4B8C-83A1-F6EECF244321}">
                <p14:modId xmlns:p14="http://schemas.microsoft.com/office/powerpoint/2010/main" val="778247522"/>
              </p:ext>
            </p:extLst>
          </p:nvPr>
        </p:nvGraphicFramePr>
        <p:xfrm>
          <a:off x="6267612" y="1800665"/>
          <a:ext cx="4754880" cy="42800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9652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EC0925D3-D844-A29D-E1A0-F68EA5055EFF}"/>
              </a:ext>
            </a:extLst>
          </p:cNvPr>
          <p:cNvPicPr>
            <a:picLocks noChangeAspect="1"/>
          </p:cNvPicPr>
          <p:nvPr/>
        </p:nvPicPr>
        <p:blipFill>
          <a:blip r:embed="rId2"/>
          <a:stretch>
            <a:fillRect/>
          </a:stretch>
        </p:blipFill>
        <p:spPr>
          <a:xfrm>
            <a:off x="996150" y="565573"/>
            <a:ext cx="10194618" cy="5734474"/>
          </a:xfrm>
          <a:prstGeom prst="rect">
            <a:avLst/>
          </a:prstGeom>
        </p:spPr>
      </p:pic>
      <p:sp>
        <p:nvSpPr>
          <p:cNvPr id="3" name="textruta 2">
            <a:extLst>
              <a:ext uri="{FF2B5EF4-FFF2-40B4-BE49-F238E27FC236}">
                <a16:creationId xmlns:a16="http://schemas.microsoft.com/office/drawing/2014/main" id="{EF5AC211-F292-FCD1-BDFC-F00DF568ECCF}"/>
              </a:ext>
            </a:extLst>
          </p:cNvPr>
          <p:cNvSpPr txBox="1"/>
          <p:nvPr/>
        </p:nvSpPr>
        <p:spPr>
          <a:xfrm>
            <a:off x="1266092" y="801858"/>
            <a:ext cx="2729133" cy="369332"/>
          </a:xfrm>
          <a:prstGeom prst="rect">
            <a:avLst/>
          </a:prstGeom>
          <a:noFill/>
        </p:spPr>
        <p:txBody>
          <a:bodyPr wrap="square" rtlCol="0">
            <a:spAutoFit/>
          </a:bodyPr>
          <a:lstStyle/>
          <a:p>
            <a:r>
              <a:rPr lang="sv-SE" b="1" dirty="0">
                <a:solidFill>
                  <a:schemeClr val="accent1"/>
                </a:solidFill>
              </a:rPr>
              <a:t>BIOGAS</a:t>
            </a:r>
          </a:p>
        </p:txBody>
      </p:sp>
    </p:spTree>
    <p:extLst>
      <p:ext uri="{BB962C8B-B14F-4D97-AF65-F5344CB8AC3E}">
        <p14:creationId xmlns:p14="http://schemas.microsoft.com/office/powerpoint/2010/main" val="2523547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075" name="Picture 3" descr="En bild som visar text, skärmbild, diagram, Teckensnitt&#10;&#10;Automatiskt genererad beskrivning">
            <a:extLst>
              <a:ext uri="{FF2B5EF4-FFF2-40B4-BE49-F238E27FC236}">
                <a16:creationId xmlns:a16="http://schemas.microsoft.com/office/drawing/2014/main" id="{90450B53-220E-8C8D-8FED-82A19998FE7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12239" y="565573"/>
            <a:ext cx="5562441" cy="573447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Textruta">
            <a:extLst>
              <a:ext uri="{FF2B5EF4-FFF2-40B4-BE49-F238E27FC236}">
                <a16:creationId xmlns:a16="http://schemas.microsoft.com/office/drawing/2014/main" id="{AE1114FB-3320-0163-59FC-B043083162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0634" y="6292427"/>
            <a:ext cx="6486525" cy="276225"/>
          </a:xfrm>
          <a:prstGeom prst="rect">
            <a:avLst/>
          </a:prstGeom>
          <a:noFill/>
          <a:extLst>
            <a:ext uri="{909E8E84-426E-40DD-AFC4-6F175D3DCCD1}">
              <a14:hiddenFill xmlns:a14="http://schemas.microsoft.com/office/drawing/2010/main">
                <a:solidFill>
                  <a:srgbClr val="FFFFFF"/>
                </a:solidFill>
              </a14:hiddenFill>
            </a:ext>
          </a:extLst>
        </p:spPr>
      </p:pic>
      <p:sp>
        <p:nvSpPr>
          <p:cNvPr id="2" name="textruta 1">
            <a:extLst>
              <a:ext uri="{FF2B5EF4-FFF2-40B4-BE49-F238E27FC236}">
                <a16:creationId xmlns:a16="http://schemas.microsoft.com/office/drawing/2014/main" id="{CE44A623-5D26-02B8-EAF9-C582F0F2D043}"/>
              </a:ext>
            </a:extLst>
          </p:cNvPr>
          <p:cNvSpPr txBox="1"/>
          <p:nvPr/>
        </p:nvSpPr>
        <p:spPr>
          <a:xfrm>
            <a:off x="703385" y="464235"/>
            <a:ext cx="1828800" cy="646331"/>
          </a:xfrm>
          <a:prstGeom prst="rect">
            <a:avLst/>
          </a:prstGeom>
          <a:noFill/>
        </p:spPr>
        <p:txBody>
          <a:bodyPr wrap="square" rtlCol="0">
            <a:spAutoFit/>
          </a:bodyPr>
          <a:lstStyle/>
          <a:p>
            <a:r>
              <a:rPr lang="sv-SE" b="1">
                <a:solidFill>
                  <a:schemeClr val="accent1"/>
                </a:solidFill>
              </a:rPr>
              <a:t>Refinery forage crops</a:t>
            </a:r>
            <a:endParaRPr lang="sv-SE" b="1" dirty="0">
              <a:solidFill>
                <a:schemeClr val="accent1"/>
              </a:solidFill>
            </a:endParaRPr>
          </a:p>
        </p:txBody>
      </p:sp>
    </p:spTree>
    <p:extLst>
      <p:ext uri="{BB962C8B-B14F-4D97-AF65-F5344CB8AC3E}">
        <p14:creationId xmlns:p14="http://schemas.microsoft.com/office/powerpoint/2010/main" val="3326477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AE8916BE-5AC1-00F7-7DFF-63E73790D51D}"/>
              </a:ext>
            </a:extLst>
          </p:cNvPr>
          <p:cNvPicPr>
            <a:picLocks noChangeAspect="1"/>
          </p:cNvPicPr>
          <p:nvPr/>
        </p:nvPicPr>
        <p:blipFill>
          <a:blip r:embed="rId3"/>
          <a:stretch>
            <a:fillRect/>
          </a:stretch>
        </p:blipFill>
        <p:spPr>
          <a:xfrm>
            <a:off x="2111186" y="565573"/>
            <a:ext cx="7964546" cy="5734474"/>
          </a:xfrm>
          <a:prstGeom prst="rect">
            <a:avLst/>
          </a:prstGeom>
        </p:spPr>
      </p:pic>
    </p:spTree>
    <p:extLst>
      <p:ext uri="{BB962C8B-B14F-4D97-AF65-F5344CB8AC3E}">
        <p14:creationId xmlns:p14="http://schemas.microsoft.com/office/powerpoint/2010/main" val="67573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33B7C7-FF30-791C-11C4-3296ACE76634}"/>
              </a:ext>
            </a:extLst>
          </p:cNvPr>
          <p:cNvSpPr>
            <a:spLocks noGrp="1"/>
          </p:cNvSpPr>
          <p:nvPr>
            <p:ph type="title"/>
          </p:nvPr>
        </p:nvSpPr>
        <p:spPr/>
        <p:txBody>
          <a:bodyPr/>
          <a:lstStyle/>
          <a:p>
            <a:r>
              <a:rPr lang="en-US" dirty="0"/>
              <a:t>Areas of use for Biogas and residue</a:t>
            </a:r>
            <a:endParaRPr lang="sv-SE" dirty="0"/>
          </a:p>
        </p:txBody>
      </p:sp>
      <p:sp>
        <p:nvSpPr>
          <p:cNvPr id="3" name="Platshållare för innehåll 2">
            <a:extLst>
              <a:ext uri="{FF2B5EF4-FFF2-40B4-BE49-F238E27FC236}">
                <a16:creationId xmlns:a16="http://schemas.microsoft.com/office/drawing/2014/main" id="{9DE12045-8CDC-8F8B-A219-056F176F9E5F}"/>
              </a:ext>
            </a:extLst>
          </p:cNvPr>
          <p:cNvSpPr>
            <a:spLocks noGrp="1"/>
          </p:cNvSpPr>
          <p:nvPr>
            <p:ph sz="half" idx="1"/>
          </p:nvPr>
        </p:nvSpPr>
        <p:spPr/>
        <p:txBody>
          <a:bodyPr>
            <a:normAutofit fontScale="92500" lnSpcReduction="10000"/>
          </a:bodyPr>
          <a:lstStyle/>
          <a:p>
            <a:pPr marL="45720" indent="0">
              <a:buNone/>
            </a:pPr>
            <a:r>
              <a:rPr lang="en-US" sz="2400" dirty="0"/>
              <a:t> Biogas</a:t>
            </a:r>
          </a:p>
          <a:p>
            <a:r>
              <a:rPr lang="en-US" b="1" dirty="0">
                <a:solidFill>
                  <a:schemeClr val="tx1"/>
                </a:solidFill>
              </a:rPr>
              <a:t>Thermal energy (heat), </a:t>
            </a:r>
          </a:p>
          <a:p>
            <a:r>
              <a:rPr lang="en-US" b="1" dirty="0">
                <a:solidFill>
                  <a:schemeClr val="tx1"/>
                </a:solidFill>
              </a:rPr>
              <a:t>Fuel</a:t>
            </a:r>
          </a:p>
          <a:p>
            <a:r>
              <a:rPr lang="en-US" b="1" dirty="0">
                <a:solidFill>
                  <a:schemeClr val="tx1"/>
                </a:solidFill>
              </a:rPr>
              <a:t> Electricity​</a:t>
            </a:r>
          </a:p>
          <a:p>
            <a:r>
              <a:rPr lang="en-US" b="1" dirty="0">
                <a:solidFill>
                  <a:schemeClr val="tx1"/>
                </a:solidFill>
              </a:rPr>
              <a:t>Bioplastic</a:t>
            </a:r>
          </a:p>
          <a:p>
            <a:pPr marL="45720" indent="0">
              <a:buNone/>
            </a:pPr>
            <a:r>
              <a:rPr lang="en-US" b="1" dirty="0"/>
              <a:t>Residue</a:t>
            </a:r>
          </a:p>
          <a:p>
            <a:r>
              <a:rPr lang="sv-SE" b="1" dirty="0" err="1">
                <a:solidFill>
                  <a:schemeClr val="tx1"/>
                </a:solidFill>
              </a:rPr>
              <a:t>Fertilizer</a:t>
            </a:r>
            <a:endParaRPr lang="sv-SE" b="1" dirty="0">
              <a:solidFill>
                <a:schemeClr val="tx1"/>
              </a:solidFill>
            </a:endParaRPr>
          </a:p>
          <a:p>
            <a:r>
              <a:rPr lang="sv-SE" b="1" dirty="0" err="1">
                <a:solidFill>
                  <a:schemeClr val="tx1"/>
                </a:solidFill>
              </a:rPr>
              <a:t>Animalbedding</a:t>
            </a:r>
            <a:endParaRPr lang="sv-SE" b="1" dirty="0">
              <a:solidFill>
                <a:schemeClr val="tx1"/>
              </a:solidFill>
            </a:endParaRPr>
          </a:p>
          <a:p>
            <a:r>
              <a:rPr lang="sv-SE" b="1" dirty="0" err="1">
                <a:solidFill>
                  <a:schemeClr val="tx1"/>
                </a:solidFill>
              </a:rPr>
              <a:t>Soilamendments</a:t>
            </a:r>
            <a:endParaRPr lang="sv-SE" b="1" dirty="0">
              <a:solidFill>
                <a:schemeClr val="tx1"/>
              </a:solidFill>
            </a:endParaRPr>
          </a:p>
          <a:p>
            <a:endParaRPr lang="sv-SE" dirty="0"/>
          </a:p>
          <a:p>
            <a:endParaRPr lang="sv-SE" dirty="0"/>
          </a:p>
        </p:txBody>
      </p:sp>
      <p:sp>
        <p:nvSpPr>
          <p:cNvPr id="4" name="Platshållare för innehåll 3">
            <a:extLst>
              <a:ext uri="{FF2B5EF4-FFF2-40B4-BE49-F238E27FC236}">
                <a16:creationId xmlns:a16="http://schemas.microsoft.com/office/drawing/2014/main" id="{B4F73537-61CF-C38D-A03A-FCB2E7A43571}"/>
              </a:ext>
            </a:extLst>
          </p:cNvPr>
          <p:cNvSpPr>
            <a:spLocks noGrp="1"/>
          </p:cNvSpPr>
          <p:nvPr>
            <p:ph sz="half" idx="2"/>
          </p:nvPr>
        </p:nvSpPr>
        <p:spPr/>
        <p:txBody>
          <a:bodyPr>
            <a:normAutofit fontScale="92500" lnSpcReduction="10000"/>
          </a:bodyPr>
          <a:lstStyle/>
          <a:p>
            <a:endParaRPr lang="sv-SE" dirty="0"/>
          </a:p>
          <a:p>
            <a:pPr marL="45720" indent="0">
              <a:buNone/>
            </a:pPr>
            <a:r>
              <a:rPr lang="sv-SE" b="1" dirty="0" err="1"/>
              <a:t>Pros</a:t>
            </a:r>
            <a:r>
              <a:rPr lang="sv-SE" b="1" dirty="0"/>
              <a:t> :</a:t>
            </a:r>
          </a:p>
          <a:p>
            <a:r>
              <a:rPr lang="sv-SE" b="1" dirty="0" err="1">
                <a:solidFill>
                  <a:schemeClr val="tx1"/>
                </a:solidFill>
              </a:rPr>
              <a:t>Renewable</a:t>
            </a:r>
            <a:r>
              <a:rPr lang="sv-SE" b="1" dirty="0">
                <a:solidFill>
                  <a:schemeClr val="tx1"/>
                </a:solidFill>
              </a:rPr>
              <a:t> </a:t>
            </a:r>
            <a:r>
              <a:rPr lang="sv-SE" b="1" dirty="0" err="1">
                <a:solidFill>
                  <a:schemeClr val="tx1"/>
                </a:solidFill>
              </a:rPr>
              <a:t>resource</a:t>
            </a:r>
            <a:r>
              <a:rPr lang="sv-SE" b="1" dirty="0">
                <a:solidFill>
                  <a:schemeClr val="tx1"/>
                </a:solidFill>
              </a:rPr>
              <a:t> </a:t>
            </a:r>
            <a:r>
              <a:rPr lang="sv-SE" b="1" dirty="0" err="1">
                <a:solidFill>
                  <a:schemeClr val="tx1"/>
                </a:solidFill>
              </a:rPr>
              <a:t>that</a:t>
            </a:r>
            <a:r>
              <a:rPr lang="sv-SE" b="1" dirty="0">
                <a:solidFill>
                  <a:schemeClr val="tx1"/>
                </a:solidFill>
              </a:rPr>
              <a:t> </a:t>
            </a:r>
            <a:r>
              <a:rPr lang="sv-SE" b="1" dirty="0" err="1">
                <a:solidFill>
                  <a:schemeClr val="tx1"/>
                </a:solidFill>
              </a:rPr>
              <a:t>reduces</a:t>
            </a:r>
            <a:r>
              <a:rPr lang="sv-SE" b="1" dirty="0">
                <a:solidFill>
                  <a:schemeClr val="tx1"/>
                </a:solidFill>
              </a:rPr>
              <a:t> </a:t>
            </a:r>
            <a:r>
              <a:rPr lang="sv-SE" b="1" dirty="0" err="1">
                <a:solidFill>
                  <a:schemeClr val="tx1"/>
                </a:solidFill>
              </a:rPr>
              <a:t>dependence</a:t>
            </a:r>
            <a:r>
              <a:rPr lang="sv-SE" b="1" dirty="0">
                <a:solidFill>
                  <a:schemeClr val="tx1"/>
                </a:solidFill>
              </a:rPr>
              <a:t> on non-</a:t>
            </a:r>
            <a:r>
              <a:rPr lang="sv-SE" b="1" dirty="0" err="1">
                <a:solidFill>
                  <a:schemeClr val="tx1"/>
                </a:solidFill>
              </a:rPr>
              <a:t>sustainable</a:t>
            </a:r>
            <a:r>
              <a:rPr lang="sv-SE" b="1" dirty="0">
                <a:solidFill>
                  <a:schemeClr val="tx1"/>
                </a:solidFill>
              </a:rPr>
              <a:t> alternatives</a:t>
            </a:r>
          </a:p>
          <a:p>
            <a:r>
              <a:rPr lang="en-US" b="1" dirty="0">
                <a:solidFill>
                  <a:schemeClr val="tx1"/>
                </a:solidFill>
              </a:rPr>
              <a:t>Efficient use of organic waste</a:t>
            </a:r>
          </a:p>
          <a:p>
            <a:r>
              <a:rPr lang="sv-SE" b="1" dirty="0" err="1"/>
              <a:t>Cons</a:t>
            </a:r>
            <a:r>
              <a:rPr lang="sv-SE" b="1" dirty="0"/>
              <a:t> </a:t>
            </a:r>
            <a:r>
              <a:rPr lang="sv-SE" b="1" dirty="0">
                <a:solidFill>
                  <a:schemeClr val="tx1"/>
                </a:solidFill>
              </a:rPr>
              <a:t>:</a:t>
            </a:r>
          </a:p>
          <a:p>
            <a:r>
              <a:rPr lang="en-US" b="1" dirty="0">
                <a:solidFill>
                  <a:schemeClr val="tx1"/>
                </a:solidFill>
              </a:rPr>
              <a:t>Dependence on sufficient access to raw materials</a:t>
            </a:r>
          </a:p>
          <a:p>
            <a:r>
              <a:rPr lang="en-US" b="1" dirty="0">
                <a:solidFill>
                  <a:schemeClr val="tx1"/>
                </a:solidFill>
              </a:rPr>
              <a:t>High costs and investments in infrastructure</a:t>
            </a:r>
          </a:p>
          <a:p>
            <a:endParaRPr lang="sv-SE" b="1" dirty="0"/>
          </a:p>
          <a:p>
            <a:pPr marL="45720" indent="0">
              <a:buNone/>
            </a:pPr>
            <a:endParaRPr lang="sv-SE" b="1" dirty="0">
              <a:solidFill>
                <a:schemeClr val="tx1"/>
              </a:solidFill>
            </a:endParaRPr>
          </a:p>
        </p:txBody>
      </p:sp>
    </p:spTree>
    <p:extLst>
      <p:ext uri="{BB962C8B-B14F-4D97-AF65-F5344CB8AC3E}">
        <p14:creationId xmlns:p14="http://schemas.microsoft.com/office/powerpoint/2010/main" val="1838519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A3451F69-3EB4-F863-D85C-B0918F9EBC2A}"/>
              </a:ext>
            </a:extLst>
          </p:cNvPr>
          <p:cNvSpPr>
            <a:spLocks noGrp="1"/>
          </p:cNvSpPr>
          <p:nvPr>
            <p:ph type="title"/>
          </p:nvPr>
        </p:nvSpPr>
        <p:spPr/>
        <p:txBody>
          <a:bodyPr/>
          <a:lstStyle/>
          <a:p>
            <a:r>
              <a:rPr lang="en-US" dirty="0"/>
              <a:t>Areas of use for extracted protein</a:t>
            </a:r>
            <a:endParaRPr lang="sv-SE" dirty="0"/>
          </a:p>
        </p:txBody>
      </p:sp>
      <p:sp>
        <p:nvSpPr>
          <p:cNvPr id="6" name="Platshållare för text 5">
            <a:extLst>
              <a:ext uri="{FF2B5EF4-FFF2-40B4-BE49-F238E27FC236}">
                <a16:creationId xmlns:a16="http://schemas.microsoft.com/office/drawing/2014/main" id="{949FB916-5FD4-F7E8-1A0F-DF7012EC1F67}"/>
              </a:ext>
            </a:extLst>
          </p:cNvPr>
          <p:cNvSpPr>
            <a:spLocks noGrp="1"/>
          </p:cNvSpPr>
          <p:nvPr>
            <p:ph type="body" idx="1"/>
          </p:nvPr>
        </p:nvSpPr>
        <p:spPr>
          <a:xfrm>
            <a:off x="1143000" y="2001511"/>
            <a:ext cx="4754880" cy="1613886"/>
          </a:xfrm>
        </p:spPr>
        <p:txBody>
          <a:bodyPr>
            <a:normAutofit lnSpcReduction="10000"/>
          </a:bodyPr>
          <a:lstStyle/>
          <a:p>
            <a:r>
              <a:rPr lang="sv-SE" dirty="0"/>
              <a:t>Protein juice</a:t>
            </a:r>
          </a:p>
          <a:p>
            <a:endParaRPr lang="sv-SE" dirty="0"/>
          </a:p>
          <a:p>
            <a:pPr marL="342900" indent="-342900">
              <a:buFont typeface="Arial" panose="020B0604020202020204" pitchFamily="34" charset="0"/>
              <a:buChar char="•"/>
            </a:pPr>
            <a:r>
              <a:rPr lang="en-US" sz="2200" dirty="0">
                <a:solidFill>
                  <a:schemeClr val="tx1"/>
                </a:solidFill>
              </a:rPr>
              <a:t>High-quality protein for high-performance ruminants and </a:t>
            </a:r>
            <a:r>
              <a:rPr lang="en-US" sz="2200" dirty="0" err="1">
                <a:solidFill>
                  <a:schemeClr val="tx1"/>
                </a:solidFill>
              </a:rPr>
              <a:t>monogastrics</a:t>
            </a:r>
            <a:r>
              <a:rPr lang="en-US" sz="2200" dirty="0">
                <a:solidFill>
                  <a:schemeClr val="tx1"/>
                </a:solidFill>
              </a:rPr>
              <a:t> animals</a:t>
            </a:r>
            <a:endParaRPr lang="sv-SE" sz="2200" dirty="0">
              <a:solidFill>
                <a:schemeClr val="tx1"/>
              </a:solidFill>
            </a:endParaRPr>
          </a:p>
          <a:p>
            <a:endParaRPr lang="sv-SE" dirty="0"/>
          </a:p>
        </p:txBody>
      </p:sp>
      <p:sp>
        <p:nvSpPr>
          <p:cNvPr id="7" name="Platshållare för innehåll 6">
            <a:extLst>
              <a:ext uri="{FF2B5EF4-FFF2-40B4-BE49-F238E27FC236}">
                <a16:creationId xmlns:a16="http://schemas.microsoft.com/office/drawing/2014/main" id="{BC07CDC2-A778-3300-66C8-2B41C69DE60D}"/>
              </a:ext>
            </a:extLst>
          </p:cNvPr>
          <p:cNvSpPr>
            <a:spLocks noGrp="1"/>
          </p:cNvSpPr>
          <p:nvPr>
            <p:ph sz="half" idx="2"/>
          </p:nvPr>
        </p:nvSpPr>
        <p:spPr>
          <a:xfrm>
            <a:off x="1142999" y="3615397"/>
            <a:ext cx="4754881" cy="2489366"/>
          </a:xfrm>
        </p:spPr>
        <p:txBody>
          <a:bodyPr>
            <a:normAutofit/>
          </a:bodyPr>
          <a:lstStyle/>
          <a:p>
            <a:pPr marL="45720" indent="0">
              <a:buNone/>
            </a:pPr>
            <a:r>
              <a:rPr lang="sv-SE" b="1" dirty="0"/>
              <a:t>Press  </a:t>
            </a:r>
            <a:r>
              <a:rPr lang="sv-SE" b="1" dirty="0" err="1"/>
              <a:t>cake</a:t>
            </a:r>
            <a:r>
              <a:rPr lang="sv-SE" b="1" dirty="0"/>
              <a:t> (</a:t>
            </a:r>
            <a:r>
              <a:rPr lang="sv-SE" b="1" dirty="0" err="1"/>
              <a:t>residual</a:t>
            </a:r>
            <a:r>
              <a:rPr lang="sv-SE" b="1" dirty="0"/>
              <a:t>)</a:t>
            </a:r>
          </a:p>
          <a:p>
            <a:r>
              <a:rPr lang="en-US" b="1" dirty="0">
                <a:solidFill>
                  <a:schemeClr val="tx1"/>
                </a:solidFill>
              </a:rPr>
              <a:t>Feed for low-performing animals, </a:t>
            </a:r>
          </a:p>
          <a:p>
            <a:r>
              <a:rPr lang="en-US" b="1" dirty="0">
                <a:solidFill>
                  <a:schemeClr val="tx1"/>
                </a:solidFill>
              </a:rPr>
              <a:t>Biogas production</a:t>
            </a:r>
          </a:p>
          <a:p>
            <a:r>
              <a:rPr lang="en-US" b="1" dirty="0">
                <a:solidFill>
                  <a:schemeClr val="tx1"/>
                </a:solidFill>
              </a:rPr>
              <a:t>Biochar production</a:t>
            </a:r>
          </a:p>
          <a:p>
            <a:r>
              <a:rPr lang="en-US" b="1" dirty="0">
                <a:solidFill>
                  <a:schemeClr val="tx1"/>
                </a:solidFill>
              </a:rPr>
              <a:t>Textile Fibers</a:t>
            </a:r>
            <a:endParaRPr lang="sv-SE" b="1" dirty="0">
              <a:solidFill>
                <a:schemeClr val="tx1"/>
              </a:solidFill>
            </a:endParaRPr>
          </a:p>
          <a:p>
            <a:endParaRPr lang="sv-SE" dirty="0">
              <a:solidFill>
                <a:schemeClr val="tx1"/>
              </a:solidFill>
            </a:endParaRPr>
          </a:p>
          <a:p>
            <a:pPr marL="45720" indent="0">
              <a:buNone/>
            </a:pPr>
            <a:endParaRPr lang="sv-SE" b="1" dirty="0"/>
          </a:p>
        </p:txBody>
      </p:sp>
      <p:sp>
        <p:nvSpPr>
          <p:cNvPr id="8" name="Platshållare för text 7">
            <a:extLst>
              <a:ext uri="{FF2B5EF4-FFF2-40B4-BE49-F238E27FC236}">
                <a16:creationId xmlns:a16="http://schemas.microsoft.com/office/drawing/2014/main" id="{5122D1CA-1938-4287-BF76-6283CC9DEAAB}"/>
              </a:ext>
            </a:extLst>
          </p:cNvPr>
          <p:cNvSpPr>
            <a:spLocks noGrp="1"/>
          </p:cNvSpPr>
          <p:nvPr>
            <p:ph type="body" sz="quarter" idx="3"/>
          </p:nvPr>
        </p:nvSpPr>
        <p:spPr/>
        <p:txBody>
          <a:bodyPr>
            <a:normAutofit lnSpcReduction="10000"/>
          </a:bodyPr>
          <a:lstStyle/>
          <a:p>
            <a:r>
              <a:rPr lang="sv-SE" dirty="0"/>
              <a:t>Pos:</a:t>
            </a:r>
          </a:p>
        </p:txBody>
      </p:sp>
      <p:sp>
        <p:nvSpPr>
          <p:cNvPr id="9" name="Platshållare för innehåll 8">
            <a:extLst>
              <a:ext uri="{FF2B5EF4-FFF2-40B4-BE49-F238E27FC236}">
                <a16:creationId xmlns:a16="http://schemas.microsoft.com/office/drawing/2014/main" id="{1A5873E7-0D43-F204-9963-ECD2BB1F73BC}"/>
              </a:ext>
            </a:extLst>
          </p:cNvPr>
          <p:cNvSpPr>
            <a:spLocks noGrp="1"/>
          </p:cNvSpPr>
          <p:nvPr>
            <p:ph sz="quarter" idx="4"/>
          </p:nvPr>
        </p:nvSpPr>
        <p:spPr>
          <a:xfrm>
            <a:off x="5922828" y="2602522"/>
            <a:ext cx="5950304" cy="3348111"/>
          </a:xfrm>
        </p:spPr>
        <p:txBody>
          <a:bodyPr>
            <a:normAutofit/>
          </a:bodyPr>
          <a:lstStyle/>
          <a:p>
            <a:r>
              <a:rPr lang="en-US" b="1" dirty="0">
                <a:solidFill>
                  <a:schemeClr val="tx1"/>
                </a:solidFill>
              </a:rPr>
              <a:t>Reduces dependence on imported protein feed (soy)</a:t>
            </a:r>
          </a:p>
          <a:p>
            <a:r>
              <a:rPr lang="en-US" b="1" dirty="0">
                <a:solidFill>
                  <a:schemeClr val="tx1"/>
                </a:solidFill>
              </a:rPr>
              <a:t>Possibility for crop farms to include forage plants in the crop rotation</a:t>
            </a:r>
            <a:endParaRPr lang="sv-SE" b="1" dirty="0">
              <a:solidFill>
                <a:schemeClr val="tx1"/>
              </a:solidFill>
            </a:endParaRPr>
          </a:p>
          <a:p>
            <a:pPr marL="45720" indent="0">
              <a:buNone/>
            </a:pPr>
            <a:r>
              <a:rPr lang="sv-SE" b="1" dirty="0" err="1"/>
              <a:t>Cons</a:t>
            </a:r>
            <a:r>
              <a:rPr lang="sv-SE" b="1" dirty="0"/>
              <a:t> :</a:t>
            </a:r>
          </a:p>
          <a:p>
            <a:r>
              <a:rPr lang="sv-SE" b="1" dirty="0" err="1">
                <a:solidFill>
                  <a:schemeClr val="tx1"/>
                </a:solidFill>
              </a:rPr>
              <a:t>High</a:t>
            </a:r>
            <a:r>
              <a:rPr lang="sv-SE" b="1" dirty="0">
                <a:solidFill>
                  <a:schemeClr val="tx1"/>
                </a:solidFill>
              </a:rPr>
              <a:t> </a:t>
            </a:r>
            <a:r>
              <a:rPr lang="sv-SE" b="1" dirty="0" err="1">
                <a:solidFill>
                  <a:schemeClr val="tx1"/>
                </a:solidFill>
              </a:rPr>
              <a:t>costs</a:t>
            </a:r>
            <a:r>
              <a:rPr lang="sv-SE" b="1" dirty="0">
                <a:solidFill>
                  <a:schemeClr val="tx1"/>
                </a:solidFill>
              </a:rPr>
              <a:t> for </a:t>
            </a:r>
            <a:r>
              <a:rPr lang="sv-SE" b="1" dirty="0" err="1">
                <a:solidFill>
                  <a:schemeClr val="tx1"/>
                </a:solidFill>
              </a:rPr>
              <a:t>investments</a:t>
            </a:r>
            <a:endParaRPr lang="sv-SE" b="1" dirty="0">
              <a:solidFill>
                <a:schemeClr val="tx1"/>
              </a:solidFill>
            </a:endParaRPr>
          </a:p>
          <a:p>
            <a:r>
              <a:rPr lang="en-US" b="1" dirty="0">
                <a:solidFill>
                  <a:schemeClr val="tx1"/>
                </a:solidFill>
              </a:rPr>
              <a:t>Dependent on availability of high-quality grass and clover</a:t>
            </a:r>
            <a:endParaRPr lang="sv-SE" b="1" dirty="0">
              <a:solidFill>
                <a:schemeClr val="tx1"/>
              </a:solidFill>
            </a:endParaRPr>
          </a:p>
        </p:txBody>
      </p:sp>
    </p:spTree>
    <p:extLst>
      <p:ext uri="{BB962C8B-B14F-4D97-AF65-F5344CB8AC3E}">
        <p14:creationId xmlns:p14="http://schemas.microsoft.com/office/powerpoint/2010/main" val="3923224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F5FFAF-D763-817B-9254-17B161738BE9}"/>
              </a:ext>
            </a:extLst>
          </p:cNvPr>
          <p:cNvSpPr>
            <a:spLocks noGrp="1"/>
          </p:cNvSpPr>
          <p:nvPr>
            <p:ph type="title"/>
          </p:nvPr>
        </p:nvSpPr>
        <p:spPr/>
        <p:txBody>
          <a:bodyPr/>
          <a:lstStyle/>
          <a:p>
            <a:r>
              <a:rPr lang="sv-SE" dirty="0" err="1"/>
              <a:t>Pyrolysis</a:t>
            </a:r>
            <a:r>
              <a:rPr lang="sv-SE" dirty="0"/>
              <a:t> process and </a:t>
            </a:r>
            <a:r>
              <a:rPr lang="sv-SE" dirty="0" err="1"/>
              <a:t>products</a:t>
            </a:r>
            <a:endParaRPr lang="sv-SE" dirty="0"/>
          </a:p>
        </p:txBody>
      </p:sp>
      <p:sp>
        <p:nvSpPr>
          <p:cNvPr id="3" name="Platshållare för text 2">
            <a:extLst>
              <a:ext uri="{FF2B5EF4-FFF2-40B4-BE49-F238E27FC236}">
                <a16:creationId xmlns:a16="http://schemas.microsoft.com/office/drawing/2014/main" id="{F0281985-B7F5-31B7-47E8-A4C4BB68B99C}"/>
              </a:ext>
            </a:extLst>
          </p:cNvPr>
          <p:cNvSpPr>
            <a:spLocks noGrp="1"/>
          </p:cNvSpPr>
          <p:nvPr>
            <p:ph type="body" idx="1"/>
          </p:nvPr>
        </p:nvSpPr>
        <p:spPr/>
        <p:txBody>
          <a:bodyPr/>
          <a:lstStyle/>
          <a:p>
            <a:r>
              <a:rPr lang="sv-SE" dirty="0"/>
              <a:t>Process</a:t>
            </a:r>
          </a:p>
        </p:txBody>
      </p:sp>
      <p:sp>
        <p:nvSpPr>
          <p:cNvPr id="4" name="Platshållare för innehåll 3">
            <a:extLst>
              <a:ext uri="{FF2B5EF4-FFF2-40B4-BE49-F238E27FC236}">
                <a16:creationId xmlns:a16="http://schemas.microsoft.com/office/drawing/2014/main" id="{AE1DEB04-1463-B27E-D425-D188F8A4E664}"/>
              </a:ext>
            </a:extLst>
          </p:cNvPr>
          <p:cNvSpPr>
            <a:spLocks noGrp="1"/>
          </p:cNvSpPr>
          <p:nvPr>
            <p:ph sz="half" idx="2"/>
          </p:nvPr>
        </p:nvSpPr>
        <p:spPr/>
        <p:txBody>
          <a:bodyPr>
            <a:normAutofit fontScale="92500" lnSpcReduction="20000"/>
          </a:bodyPr>
          <a:lstStyle/>
          <a:p>
            <a:pPr marL="45720" indent="0">
              <a:buNone/>
            </a:pPr>
            <a:r>
              <a:rPr lang="sv-SE" b="1" dirty="0" err="1">
                <a:solidFill>
                  <a:schemeClr val="tx1"/>
                </a:solidFill>
              </a:rPr>
              <a:t>Heating</a:t>
            </a:r>
            <a:r>
              <a:rPr lang="sv-SE" b="1" dirty="0">
                <a:solidFill>
                  <a:schemeClr val="tx1"/>
                </a:solidFill>
              </a:rPr>
              <a:t>  bio </a:t>
            </a:r>
            <a:r>
              <a:rPr lang="sv-SE" b="1" dirty="0" err="1">
                <a:solidFill>
                  <a:schemeClr val="tx1"/>
                </a:solidFill>
              </a:rPr>
              <a:t>mass</a:t>
            </a:r>
            <a:r>
              <a:rPr lang="sv-SE" b="1" dirty="0">
                <a:solidFill>
                  <a:schemeClr val="tx1"/>
                </a:solidFill>
              </a:rPr>
              <a:t> –</a:t>
            </a:r>
          </a:p>
          <a:p>
            <a:r>
              <a:rPr lang="sv-SE" b="1" dirty="0" err="1">
                <a:solidFill>
                  <a:schemeClr val="tx1"/>
                </a:solidFill>
              </a:rPr>
              <a:t>Up</a:t>
            </a:r>
            <a:r>
              <a:rPr lang="sv-SE" b="1" dirty="0">
                <a:solidFill>
                  <a:schemeClr val="tx1"/>
                </a:solidFill>
              </a:rPr>
              <a:t> to 500-600 °C </a:t>
            </a:r>
            <a:r>
              <a:rPr lang="sv-SE" b="1" dirty="0" err="1">
                <a:solidFill>
                  <a:schemeClr val="tx1"/>
                </a:solidFill>
              </a:rPr>
              <a:t>without</a:t>
            </a:r>
            <a:r>
              <a:rPr lang="sv-SE" b="1" dirty="0">
                <a:solidFill>
                  <a:schemeClr val="tx1"/>
                </a:solidFill>
              </a:rPr>
              <a:t>  oxygen, </a:t>
            </a:r>
          </a:p>
          <a:p>
            <a:r>
              <a:rPr lang="sv-SE" b="1" dirty="0">
                <a:solidFill>
                  <a:schemeClr val="tx1"/>
                </a:solidFill>
              </a:rPr>
              <a:t>Ämnet sönderfaller utan förbränning</a:t>
            </a:r>
          </a:p>
          <a:p>
            <a:r>
              <a:rPr lang="sv-SE" b="1" dirty="0">
                <a:solidFill>
                  <a:schemeClr val="tx1"/>
                </a:solidFill>
              </a:rPr>
              <a:t>Vid  </a:t>
            </a:r>
            <a:r>
              <a:rPr lang="sv-SE" b="1" dirty="0" err="1">
                <a:solidFill>
                  <a:schemeClr val="tx1"/>
                </a:solidFill>
              </a:rPr>
              <a:t>pyrolys</a:t>
            </a:r>
            <a:r>
              <a:rPr lang="sv-SE" b="1" dirty="0">
                <a:solidFill>
                  <a:schemeClr val="tx1"/>
                </a:solidFill>
              </a:rPr>
              <a:t> avgår gaser och en återstod i fast eller flytande form </a:t>
            </a:r>
          </a:p>
          <a:p>
            <a:pPr marL="45720" indent="0">
              <a:buNone/>
            </a:pPr>
            <a:endParaRPr lang="sv-SE" b="1" dirty="0">
              <a:solidFill>
                <a:schemeClr val="tx1"/>
              </a:solidFill>
            </a:endParaRPr>
          </a:p>
          <a:p>
            <a:pPr marL="45720" indent="0">
              <a:buNone/>
            </a:pPr>
            <a:endParaRPr lang="sv-SE" dirty="0"/>
          </a:p>
        </p:txBody>
      </p:sp>
      <p:sp>
        <p:nvSpPr>
          <p:cNvPr id="5" name="Platshållare för text 4">
            <a:extLst>
              <a:ext uri="{FF2B5EF4-FFF2-40B4-BE49-F238E27FC236}">
                <a16:creationId xmlns:a16="http://schemas.microsoft.com/office/drawing/2014/main" id="{B16B64E1-20FC-5CE9-90C9-A10361A95B87}"/>
              </a:ext>
            </a:extLst>
          </p:cNvPr>
          <p:cNvSpPr>
            <a:spLocks noGrp="1"/>
          </p:cNvSpPr>
          <p:nvPr>
            <p:ph type="body" sz="quarter" idx="3"/>
          </p:nvPr>
        </p:nvSpPr>
        <p:spPr/>
        <p:txBody>
          <a:bodyPr/>
          <a:lstStyle/>
          <a:p>
            <a:r>
              <a:rPr lang="sv-SE" dirty="0" err="1"/>
              <a:t>Biochar</a:t>
            </a:r>
            <a:endParaRPr lang="sv-SE" dirty="0"/>
          </a:p>
        </p:txBody>
      </p:sp>
      <p:sp>
        <p:nvSpPr>
          <p:cNvPr id="6" name="Platshållare för innehåll 5">
            <a:extLst>
              <a:ext uri="{FF2B5EF4-FFF2-40B4-BE49-F238E27FC236}">
                <a16:creationId xmlns:a16="http://schemas.microsoft.com/office/drawing/2014/main" id="{9069C70C-714C-0EC0-DEDA-E92116C77BCB}"/>
              </a:ext>
            </a:extLst>
          </p:cNvPr>
          <p:cNvSpPr>
            <a:spLocks noGrp="1"/>
          </p:cNvSpPr>
          <p:nvPr>
            <p:ph sz="quarter" idx="4"/>
          </p:nvPr>
        </p:nvSpPr>
        <p:spPr>
          <a:xfrm>
            <a:off x="6269173" y="2719321"/>
            <a:ext cx="4754880" cy="3808087"/>
          </a:xfrm>
        </p:spPr>
        <p:txBody>
          <a:bodyPr>
            <a:normAutofit fontScale="92500" lnSpcReduction="20000"/>
          </a:bodyPr>
          <a:lstStyle/>
          <a:p>
            <a:r>
              <a:rPr lang="sv-SE" b="1" dirty="0" err="1">
                <a:solidFill>
                  <a:schemeClr val="tx1"/>
                </a:solidFill>
              </a:rPr>
              <a:t>Carbon</a:t>
            </a:r>
            <a:r>
              <a:rPr lang="sv-SE" b="1" dirty="0">
                <a:solidFill>
                  <a:schemeClr val="tx1"/>
                </a:solidFill>
              </a:rPr>
              <a:t> </a:t>
            </a:r>
            <a:r>
              <a:rPr lang="sv-SE" b="1" dirty="0" err="1">
                <a:solidFill>
                  <a:schemeClr val="tx1"/>
                </a:solidFill>
              </a:rPr>
              <a:t>sequestration</a:t>
            </a:r>
            <a:endParaRPr lang="sv-SE" b="1" dirty="0">
              <a:solidFill>
                <a:schemeClr val="tx1"/>
              </a:solidFill>
            </a:endParaRPr>
          </a:p>
          <a:p>
            <a:r>
              <a:rPr lang="sv-SE" b="1" dirty="0" err="1">
                <a:solidFill>
                  <a:schemeClr val="tx1"/>
                </a:solidFill>
              </a:rPr>
              <a:t>Soil</a:t>
            </a:r>
            <a:r>
              <a:rPr lang="sv-SE" b="1" dirty="0">
                <a:solidFill>
                  <a:schemeClr val="tx1"/>
                </a:solidFill>
              </a:rPr>
              <a:t> </a:t>
            </a:r>
            <a:r>
              <a:rPr lang="sv-SE" b="1" dirty="0" err="1">
                <a:solidFill>
                  <a:schemeClr val="tx1"/>
                </a:solidFill>
              </a:rPr>
              <a:t>improvement</a:t>
            </a:r>
            <a:endParaRPr lang="sv-SE" b="1" dirty="0">
              <a:solidFill>
                <a:schemeClr val="tx1"/>
              </a:solidFill>
            </a:endParaRPr>
          </a:p>
          <a:p>
            <a:r>
              <a:rPr lang="sv-SE" b="1" dirty="0">
                <a:solidFill>
                  <a:schemeClr val="tx1"/>
                </a:solidFill>
              </a:rPr>
              <a:t>Energy </a:t>
            </a:r>
            <a:r>
              <a:rPr lang="sv-SE" b="1" dirty="0" err="1">
                <a:solidFill>
                  <a:schemeClr val="tx1"/>
                </a:solidFill>
              </a:rPr>
              <a:t>production</a:t>
            </a:r>
            <a:endParaRPr lang="sv-SE" b="1" dirty="0">
              <a:solidFill>
                <a:schemeClr val="tx1"/>
              </a:solidFill>
            </a:endParaRPr>
          </a:p>
          <a:p>
            <a:pPr marL="45720" indent="0">
              <a:buNone/>
            </a:pPr>
            <a:r>
              <a:rPr lang="sv-SE" sz="2400" b="1" dirty="0"/>
              <a:t>Biogas and </a:t>
            </a:r>
            <a:r>
              <a:rPr lang="sv-SE" sz="2400" b="1" dirty="0" err="1"/>
              <a:t>Bioil</a:t>
            </a:r>
            <a:endParaRPr lang="sv-SE" sz="2400" b="1" dirty="0"/>
          </a:p>
          <a:p>
            <a:r>
              <a:rPr lang="en-US" b="1" dirty="0">
                <a:solidFill>
                  <a:schemeClr val="tx1"/>
                </a:solidFill>
              </a:rPr>
              <a:t>Heating</a:t>
            </a:r>
          </a:p>
          <a:p>
            <a:r>
              <a:rPr lang="en-US" b="1" dirty="0">
                <a:solidFill>
                  <a:schemeClr val="tx1"/>
                </a:solidFill>
              </a:rPr>
              <a:t>Power generation</a:t>
            </a:r>
          </a:p>
          <a:p>
            <a:r>
              <a:rPr lang="en-US" b="1" dirty="0">
                <a:solidFill>
                  <a:schemeClr val="tx1"/>
                </a:solidFill>
              </a:rPr>
              <a:t>Fuel</a:t>
            </a:r>
          </a:p>
          <a:p>
            <a:pPr marL="45720" indent="0">
              <a:buNone/>
            </a:pPr>
            <a:r>
              <a:rPr lang="en-US" sz="2400" b="1" dirty="0"/>
              <a:t>Syngas</a:t>
            </a:r>
          </a:p>
          <a:p>
            <a:r>
              <a:rPr lang="en-US" b="1" dirty="0">
                <a:solidFill>
                  <a:schemeClr val="tx1"/>
                </a:solidFill>
              </a:rPr>
              <a:t>As above, also as a raw material in the chemical industry</a:t>
            </a:r>
          </a:p>
          <a:p>
            <a:pPr marL="45720" indent="0">
              <a:buNone/>
            </a:pPr>
            <a:endParaRPr lang="en-US" sz="2400" b="1" dirty="0"/>
          </a:p>
          <a:p>
            <a:endParaRPr lang="sv-SE" sz="2400" b="1" dirty="0"/>
          </a:p>
        </p:txBody>
      </p:sp>
    </p:spTree>
    <p:extLst>
      <p:ext uri="{BB962C8B-B14F-4D97-AF65-F5344CB8AC3E}">
        <p14:creationId xmlns:p14="http://schemas.microsoft.com/office/powerpoint/2010/main" val="2381821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C7537D-4A94-A9F6-CB2A-37E9A9DA5502}"/>
              </a:ext>
            </a:extLst>
          </p:cNvPr>
          <p:cNvSpPr>
            <a:spLocks noGrp="1"/>
          </p:cNvSpPr>
          <p:nvPr>
            <p:ph type="title"/>
          </p:nvPr>
        </p:nvSpPr>
        <p:spPr/>
        <p:txBody>
          <a:bodyPr/>
          <a:lstStyle/>
          <a:p>
            <a:r>
              <a:rPr lang="sv-SE" dirty="0"/>
              <a:t>Learning </a:t>
            </a:r>
            <a:r>
              <a:rPr lang="sv-SE" dirty="0" err="1"/>
              <a:t>Goals</a:t>
            </a:r>
            <a:r>
              <a:rPr lang="sv-SE" dirty="0"/>
              <a:t> </a:t>
            </a:r>
          </a:p>
        </p:txBody>
      </p:sp>
      <p:graphicFrame>
        <p:nvGraphicFramePr>
          <p:cNvPr id="4" name="Platshållare för innehåll 3">
            <a:extLst>
              <a:ext uri="{FF2B5EF4-FFF2-40B4-BE49-F238E27FC236}">
                <a16:creationId xmlns:a16="http://schemas.microsoft.com/office/drawing/2014/main" id="{6A983A50-AF2D-4AF1-F15B-274D5CF6F013}"/>
              </a:ext>
            </a:extLst>
          </p:cNvPr>
          <p:cNvGraphicFramePr>
            <a:graphicFrameLocks noGrp="1"/>
          </p:cNvGraphicFramePr>
          <p:nvPr>
            <p:ph idx="1"/>
            <p:extLst>
              <p:ext uri="{D42A27DB-BD31-4B8C-83A1-F6EECF244321}">
                <p14:modId xmlns:p14="http://schemas.microsoft.com/office/powerpoint/2010/main" val="756166283"/>
              </p:ext>
            </p:extLst>
          </p:nvPr>
        </p:nvGraphicFramePr>
        <p:xfrm>
          <a:off x="1143000" y="2057400"/>
          <a:ext cx="987266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77322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7E109D-4C47-E76E-C453-F0E5DDC21490}"/>
              </a:ext>
            </a:extLst>
          </p:cNvPr>
          <p:cNvSpPr>
            <a:spLocks noGrp="1"/>
          </p:cNvSpPr>
          <p:nvPr>
            <p:ph type="title"/>
          </p:nvPr>
        </p:nvSpPr>
        <p:spPr>
          <a:xfrm>
            <a:off x="1145649" y="281354"/>
            <a:ext cx="9872871" cy="2180492"/>
          </a:xfrm>
        </p:spPr>
        <p:txBody>
          <a:bodyPr>
            <a:normAutofit/>
          </a:bodyPr>
          <a:lstStyle/>
          <a:p>
            <a:r>
              <a:rPr lang="en-US" dirty="0"/>
              <a:t>Sustainable strategies for the transition to a more bio-based economy</a:t>
            </a:r>
            <a:br>
              <a:rPr lang="sv-SE" dirty="0"/>
            </a:br>
            <a:endParaRPr lang="sv-SE" dirty="0"/>
          </a:p>
        </p:txBody>
      </p:sp>
      <p:sp>
        <p:nvSpPr>
          <p:cNvPr id="3" name="Platshållare för innehåll 2">
            <a:extLst>
              <a:ext uri="{FF2B5EF4-FFF2-40B4-BE49-F238E27FC236}">
                <a16:creationId xmlns:a16="http://schemas.microsoft.com/office/drawing/2014/main" id="{FCC95FD6-5ACA-34E7-63DE-DC709E0F8D10}"/>
              </a:ext>
            </a:extLst>
          </p:cNvPr>
          <p:cNvSpPr>
            <a:spLocks noGrp="1"/>
          </p:cNvSpPr>
          <p:nvPr>
            <p:ph idx="1"/>
          </p:nvPr>
        </p:nvSpPr>
        <p:spPr>
          <a:xfrm>
            <a:off x="1145649" y="2099603"/>
            <a:ext cx="9872871" cy="4038600"/>
          </a:xfrm>
        </p:spPr>
        <p:txBody>
          <a:bodyPr/>
          <a:lstStyle/>
          <a:p>
            <a:r>
              <a:rPr lang="en-US" b="1" dirty="0">
                <a:solidFill>
                  <a:schemeClr val="tx1"/>
                </a:solidFill>
              </a:rPr>
              <a:t>Great need for knowledge – broad educational activities</a:t>
            </a:r>
          </a:p>
          <a:p>
            <a:r>
              <a:rPr lang="en-US" b="1" dirty="0">
                <a:solidFill>
                  <a:schemeClr val="tx1"/>
                </a:solidFill>
              </a:rPr>
              <a:t>General reduction of consumption – for a sustainable future</a:t>
            </a:r>
          </a:p>
          <a:p>
            <a:r>
              <a:rPr lang="en-US" b="1" dirty="0">
                <a:solidFill>
                  <a:schemeClr val="tx1"/>
                </a:solidFill>
              </a:rPr>
              <a:t>Using renewable resources – a natural resource that depletes more slowly than it is replenished</a:t>
            </a:r>
          </a:p>
          <a:p>
            <a:r>
              <a:rPr lang="en-US" b="1" dirty="0">
                <a:solidFill>
                  <a:schemeClr val="tx1"/>
                </a:solidFill>
              </a:rPr>
              <a:t>Efficient material flows – especially with regard to carbon.</a:t>
            </a:r>
          </a:p>
          <a:p>
            <a:r>
              <a:rPr lang="en-US" b="1" dirty="0">
                <a:solidFill>
                  <a:schemeClr val="tx1"/>
                </a:solidFill>
              </a:rPr>
              <a:t>Make optimal use of production waste</a:t>
            </a:r>
          </a:p>
          <a:p>
            <a:r>
              <a:rPr lang="en-US" b="1" dirty="0">
                <a:solidFill>
                  <a:schemeClr val="tx1"/>
                </a:solidFill>
              </a:rPr>
              <a:t> Use degradable products </a:t>
            </a:r>
          </a:p>
          <a:p>
            <a:r>
              <a:rPr lang="en-US" b="1" dirty="0">
                <a:solidFill>
                  <a:schemeClr val="tx1"/>
                </a:solidFill>
              </a:rPr>
              <a:t>Implement effective collection systems</a:t>
            </a:r>
            <a:endParaRPr lang="sv-SE" b="1" dirty="0">
              <a:solidFill>
                <a:schemeClr val="tx1"/>
              </a:solidFill>
            </a:endParaRPr>
          </a:p>
        </p:txBody>
      </p:sp>
    </p:spTree>
    <p:extLst>
      <p:ext uri="{BB962C8B-B14F-4D97-AF65-F5344CB8AC3E}">
        <p14:creationId xmlns:p14="http://schemas.microsoft.com/office/powerpoint/2010/main" val="2968993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77CEED-1CAA-C465-1DBC-D4B62E8BCEBE}"/>
              </a:ext>
            </a:extLst>
          </p:cNvPr>
          <p:cNvSpPr>
            <a:spLocks noGrp="1"/>
          </p:cNvSpPr>
          <p:nvPr>
            <p:ph type="title"/>
          </p:nvPr>
        </p:nvSpPr>
        <p:spPr/>
        <p:txBody>
          <a:bodyPr/>
          <a:lstStyle/>
          <a:p>
            <a:r>
              <a:rPr lang="sv-SE" dirty="0"/>
              <a:t>The Paris </a:t>
            </a:r>
            <a:r>
              <a:rPr lang="sv-SE" dirty="0" err="1"/>
              <a:t>Agreement</a:t>
            </a:r>
            <a:endParaRPr lang="sv-SE" dirty="0"/>
          </a:p>
        </p:txBody>
      </p:sp>
      <p:sp>
        <p:nvSpPr>
          <p:cNvPr id="3" name="Platshållare för innehåll 2">
            <a:extLst>
              <a:ext uri="{FF2B5EF4-FFF2-40B4-BE49-F238E27FC236}">
                <a16:creationId xmlns:a16="http://schemas.microsoft.com/office/drawing/2014/main" id="{F7D69FB3-5D2B-B088-9142-4B8B27978B36}"/>
              </a:ext>
            </a:extLst>
          </p:cNvPr>
          <p:cNvSpPr>
            <a:spLocks noGrp="1"/>
          </p:cNvSpPr>
          <p:nvPr>
            <p:ph idx="1"/>
          </p:nvPr>
        </p:nvSpPr>
        <p:spPr/>
        <p:txBody>
          <a:bodyPr>
            <a:normAutofit/>
          </a:bodyPr>
          <a:lstStyle/>
          <a:p>
            <a:pPr marL="45720" indent="0">
              <a:buNone/>
            </a:pPr>
            <a:r>
              <a:rPr lang="en-US" sz="2800" b="1" dirty="0">
                <a:solidFill>
                  <a:schemeClr val="tx1"/>
                </a:solidFill>
              </a:rPr>
              <a:t>A treaty combating climate change. It aims to limit global temperature rise to well below 2°C above pre-industrial levels. Every signatory country works toward agreed-upon goals. For example, Sweden pledge to become carbon-neutral (have net-0 emissions) by 2045. Finland is one of Europe’s most ambitious countries, wanting to achieve climate neutrality by 2035. (Ministry of Foreign Affairs in Finland). Almost the entire world is working towards achieving climate neutrality by 2050</a:t>
            </a:r>
          </a:p>
          <a:p>
            <a:pPr marL="45720" indent="0">
              <a:buNone/>
            </a:pPr>
            <a:endParaRPr lang="en-US" sz="2800" b="1" dirty="0">
              <a:solidFill>
                <a:schemeClr val="tx1"/>
              </a:solidFill>
            </a:endParaRPr>
          </a:p>
        </p:txBody>
      </p:sp>
    </p:spTree>
    <p:extLst>
      <p:ext uri="{BB962C8B-B14F-4D97-AF65-F5344CB8AC3E}">
        <p14:creationId xmlns:p14="http://schemas.microsoft.com/office/powerpoint/2010/main" val="4245737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0C4F1C3-3ADD-491F-8C66-57912A242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b-NO"/>
          </a:p>
        </p:txBody>
      </p:sp>
      <p:sp>
        <p:nvSpPr>
          <p:cNvPr id="12" name="Rectangle 11">
            <a:extLst>
              <a:ext uri="{FF2B5EF4-FFF2-40B4-BE49-F238E27FC236}">
                <a16:creationId xmlns:a16="http://schemas.microsoft.com/office/drawing/2014/main" id="{0B323FE0-DFB0-4368-A3C2-FC1402A98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b-NO"/>
          </a:p>
        </p:txBody>
      </p:sp>
      <p:cxnSp>
        <p:nvCxnSpPr>
          <p:cNvPr id="14" name="Straight Connector 13">
            <a:extLst>
              <a:ext uri="{FF2B5EF4-FFF2-40B4-BE49-F238E27FC236}">
                <a16:creationId xmlns:a16="http://schemas.microsoft.com/office/drawing/2014/main" id="{E4BCA77F-6A46-46C1-822E-DF8DB6F08D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B0513689-D00A-4D15-B8A3-AA50EC4B2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b-NO"/>
          </a:p>
        </p:txBody>
      </p:sp>
      <p:sp>
        <p:nvSpPr>
          <p:cNvPr id="4" name="Rubrik 3">
            <a:extLst>
              <a:ext uri="{FF2B5EF4-FFF2-40B4-BE49-F238E27FC236}">
                <a16:creationId xmlns:a16="http://schemas.microsoft.com/office/drawing/2014/main" id="{527118B7-6A1A-3614-EA78-498587B0DF29}"/>
              </a:ext>
            </a:extLst>
          </p:cNvPr>
          <p:cNvSpPr>
            <a:spLocks noGrp="1"/>
          </p:cNvSpPr>
          <p:nvPr>
            <p:ph type="title"/>
          </p:nvPr>
        </p:nvSpPr>
        <p:spPr>
          <a:xfrm>
            <a:off x="1775900" y="637563"/>
            <a:ext cx="8640201" cy="3070370"/>
          </a:xfrm>
        </p:spPr>
        <p:txBody>
          <a:bodyPr vert="horz" lIns="91440" tIns="45720" rIns="91440" bIns="45720" rtlCol="0" anchor="b">
            <a:normAutofit/>
          </a:bodyPr>
          <a:lstStyle/>
          <a:p>
            <a:pPr algn="ctr">
              <a:lnSpc>
                <a:spcPct val="85000"/>
              </a:lnSpc>
            </a:pPr>
            <a:r>
              <a:rPr lang="en-US" sz="4000" b="1" cap="all" dirty="0">
                <a:solidFill>
                  <a:schemeClr val="tx1"/>
                </a:solidFill>
              </a:rPr>
              <a:t>“How wonderful it is that nobody need wait a single moment before starting to improve the world”</a:t>
            </a:r>
            <a:br>
              <a:rPr lang="en-US" sz="4000" b="1" cap="all" dirty="0">
                <a:solidFill>
                  <a:schemeClr val="tx1"/>
                </a:solidFill>
              </a:rPr>
            </a:br>
            <a:br>
              <a:rPr lang="en-US" sz="4000" b="1" cap="all" dirty="0">
                <a:solidFill>
                  <a:schemeClr val="tx1"/>
                </a:solidFill>
              </a:rPr>
            </a:br>
            <a:r>
              <a:rPr lang="en-US" sz="2700" b="1" cap="all" dirty="0">
                <a:solidFill>
                  <a:schemeClr val="tx1"/>
                </a:solidFill>
              </a:rPr>
              <a:t>~ </a:t>
            </a:r>
            <a:r>
              <a:rPr lang="en-US" sz="2700" b="1" cap="all" dirty="0" err="1">
                <a:solidFill>
                  <a:schemeClr val="tx1"/>
                </a:solidFill>
              </a:rPr>
              <a:t>anne</a:t>
            </a:r>
            <a:r>
              <a:rPr lang="en-US" sz="2700" b="1" cap="all" dirty="0">
                <a:solidFill>
                  <a:schemeClr val="tx1"/>
                </a:solidFill>
              </a:rPr>
              <a:t> Frank</a:t>
            </a:r>
          </a:p>
        </p:txBody>
      </p:sp>
      <p:pic>
        <p:nvPicPr>
          <p:cNvPr id="2" name="Picture 1" descr="A close-up of a flag&#10;&#10;AI-generated content may be incorrect.">
            <a:extLst>
              <a:ext uri="{FF2B5EF4-FFF2-40B4-BE49-F238E27FC236}">
                <a16:creationId xmlns:a16="http://schemas.microsoft.com/office/drawing/2014/main" id="{4E7099B5-178A-B4B8-F614-52D401C61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56729" y="5214602"/>
            <a:ext cx="2703064" cy="1143263"/>
          </a:xfrm>
          <a:prstGeom prst="rect">
            <a:avLst/>
          </a:prstGeom>
          <a:ln>
            <a:solidFill>
              <a:schemeClr val="tx1"/>
            </a:solidFill>
          </a:ln>
        </p:spPr>
      </p:pic>
    </p:spTree>
    <p:extLst>
      <p:ext uri="{BB962C8B-B14F-4D97-AF65-F5344CB8AC3E}">
        <p14:creationId xmlns:p14="http://schemas.microsoft.com/office/powerpoint/2010/main" val="383950056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2C1BC7AF-F45F-1288-77E1-DAF2105B088C}"/>
              </a:ext>
            </a:extLst>
          </p:cNvPr>
          <p:cNvSpPr>
            <a:spLocks noGrp="1"/>
          </p:cNvSpPr>
          <p:nvPr>
            <p:ph type="title"/>
          </p:nvPr>
        </p:nvSpPr>
        <p:spPr/>
        <p:txBody>
          <a:bodyPr/>
          <a:lstStyle/>
          <a:p>
            <a:r>
              <a:rPr lang="en-US" b="0" i="0" dirty="0">
                <a:effectLst/>
                <a:latin typeface="Google Sans"/>
              </a:rPr>
              <a:t>The term bio economy definition</a:t>
            </a:r>
            <a:r>
              <a:rPr lang="sv-SE" b="0" i="0" dirty="0">
                <a:effectLst/>
                <a:latin typeface="Google Sans"/>
              </a:rPr>
              <a:t>:</a:t>
            </a:r>
            <a:endParaRPr lang="sv-SE" dirty="0"/>
          </a:p>
        </p:txBody>
      </p:sp>
      <p:sp>
        <p:nvSpPr>
          <p:cNvPr id="6" name="Platshållare för innehåll 5">
            <a:extLst>
              <a:ext uri="{FF2B5EF4-FFF2-40B4-BE49-F238E27FC236}">
                <a16:creationId xmlns:a16="http://schemas.microsoft.com/office/drawing/2014/main" id="{CCB162A4-C0CE-6F90-7305-B1A1BFBAE6CA}"/>
              </a:ext>
            </a:extLst>
          </p:cNvPr>
          <p:cNvSpPr>
            <a:spLocks noGrp="1"/>
          </p:cNvSpPr>
          <p:nvPr>
            <p:ph idx="1"/>
          </p:nvPr>
        </p:nvSpPr>
        <p:spPr/>
        <p:txBody>
          <a:bodyPr/>
          <a:lstStyle/>
          <a:p>
            <a:pPr marL="571500" indent="-571500"/>
            <a:r>
              <a:rPr lang="en-US" sz="4400" dirty="0">
                <a:solidFill>
                  <a:schemeClr val="tx1"/>
                </a:solidFill>
              </a:rPr>
              <a:t>Bioeconomy is an economy where materials, chemicals and energy originate from renewable bio-based raw materials</a:t>
            </a:r>
            <a:r>
              <a:rPr lang="en-US" dirty="0"/>
              <a:t>.</a:t>
            </a:r>
            <a:endParaRPr lang="sv-SE" dirty="0"/>
          </a:p>
        </p:txBody>
      </p:sp>
    </p:spTree>
    <p:extLst>
      <p:ext uri="{BB962C8B-B14F-4D97-AF65-F5344CB8AC3E}">
        <p14:creationId xmlns:p14="http://schemas.microsoft.com/office/powerpoint/2010/main" val="3579176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79A225-3F5F-EC59-D754-B000ED8F3655}"/>
              </a:ext>
            </a:extLst>
          </p:cNvPr>
          <p:cNvSpPr>
            <a:spLocks noGrp="1"/>
          </p:cNvSpPr>
          <p:nvPr>
            <p:ph type="title"/>
          </p:nvPr>
        </p:nvSpPr>
        <p:spPr>
          <a:xfrm>
            <a:off x="1183340" y="609600"/>
            <a:ext cx="9835179" cy="1356360"/>
          </a:xfrm>
        </p:spPr>
        <p:txBody>
          <a:bodyPr>
            <a:normAutofit fontScale="90000"/>
          </a:bodyPr>
          <a:lstStyle/>
          <a:p>
            <a:br>
              <a:rPr lang="sv-SE" b="0" i="0" dirty="0">
                <a:solidFill>
                  <a:srgbClr val="040C28"/>
                </a:solidFill>
                <a:effectLst/>
                <a:latin typeface="Google Sans"/>
              </a:rPr>
            </a:br>
            <a:br>
              <a:rPr lang="sv-SE" b="0" i="0" dirty="0">
                <a:solidFill>
                  <a:srgbClr val="040C28"/>
                </a:solidFill>
                <a:effectLst/>
                <a:latin typeface="Google Sans"/>
              </a:rPr>
            </a:br>
            <a:r>
              <a:rPr lang="en-US" b="0" i="0" dirty="0">
                <a:effectLst/>
                <a:latin typeface="Google Sans"/>
              </a:rPr>
              <a:t>The concept of linear economy definition</a:t>
            </a:r>
            <a:r>
              <a:rPr lang="sv-SE" b="0" i="0" dirty="0">
                <a:solidFill>
                  <a:srgbClr val="040C28"/>
                </a:solidFill>
                <a:effectLst/>
                <a:latin typeface="Google Sans"/>
              </a:rPr>
              <a:t>:</a:t>
            </a:r>
            <a:br>
              <a:rPr lang="sv-SE" b="0" i="0" dirty="0">
                <a:solidFill>
                  <a:srgbClr val="040C28"/>
                </a:solidFill>
                <a:effectLst/>
                <a:latin typeface="Google Sans"/>
              </a:rPr>
            </a:br>
            <a:br>
              <a:rPr lang="sv-SE" b="0" i="0" dirty="0">
                <a:solidFill>
                  <a:srgbClr val="040C28"/>
                </a:solidFill>
                <a:effectLst/>
                <a:latin typeface="Google Sans"/>
              </a:rPr>
            </a:br>
            <a:endParaRPr lang="sv-SE" dirty="0"/>
          </a:p>
        </p:txBody>
      </p:sp>
      <p:sp>
        <p:nvSpPr>
          <p:cNvPr id="4" name="Platshållare för innehåll 3">
            <a:extLst>
              <a:ext uri="{FF2B5EF4-FFF2-40B4-BE49-F238E27FC236}">
                <a16:creationId xmlns:a16="http://schemas.microsoft.com/office/drawing/2014/main" id="{25761C45-D966-93B0-DB79-3B99B863F8BE}"/>
              </a:ext>
            </a:extLst>
          </p:cNvPr>
          <p:cNvSpPr>
            <a:spLocks noGrp="1"/>
          </p:cNvSpPr>
          <p:nvPr>
            <p:ph idx="1"/>
          </p:nvPr>
        </p:nvSpPr>
        <p:spPr/>
        <p:txBody>
          <a:bodyPr/>
          <a:lstStyle/>
          <a:p>
            <a:r>
              <a:rPr lang="en-US" sz="4400" dirty="0">
                <a:solidFill>
                  <a:schemeClr val="tx1"/>
                </a:solidFill>
              </a:rPr>
              <a:t>Linear economy is an economy that extracts natural resources, produces, distributes, consumes and then eventually turns into waste.</a:t>
            </a:r>
            <a:endParaRPr lang="sv-SE" sz="4400" dirty="0">
              <a:solidFill>
                <a:schemeClr val="tx1"/>
              </a:solidFill>
            </a:endParaRPr>
          </a:p>
          <a:p>
            <a:pPr marL="0" indent="0">
              <a:buNone/>
            </a:pPr>
            <a:endParaRPr lang="sv-SE" sz="4400" dirty="0">
              <a:solidFill>
                <a:schemeClr val="tx1"/>
              </a:solidFill>
            </a:endParaRPr>
          </a:p>
          <a:p>
            <a:pPr marL="0" indent="0">
              <a:buNone/>
            </a:pPr>
            <a:endParaRPr lang="sv-SE" dirty="0"/>
          </a:p>
        </p:txBody>
      </p:sp>
      <p:sp>
        <p:nvSpPr>
          <p:cNvPr id="21" name="Pil: höger 20">
            <a:extLst>
              <a:ext uri="{FF2B5EF4-FFF2-40B4-BE49-F238E27FC236}">
                <a16:creationId xmlns:a16="http://schemas.microsoft.com/office/drawing/2014/main" id="{666D315B-2344-B9D9-2AB5-13D61D2AC640}"/>
              </a:ext>
            </a:extLst>
          </p:cNvPr>
          <p:cNvSpPr/>
          <p:nvPr/>
        </p:nvSpPr>
        <p:spPr>
          <a:xfrm>
            <a:off x="948287" y="4688750"/>
            <a:ext cx="2696853" cy="1141681"/>
          </a:xfrm>
          <a:prstGeom prst="rightArrow">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dirty="0" err="1">
                <a:ln w="0"/>
                <a:solidFill>
                  <a:schemeClr val="tx1"/>
                </a:solidFill>
                <a:effectLst>
                  <a:outerShdw blurRad="38100" dist="25400" dir="5400000" algn="ctr" rotWithShape="0">
                    <a:srgbClr val="6E747A">
                      <a:alpha val="43000"/>
                    </a:srgbClr>
                  </a:outerShdw>
                </a:effectLst>
              </a:rPr>
              <a:t>Manufacturing</a:t>
            </a:r>
            <a:endParaRPr lang="sv-SE" dirty="0">
              <a:ln w="0"/>
              <a:solidFill>
                <a:schemeClr val="tx1"/>
              </a:solidFill>
              <a:effectLst>
                <a:outerShdw blurRad="38100" dist="25400" dir="5400000" algn="ctr" rotWithShape="0">
                  <a:srgbClr val="6E747A">
                    <a:alpha val="43000"/>
                  </a:srgbClr>
                </a:outerShdw>
              </a:effectLst>
            </a:endParaRPr>
          </a:p>
        </p:txBody>
      </p:sp>
      <p:pic>
        <p:nvPicPr>
          <p:cNvPr id="22" name="Bildobjekt 21">
            <a:extLst>
              <a:ext uri="{FF2B5EF4-FFF2-40B4-BE49-F238E27FC236}">
                <a16:creationId xmlns:a16="http://schemas.microsoft.com/office/drawing/2014/main" id="{2E26D134-4742-BCA8-8D69-B967891F186D}"/>
              </a:ext>
            </a:extLst>
          </p:cNvPr>
          <p:cNvPicPr>
            <a:picLocks noChangeAspect="1"/>
          </p:cNvPicPr>
          <p:nvPr/>
        </p:nvPicPr>
        <p:blipFill>
          <a:blip r:embed="rId3"/>
          <a:stretch>
            <a:fillRect/>
          </a:stretch>
        </p:blipFill>
        <p:spPr>
          <a:xfrm>
            <a:off x="4080839" y="4587446"/>
            <a:ext cx="2857842" cy="1431753"/>
          </a:xfrm>
          <a:prstGeom prst="rect">
            <a:avLst/>
          </a:prstGeom>
        </p:spPr>
      </p:pic>
      <p:pic>
        <p:nvPicPr>
          <p:cNvPr id="23" name="Bildobjekt 22">
            <a:extLst>
              <a:ext uri="{FF2B5EF4-FFF2-40B4-BE49-F238E27FC236}">
                <a16:creationId xmlns:a16="http://schemas.microsoft.com/office/drawing/2014/main" id="{31A0C636-3A8D-597C-9F7B-19D338D97790}"/>
              </a:ext>
            </a:extLst>
          </p:cNvPr>
          <p:cNvPicPr>
            <a:picLocks noChangeAspect="1"/>
          </p:cNvPicPr>
          <p:nvPr/>
        </p:nvPicPr>
        <p:blipFill>
          <a:blip r:embed="rId3"/>
          <a:stretch>
            <a:fillRect/>
          </a:stretch>
        </p:blipFill>
        <p:spPr>
          <a:xfrm>
            <a:off x="7228888" y="4509341"/>
            <a:ext cx="2810246" cy="1587962"/>
          </a:xfrm>
          <a:prstGeom prst="rect">
            <a:avLst/>
          </a:prstGeom>
        </p:spPr>
      </p:pic>
      <p:sp>
        <p:nvSpPr>
          <p:cNvPr id="28" name="textruta 27">
            <a:extLst>
              <a:ext uri="{FF2B5EF4-FFF2-40B4-BE49-F238E27FC236}">
                <a16:creationId xmlns:a16="http://schemas.microsoft.com/office/drawing/2014/main" id="{36A17A44-1F40-C966-1751-ABD5815BFAC2}"/>
              </a:ext>
            </a:extLst>
          </p:cNvPr>
          <p:cNvSpPr txBox="1"/>
          <p:nvPr/>
        </p:nvSpPr>
        <p:spPr>
          <a:xfrm flipH="1">
            <a:off x="7664587" y="5074024"/>
            <a:ext cx="2304166" cy="369332"/>
          </a:xfrm>
          <a:prstGeom prst="rect">
            <a:avLst/>
          </a:prstGeom>
          <a:noFill/>
        </p:spPr>
        <p:txBody>
          <a:bodyPr wrap="square" rtlCol="0">
            <a:spAutoFit/>
          </a:bodyPr>
          <a:lstStyle/>
          <a:p>
            <a:r>
              <a:rPr lang="sv-SE" dirty="0"/>
              <a:t>Waste</a:t>
            </a:r>
          </a:p>
        </p:txBody>
      </p:sp>
      <p:sp>
        <p:nvSpPr>
          <p:cNvPr id="29" name="textruta 28">
            <a:extLst>
              <a:ext uri="{FF2B5EF4-FFF2-40B4-BE49-F238E27FC236}">
                <a16:creationId xmlns:a16="http://schemas.microsoft.com/office/drawing/2014/main" id="{E574EC6F-CBEC-2BD5-BB61-300F8C2DE9F7}"/>
              </a:ext>
            </a:extLst>
          </p:cNvPr>
          <p:cNvSpPr txBox="1"/>
          <p:nvPr/>
        </p:nvSpPr>
        <p:spPr>
          <a:xfrm>
            <a:off x="4248048" y="5074024"/>
            <a:ext cx="1387187" cy="369332"/>
          </a:xfrm>
          <a:prstGeom prst="rect">
            <a:avLst/>
          </a:prstGeom>
          <a:noFill/>
        </p:spPr>
        <p:txBody>
          <a:bodyPr wrap="square" rtlCol="0">
            <a:spAutoFit/>
          </a:bodyPr>
          <a:lstStyle/>
          <a:p>
            <a:r>
              <a:rPr lang="sv-SE" dirty="0" err="1"/>
              <a:t>Use</a:t>
            </a:r>
            <a:endParaRPr lang="sv-SE" dirty="0"/>
          </a:p>
        </p:txBody>
      </p:sp>
    </p:spTree>
    <p:extLst>
      <p:ext uri="{BB962C8B-B14F-4D97-AF65-F5344CB8AC3E}">
        <p14:creationId xmlns:p14="http://schemas.microsoft.com/office/powerpoint/2010/main" val="306639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5C27A9-176D-595E-A077-D000B7C64D22}"/>
              </a:ext>
            </a:extLst>
          </p:cNvPr>
          <p:cNvSpPr>
            <a:spLocks noGrp="1"/>
          </p:cNvSpPr>
          <p:nvPr>
            <p:ph type="title"/>
          </p:nvPr>
        </p:nvSpPr>
        <p:spPr/>
        <p:txBody>
          <a:bodyPr>
            <a:normAutofit/>
          </a:bodyPr>
          <a:lstStyle/>
          <a:p>
            <a:pPr marL="228600" marR="0" lvl="0" indent="-228600" defTabSz="914400" rtl="0" eaLnBrk="1" fontAlgn="auto" latinLnBrk="0" hangingPunct="1">
              <a:lnSpc>
                <a:spcPct val="90000"/>
              </a:lnSpc>
              <a:spcBef>
                <a:spcPts val="1000"/>
              </a:spcBef>
              <a:spcAft>
                <a:spcPts val="0"/>
              </a:spcAft>
              <a:tabLst/>
              <a:defRPr/>
            </a:pPr>
            <a:r>
              <a:rPr lang="en-US" dirty="0"/>
              <a:t>The concept of circular economy definition</a:t>
            </a:r>
            <a:r>
              <a:rPr lang="en-US" dirty="0">
                <a:solidFill>
                  <a:schemeClr val="tx1"/>
                </a:solidFill>
              </a:rPr>
              <a:t>:</a:t>
            </a:r>
            <a:endParaRPr lang="sv-SE" dirty="0">
              <a:solidFill>
                <a:schemeClr val="tx1"/>
              </a:solidFill>
            </a:endParaRPr>
          </a:p>
        </p:txBody>
      </p:sp>
      <p:sp>
        <p:nvSpPr>
          <p:cNvPr id="3" name="Platshållare för innehåll 2">
            <a:extLst>
              <a:ext uri="{FF2B5EF4-FFF2-40B4-BE49-F238E27FC236}">
                <a16:creationId xmlns:a16="http://schemas.microsoft.com/office/drawing/2014/main" id="{24DD014D-C26C-2FB4-E454-EDED70FAC737}"/>
              </a:ext>
            </a:extLst>
          </p:cNvPr>
          <p:cNvSpPr>
            <a:spLocks noGrp="1"/>
          </p:cNvSpPr>
          <p:nvPr>
            <p:ph idx="1"/>
          </p:nvPr>
        </p:nvSpPr>
        <p:spPr>
          <a:xfrm>
            <a:off x="822960" y="1364567"/>
            <a:ext cx="10515600" cy="5258852"/>
          </a:xfrm>
        </p:spPr>
        <p:txBody>
          <a:bodyPr/>
          <a:lstStyle/>
          <a:p>
            <a:endParaRPr lang="sv-SE" sz="2500" dirty="0">
              <a:solidFill>
                <a:prstClr val="black"/>
              </a:solidFill>
              <a:latin typeface="Calibri" panose="020F0502020204030204"/>
              <a:ea typeface="+mj-ea"/>
              <a:cs typeface="+mj-cs"/>
            </a:endParaRPr>
          </a:p>
          <a:p>
            <a:r>
              <a:rPr kumimoji="0" lang="en-US" sz="3600" b="0" i="0" u="none" strike="noStrike" kern="1200" cap="none" spc="0" normalizeH="0" baseline="0" noProof="0" dirty="0">
                <a:ln>
                  <a:noFill/>
                </a:ln>
                <a:solidFill>
                  <a:prstClr val="black"/>
                </a:solidFill>
                <a:effectLst/>
                <a:uLnTx/>
                <a:uFillTx/>
                <a:latin typeface="Calibri" panose="020F0502020204030204"/>
                <a:ea typeface="+mj-ea"/>
                <a:cs typeface="+mj-cs"/>
              </a:rPr>
              <a:t>In a circular economy, resources stay within society's cycle instead of becoming waste</a:t>
            </a:r>
            <a:br>
              <a:rPr kumimoji="0" lang="sv-SE" sz="3600" b="0" i="0" u="none" strike="noStrike" kern="1200" cap="none" spc="0" normalizeH="0" baseline="0" noProof="0" dirty="0">
                <a:ln>
                  <a:noFill/>
                </a:ln>
                <a:solidFill>
                  <a:prstClr val="black"/>
                </a:solidFill>
                <a:effectLst/>
                <a:uLnTx/>
                <a:uFillTx/>
                <a:latin typeface="Calibri" panose="020F0502020204030204"/>
                <a:ea typeface="+mj-ea"/>
                <a:cs typeface="+mj-cs"/>
              </a:rPr>
            </a:br>
            <a:endParaRPr lang="sv-SE" sz="3600" dirty="0"/>
          </a:p>
        </p:txBody>
      </p:sp>
      <p:pic>
        <p:nvPicPr>
          <p:cNvPr id="19" name="Bildobjekt 18">
            <a:extLst>
              <a:ext uri="{FF2B5EF4-FFF2-40B4-BE49-F238E27FC236}">
                <a16:creationId xmlns:a16="http://schemas.microsoft.com/office/drawing/2014/main" id="{74F0F358-ABB1-B83E-DB6A-622510D19615}"/>
              </a:ext>
            </a:extLst>
          </p:cNvPr>
          <p:cNvPicPr>
            <a:picLocks noChangeAspect="1"/>
          </p:cNvPicPr>
          <p:nvPr/>
        </p:nvPicPr>
        <p:blipFill>
          <a:blip r:embed="rId3"/>
          <a:stretch>
            <a:fillRect/>
          </a:stretch>
        </p:blipFill>
        <p:spPr>
          <a:xfrm>
            <a:off x="3977322" y="2958353"/>
            <a:ext cx="4554897" cy="3534522"/>
          </a:xfrm>
          <a:prstGeom prst="rect">
            <a:avLst/>
          </a:prstGeom>
        </p:spPr>
      </p:pic>
      <p:sp>
        <p:nvSpPr>
          <p:cNvPr id="20" name="textruta 19">
            <a:extLst>
              <a:ext uri="{FF2B5EF4-FFF2-40B4-BE49-F238E27FC236}">
                <a16:creationId xmlns:a16="http://schemas.microsoft.com/office/drawing/2014/main" id="{574FE749-23A6-A458-0B20-A77A08BB10DC}"/>
              </a:ext>
            </a:extLst>
          </p:cNvPr>
          <p:cNvSpPr txBox="1"/>
          <p:nvPr/>
        </p:nvSpPr>
        <p:spPr>
          <a:xfrm flipH="1">
            <a:off x="5240974" y="2967335"/>
            <a:ext cx="1736600" cy="369332"/>
          </a:xfrm>
          <a:prstGeom prst="rect">
            <a:avLst/>
          </a:prstGeom>
          <a:noFill/>
        </p:spPr>
        <p:txBody>
          <a:bodyPr wrap="square" rtlCol="0">
            <a:spAutoFit/>
          </a:bodyPr>
          <a:lstStyle/>
          <a:p>
            <a:r>
              <a:rPr lang="sv-SE" dirty="0" err="1"/>
              <a:t>Manufacturing</a:t>
            </a:r>
            <a:endParaRPr lang="sv-SE" dirty="0"/>
          </a:p>
        </p:txBody>
      </p:sp>
      <p:sp>
        <p:nvSpPr>
          <p:cNvPr id="21" name="textruta 20">
            <a:extLst>
              <a:ext uri="{FF2B5EF4-FFF2-40B4-BE49-F238E27FC236}">
                <a16:creationId xmlns:a16="http://schemas.microsoft.com/office/drawing/2014/main" id="{20C9A7C2-46F6-8358-6D3E-7E2DCF09EB0B}"/>
              </a:ext>
            </a:extLst>
          </p:cNvPr>
          <p:cNvSpPr txBox="1"/>
          <p:nvPr/>
        </p:nvSpPr>
        <p:spPr>
          <a:xfrm>
            <a:off x="6257365" y="4823013"/>
            <a:ext cx="1326776" cy="369332"/>
          </a:xfrm>
          <a:prstGeom prst="rect">
            <a:avLst/>
          </a:prstGeom>
          <a:noFill/>
        </p:spPr>
        <p:txBody>
          <a:bodyPr wrap="square" rtlCol="0">
            <a:spAutoFit/>
          </a:bodyPr>
          <a:lstStyle/>
          <a:p>
            <a:r>
              <a:rPr lang="sv-SE" dirty="0" err="1"/>
              <a:t>Use</a:t>
            </a:r>
            <a:endParaRPr lang="sv-SE" dirty="0"/>
          </a:p>
        </p:txBody>
      </p:sp>
      <p:sp>
        <p:nvSpPr>
          <p:cNvPr id="22" name="textruta 21">
            <a:extLst>
              <a:ext uri="{FF2B5EF4-FFF2-40B4-BE49-F238E27FC236}">
                <a16:creationId xmlns:a16="http://schemas.microsoft.com/office/drawing/2014/main" id="{4880F516-93EA-7959-F8F0-DEA3FFA46BFD}"/>
              </a:ext>
            </a:extLst>
          </p:cNvPr>
          <p:cNvSpPr txBox="1"/>
          <p:nvPr/>
        </p:nvSpPr>
        <p:spPr>
          <a:xfrm>
            <a:off x="4141694" y="4482353"/>
            <a:ext cx="1326776" cy="369332"/>
          </a:xfrm>
          <a:prstGeom prst="rect">
            <a:avLst/>
          </a:prstGeom>
          <a:noFill/>
        </p:spPr>
        <p:txBody>
          <a:bodyPr wrap="square" rtlCol="0">
            <a:spAutoFit/>
          </a:bodyPr>
          <a:lstStyle/>
          <a:p>
            <a:r>
              <a:rPr lang="sv-SE" dirty="0"/>
              <a:t>Recycling</a:t>
            </a:r>
          </a:p>
        </p:txBody>
      </p:sp>
    </p:spTree>
    <p:extLst>
      <p:ext uri="{BB962C8B-B14F-4D97-AF65-F5344CB8AC3E}">
        <p14:creationId xmlns:p14="http://schemas.microsoft.com/office/powerpoint/2010/main" val="3485150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16577109-A1AB-5326-375C-1E1E2EE39380}"/>
              </a:ext>
            </a:extLst>
          </p:cNvPr>
          <p:cNvPicPr>
            <a:picLocks noChangeAspect="1"/>
          </p:cNvPicPr>
          <p:nvPr/>
        </p:nvPicPr>
        <p:blipFill>
          <a:blip r:embed="rId3"/>
          <a:stretch>
            <a:fillRect/>
          </a:stretch>
        </p:blipFill>
        <p:spPr>
          <a:xfrm>
            <a:off x="2088043" y="294335"/>
            <a:ext cx="7813682" cy="6056538"/>
          </a:xfrm>
          <a:prstGeom prst="rect">
            <a:avLst/>
          </a:prstGeom>
        </p:spPr>
      </p:pic>
    </p:spTree>
    <p:extLst>
      <p:ext uri="{BB962C8B-B14F-4D97-AF65-F5344CB8AC3E}">
        <p14:creationId xmlns:p14="http://schemas.microsoft.com/office/powerpoint/2010/main" val="89246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1046F09A-4303-D1A7-9895-B9960DD7E14F}"/>
              </a:ext>
            </a:extLst>
          </p:cNvPr>
          <p:cNvSpPr>
            <a:spLocks noGrp="1"/>
          </p:cNvSpPr>
          <p:nvPr>
            <p:ph type="title"/>
          </p:nvPr>
        </p:nvSpPr>
        <p:spPr/>
        <p:txBody>
          <a:bodyPr/>
          <a:lstStyle/>
          <a:p>
            <a:r>
              <a:rPr lang="sv-SE" dirty="0"/>
              <a:t>”</a:t>
            </a:r>
            <a:r>
              <a:rPr lang="en-US" dirty="0"/>
              <a:t>Summary of the concept of             Bioeconomy"</a:t>
            </a:r>
            <a:endParaRPr lang="sv-SE" dirty="0"/>
          </a:p>
        </p:txBody>
      </p:sp>
      <p:sp>
        <p:nvSpPr>
          <p:cNvPr id="6" name="Platshållare för innehåll 5">
            <a:extLst>
              <a:ext uri="{FF2B5EF4-FFF2-40B4-BE49-F238E27FC236}">
                <a16:creationId xmlns:a16="http://schemas.microsoft.com/office/drawing/2014/main" id="{EB756AF7-7060-F288-67B5-A846C50D616E}"/>
              </a:ext>
            </a:extLst>
          </p:cNvPr>
          <p:cNvSpPr>
            <a:spLocks noGrp="1"/>
          </p:cNvSpPr>
          <p:nvPr>
            <p:ph idx="1"/>
          </p:nvPr>
        </p:nvSpPr>
        <p:spPr/>
        <p:txBody>
          <a:bodyPr/>
          <a:lstStyle/>
          <a:p>
            <a:pPr>
              <a:lnSpc>
                <a:spcPct val="107000"/>
              </a:lnSpc>
              <a:spcAft>
                <a:spcPts val="800"/>
              </a:spcAft>
            </a:pPr>
            <a:r>
              <a:rPr lang="en-US" sz="2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https://www.youtube.com/watch?v=hx-jZmE-2_U</a:t>
            </a:r>
            <a:endParaRPr lang="en-US" sz="2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v-SE"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Tree>
    <p:extLst>
      <p:ext uri="{BB962C8B-B14F-4D97-AF65-F5344CB8AC3E}">
        <p14:creationId xmlns:p14="http://schemas.microsoft.com/office/powerpoint/2010/main" val="2612643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10">
            <a:extLst>
              <a:ext uri="{FF2B5EF4-FFF2-40B4-BE49-F238E27FC236}">
                <a16:creationId xmlns:a16="http://schemas.microsoft.com/office/drawing/2014/main" id="{79CBD3C9-4E66-426D-948E-7CF477810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b-NO"/>
          </a:p>
        </p:txBody>
      </p:sp>
      <p:sp>
        <p:nvSpPr>
          <p:cNvPr id="2" name="Rubrik 1">
            <a:extLst>
              <a:ext uri="{FF2B5EF4-FFF2-40B4-BE49-F238E27FC236}">
                <a16:creationId xmlns:a16="http://schemas.microsoft.com/office/drawing/2014/main" id="{D8EA7EB8-CE20-9FC7-8B67-52E8AEDA365A}"/>
              </a:ext>
            </a:extLst>
          </p:cNvPr>
          <p:cNvSpPr>
            <a:spLocks noGrp="1"/>
          </p:cNvSpPr>
          <p:nvPr>
            <p:ph type="title"/>
          </p:nvPr>
        </p:nvSpPr>
        <p:spPr>
          <a:xfrm>
            <a:off x="1143000" y="609600"/>
            <a:ext cx="9875520" cy="1356360"/>
          </a:xfrm>
        </p:spPr>
        <p:txBody>
          <a:bodyPr vert="horz" lIns="91440" tIns="45720" rIns="91440" bIns="45720" rtlCol="0" anchor="ctr">
            <a:normAutofit/>
          </a:bodyPr>
          <a:lstStyle/>
          <a:p>
            <a:r>
              <a:rPr lang="en-US"/>
              <a:t>Why  a Circular Bio Economy ?</a:t>
            </a:r>
            <a:br>
              <a:rPr lang="en-US"/>
            </a:br>
            <a:r>
              <a:rPr lang="en-US"/>
              <a:t>(school task )</a:t>
            </a:r>
          </a:p>
        </p:txBody>
      </p:sp>
      <p:pic>
        <p:nvPicPr>
          <p:cNvPr id="6" name="Platshållare för innehåll 5" descr="Gruppkreativitet kontur">
            <a:extLst>
              <a:ext uri="{FF2B5EF4-FFF2-40B4-BE49-F238E27FC236}">
                <a16:creationId xmlns:a16="http://schemas.microsoft.com/office/drawing/2014/main" id="{D2CF8CF2-B172-56E4-7EF7-B3658200CBE5}"/>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16621" y="2093789"/>
            <a:ext cx="2896569" cy="2896569"/>
          </a:xfrm>
          <a:prstGeom prst="rect">
            <a:avLst/>
          </a:prstGeom>
        </p:spPr>
      </p:pic>
      <p:sp>
        <p:nvSpPr>
          <p:cNvPr id="12" name="Platshållare för innehåll 2">
            <a:extLst>
              <a:ext uri="{FF2B5EF4-FFF2-40B4-BE49-F238E27FC236}">
                <a16:creationId xmlns:a16="http://schemas.microsoft.com/office/drawing/2014/main" id="{51C119F1-5682-E50D-9784-75DD2C388F6D}"/>
              </a:ext>
            </a:extLst>
          </p:cNvPr>
          <p:cNvSpPr>
            <a:spLocks noGrp="1"/>
          </p:cNvSpPr>
          <p:nvPr>
            <p:ph sz="half" idx="1"/>
          </p:nvPr>
        </p:nvSpPr>
        <p:spPr>
          <a:xfrm>
            <a:off x="4490977" y="2057400"/>
            <a:ext cx="6524894" cy="4038600"/>
          </a:xfrm>
        </p:spPr>
        <p:txBody>
          <a:bodyPr vert="horz" lIns="91440" tIns="45720" rIns="91440" bIns="45720" rtlCol="0">
            <a:normAutofit/>
          </a:bodyPr>
          <a:lstStyle/>
          <a:p>
            <a:r>
              <a:rPr lang="en-US" dirty="0">
                <a:solidFill>
                  <a:schemeClr val="tx1"/>
                </a:solidFill>
              </a:rPr>
              <a:t>Discussion in small groups</a:t>
            </a:r>
          </a:p>
          <a:p>
            <a:pPr marL="45720"/>
            <a:r>
              <a:rPr lang="en-US" dirty="0">
                <a:solidFill>
                  <a:schemeClr val="tx1"/>
                </a:solidFill>
              </a:rPr>
              <a:t>- Give examples of circular systems</a:t>
            </a:r>
          </a:p>
          <a:p>
            <a:pPr marL="45720"/>
            <a:r>
              <a:rPr lang="en-US" dirty="0">
                <a:solidFill>
                  <a:schemeClr val="tx1"/>
                </a:solidFill>
              </a:rPr>
              <a:t>-What do we have to gain from increasing the use of </a:t>
            </a:r>
            <a:r>
              <a:rPr lang="en-US" dirty="0" err="1">
                <a:solidFill>
                  <a:schemeClr val="tx1"/>
                </a:solidFill>
              </a:rPr>
              <a:t>biocircular</a:t>
            </a:r>
            <a:r>
              <a:rPr lang="en-US" dirty="0">
                <a:solidFill>
                  <a:schemeClr val="tx1"/>
                </a:solidFill>
              </a:rPr>
              <a:t> systems?</a:t>
            </a:r>
          </a:p>
        </p:txBody>
      </p:sp>
    </p:spTree>
    <p:extLst>
      <p:ext uri="{BB962C8B-B14F-4D97-AF65-F5344CB8AC3E}">
        <p14:creationId xmlns:p14="http://schemas.microsoft.com/office/powerpoint/2010/main" val="2171941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A53D2A-86EB-F1F3-A625-44CD91D47497}"/>
              </a:ext>
            </a:extLst>
          </p:cNvPr>
          <p:cNvSpPr>
            <a:spLocks noGrp="1"/>
          </p:cNvSpPr>
          <p:nvPr>
            <p:ph type="title"/>
          </p:nvPr>
        </p:nvSpPr>
        <p:spPr/>
        <p:txBody>
          <a:bodyPr>
            <a:normAutofit fontScale="90000"/>
          </a:bodyPr>
          <a:lstStyle/>
          <a:p>
            <a:r>
              <a:rPr lang="en-US" dirty="0"/>
              <a:t>Some examples of the circular bioeconomy's positive impact on the environment</a:t>
            </a:r>
            <a:endParaRPr lang="sv-SE" dirty="0"/>
          </a:p>
        </p:txBody>
      </p:sp>
      <p:sp>
        <p:nvSpPr>
          <p:cNvPr id="5" name="Platshållare för innehåll 4">
            <a:extLst>
              <a:ext uri="{FF2B5EF4-FFF2-40B4-BE49-F238E27FC236}">
                <a16:creationId xmlns:a16="http://schemas.microsoft.com/office/drawing/2014/main" id="{BB6B8176-164A-6DBD-A629-34E74CAE2172}"/>
              </a:ext>
            </a:extLst>
          </p:cNvPr>
          <p:cNvSpPr>
            <a:spLocks noGrp="1"/>
          </p:cNvSpPr>
          <p:nvPr>
            <p:ph idx="1"/>
          </p:nvPr>
        </p:nvSpPr>
        <p:spPr/>
        <p:txBody>
          <a:bodyPr/>
          <a:lstStyle/>
          <a:p>
            <a:r>
              <a:rPr lang="en-US" b="1" dirty="0">
                <a:solidFill>
                  <a:schemeClr val="tx1"/>
                </a:solidFill>
              </a:rPr>
              <a:t>Save 2.5 billion CO2 equivalents/year in the EU</a:t>
            </a:r>
          </a:p>
          <a:p>
            <a:r>
              <a:rPr lang="en-US" b="1" dirty="0">
                <a:solidFill>
                  <a:schemeClr val="tx1"/>
                </a:solidFill>
              </a:rPr>
              <a:t>Biogas from stable manure – an important source of energy that mitigates the climate impact of greenhouse gases</a:t>
            </a:r>
          </a:p>
          <a:p>
            <a:r>
              <a:rPr lang="en-US" b="1" dirty="0">
                <a:solidFill>
                  <a:schemeClr val="tx1"/>
                </a:solidFill>
              </a:rPr>
              <a:t>Renewable ethanol - reduces greenhouse gas emissions by 77% compared to with fossil fuels</a:t>
            </a:r>
          </a:p>
          <a:p>
            <a:r>
              <a:rPr lang="en-US" b="1" dirty="0">
                <a:solidFill>
                  <a:schemeClr val="tx1"/>
                </a:solidFill>
              </a:rPr>
              <a:t>Biodiesel can achieve significant reductions in emissions in the range of 50%-90% compared to conventional diesel</a:t>
            </a:r>
          </a:p>
          <a:p>
            <a:endParaRPr lang="sv-SE" dirty="0"/>
          </a:p>
          <a:p>
            <a:pPr marL="45720" indent="0">
              <a:buNone/>
            </a:pPr>
            <a:endParaRPr lang="sv-SE" dirty="0"/>
          </a:p>
          <a:p>
            <a:endParaRPr lang="sv-SE" dirty="0"/>
          </a:p>
        </p:txBody>
      </p:sp>
    </p:spTree>
    <p:extLst>
      <p:ext uri="{BB962C8B-B14F-4D97-AF65-F5344CB8AC3E}">
        <p14:creationId xmlns:p14="http://schemas.microsoft.com/office/powerpoint/2010/main" val="3999884145"/>
      </p:ext>
    </p:extLst>
  </p:cSld>
  <p:clrMapOvr>
    <a:masterClrMapping/>
  </p:clrMapOvr>
</p:sld>
</file>

<file path=ppt/theme/theme1.xml><?xml version="1.0" encoding="utf-8"?>
<a:theme xmlns:a="http://schemas.openxmlformats.org/drawingml/2006/main" name="Grund">
  <a:themeElements>
    <a:clrScheme name="Grund">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und">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B6CCAA991A04AABB0A89969B42F67" ma:contentTypeVersion="15" ma:contentTypeDescription="Create a new document." ma:contentTypeScope="" ma:versionID="070d058404141dbfc018b567072b3574">
  <xsd:schema xmlns:xsd="http://www.w3.org/2001/XMLSchema" xmlns:xs="http://www.w3.org/2001/XMLSchema" xmlns:p="http://schemas.microsoft.com/office/2006/metadata/properties" xmlns:ns2="69e18e68-21d8-4930-99a1-9aaeddcd3441" xmlns:ns3="42279743-b44f-4317-bc84-ba53d88bca7c" targetNamespace="http://schemas.microsoft.com/office/2006/metadata/properties" ma:root="true" ma:fieldsID="16027e59a33a17f43c4137733e6314c1" ns2:_="" ns3:_="">
    <xsd:import namespace="69e18e68-21d8-4930-99a1-9aaeddcd3441"/>
    <xsd:import namespace="42279743-b44f-4317-bc84-ba53d88bca7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e18e68-21d8-4930-99a1-9aaeddcd34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461edf0-826a-467d-9825-d0ed936e2d0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279743-b44f-4317-bc84-ba53d88bca7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c2d80f8-6f45-41bf-8715-32477ca9f37d}" ma:internalName="TaxCatchAll" ma:showField="CatchAllData" ma:web="42279743-b44f-4317-bc84-ba53d88bca7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2279743-b44f-4317-bc84-ba53d88bca7c" xsi:nil="true"/>
    <lcf76f155ced4ddcb4097134ff3c332f xmlns="69e18e68-21d8-4930-99a1-9aaeddcd34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A0B0319-68F9-4CF8-892F-AD2B85C42C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e18e68-21d8-4930-99a1-9aaeddcd3441"/>
    <ds:schemaRef ds:uri="42279743-b44f-4317-bc84-ba53d88bca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5D84A5-92F7-4188-8A81-D3FF07C14D45}">
  <ds:schemaRefs>
    <ds:schemaRef ds:uri="http://schemas.microsoft.com/sharepoint/v3/contenttype/forms"/>
  </ds:schemaRefs>
</ds:datastoreItem>
</file>

<file path=customXml/itemProps3.xml><?xml version="1.0" encoding="utf-8"?>
<ds:datastoreItem xmlns:ds="http://schemas.openxmlformats.org/officeDocument/2006/customXml" ds:itemID="{560172BB-6D08-43F1-A060-E905B43C44F0}">
  <ds:schemaRefs>
    <ds:schemaRef ds:uri="http://schemas.microsoft.com/office/2006/metadata/properties"/>
    <ds:schemaRef ds:uri="http://schemas.microsoft.com/office/infopath/2007/PartnerControls"/>
    <ds:schemaRef ds:uri="42279743-b44f-4317-bc84-ba53d88bca7c"/>
    <ds:schemaRef ds:uri="69e18e68-21d8-4930-99a1-9aaeddcd3441"/>
  </ds:schemaRefs>
</ds:datastoreItem>
</file>

<file path=docProps/app.xml><?xml version="1.0" encoding="utf-8"?>
<Properties xmlns="http://schemas.openxmlformats.org/officeDocument/2006/extended-properties" xmlns:vt="http://schemas.openxmlformats.org/officeDocument/2006/docPropsVTypes">
  <Template/>
  <TotalTime>1030</TotalTime>
  <Words>1593</Words>
  <Application>Microsoft Office PowerPoint</Application>
  <PresentationFormat>Widescreen</PresentationFormat>
  <Paragraphs>198</Paragraphs>
  <Slides>22</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Corbel</vt:lpstr>
      <vt:lpstr>Google Sans</vt:lpstr>
      <vt:lpstr>Times New Roman</vt:lpstr>
      <vt:lpstr>Grund</vt:lpstr>
      <vt:lpstr>The Circular Bioeconomy  </vt:lpstr>
      <vt:lpstr>Learning Goals </vt:lpstr>
      <vt:lpstr>The term bio economy definition:</vt:lpstr>
      <vt:lpstr>  The concept of linear economy definition:  </vt:lpstr>
      <vt:lpstr>The concept of circular economy definition:</vt:lpstr>
      <vt:lpstr>PowerPoint Presentation</vt:lpstr>
      <vt:lpstr>”Summary of the concept of             Bioeconomy"</vt:lpstr>
      <vt:lpstr>Why  a Circular Bio Economy ? (school task )</vt:lpstr>
      <vt:lpstr>Some examples of the circular bioeconomy's positive impact on the environment</vt:lpstr>
      <vt:lpstr>Terms and statements - match the correct term with the correct statement….  (Write the term number in front of the correct statement) </vt:lpstr>
      <vt:lpstr> Terms/Dictionary  </vt:lpstr>
      <vt:lpstr>Why biorefining?</vt:lpstr>
      <vt:lpstr>Examples of biorefineries</vt:lpstr>
      <vt:lpstr>PowerPoint Presentation</vt:lpstr>
      <vt:lpstr>PowerPoint Presentation</vt:lpstr>
      <vt:lpstr>PowerPoint Presentation</vt:lpstr>
      <vt:lpstr>Areas of use for Biogas and residue</vt:lpstr>
      <vt:lpstr>Areas of use for extracted protein</vt:lpstr>
      <vt:lpstr>Pyrolysis process and products</vt:lpstr>
      <vt:lpstr>Sustainable strategies for the transition to a more bio-based economy </vt:lpstr>
      <vt:lpstr>The Paris Agreement</vt:lpstr>
      <vt:lpstr>“How wonderful it is that nobody need wait a single moment before starting to improve the world”  ~ anne Frank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Carina Laurell</dc:creator>
  <cp:lastModifiedBy>Tord Peder Rafael Luna Araldsen</cp:lastModifiedBy>
  <cp:revision>2</cp:revision>
  <dcterms:created xsi:type="dcterms:W3CDTF">2024-04-12T08:57:35Z</dcterms:created>
  <dcterms:modified xsi:type="dcterms:W3CDTF">2025-03-07T11:20:25Z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d05046c-7758-4c69-bef0-f1b8587ca14e_Enabled">
    <vt:lpwstr>true</vt:lpwstr>
  </property>
  <property fmtid="{D5CDD505-2E9C-101B-9397-08002B2CF9AE}" pid="3" name="MSIP_Label_fd05046c-7758-4c69-bef0-f1b8587ca14e_SetDate">
    <vt:lpwstr>2024-10-16T08:33:50Z</vt:lpwstr>
  </property>
  <property fmtid="{D5CDD505-2E9C-101B-9397-08002B2CF9AE}" pid="4" name="MSIP_Label_fd05046c-7758-4c69-bef0-f1b8587ca14e_Method">
    <vt:lpwstr>Standard</vt:lpwstr>
  </property>
  <property fmtid="{D5CDD505-2E9C-101B-9397-08002B2CF9AE}" pid="5" name="MSIP_Label_fd05046c-7758-4c69-bef0-f1b8587ca14e_Name">
    <vt:lpwstr>Intern</vt:lpwstr>
  </property>
  <property fmtid="{D5CDD505-2E9C-101B-9397-08002B2CF9AE}" pid="6" name="MSIP_Label_fd05046c-7758-4c69-bef0-f1b8587ca14e_SiteId">
    <vt:lpwstr>4d6d8a90-10fd-4f78-8fc1-5e28844e0292</vt:lpwstr>
  </property>
  <property fmtid="{D5CDD505-2E9C-101B-9397-08002B2CF9AE}" pid="7" name="MSIP_Label_fd05046c-7758-4c69-bef0-f1b8587ca14e_ActionId">
    <vt:lpwstr>8f86e3ff-e5c8-4acc-a5ee-4a241c6958ca</vt:lpwstr>
  </property>
  <property fmtid="{D5CDD505-2E9C-101B-9397-08002B2CF9AE}" pid="8" name="MSIP_Label_fd05046c-7758-4c69-bef0-f1b8587ca14e_ContentBits">
    <vt:lpwstr>0</vt:lpwstr>
  </property>
  <property fmtid="{D5CDD505-2E9C-101B-9397-08002B2CF9AE}" pid="9" name="ContentTypeId">
    <vt:lpwstr>0x0101007B2B6CCAA991A04AABB0A89969B42F67</vt:lpwstr>
  </property>
  <property fmtid="{D5CDD505-2E9C-101B-9397-08002B2CF9AE}" pid="10" name="MediaServiceImageTags">
    <vt:lpwstr/>
  </property>
</Properties>
</file>