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9"/>
  </p:notesMasterIdLst>
  <p:sldIdLst>
    <p:sldId id="257" r:id="rId5"/>
    <p:sldId id="322" r:id="rId6"/>
    <p:sldId id="323" r:id="rId7"/>
    <p:sldId id="324" r:id="rId8"/>
    <p:sldId id="325" r:id="rId9"/>
    <p:sldId id="291" r:id="rId10"/>
    <p:sldId id="327" r:id="rId11"/>
    <p:sldId id="328" r:id="rId12"/>
    <p:sldId id="259" r:id="rId13"/>
    <p:sldId id="326" r:id="rId14"/>
    <p:sldId id="316" r:id="rId15"/>
    <p:sldId id="295" r:id="rId16"/>
    <p:sldId id="296" r:id="rId17"/>
    <p:sldId id="299" r:id="rId18"/>
    <p:sldId id="260" r:id="rId19"/>
    <p:sldId id="317" r:id="rId20"/>
    <p:sldId id="302" r:id="rId21"/>
    <p:sldId id="319" r:id="rId22"/>
    <p:sldId id="320" r:id="rId23"/>
    <p:sldId id="321" r:id="rId24"/>
    <p:sldId id="300" r:id="rId25"/>
    <p:sldId id="301" r:id="rId26"/>
    <p:sldId id="279" r:id="rId27"/>
    <p:sldId id="312" r:id="rId28"/>
    <p:sldId id="313" r:id="rId29"/>
    <p:sldId id="314" r:id="rId30"/>
    <p:sldId id="271" r:id="rId31"/>
    <p:sldId id="275" r:id="rId32"/>
    <p:sldId id="273" r:id="rId33"/>
    <p:sldId id="277" r:id="rId34"/>
    <p:sldId id="329" r:id="rId35"/>
    <p:sldId id="330" r:id="rId36"/>
    <p:sldId id="331" r:id="rId37"/>
    <p:sldId id="318"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A1"/>
    <a:srgbClr val="F9F9F9"/>
    <a:srgbClr val="F3FFFA"/>
    <a:srgbClr val="007075"/>
    <a:srgbClr val="D2F9F8"/>
    <a:srgbClr val="E2F7F7"/>
    <a:srgbClr val="74C0C6"/>
    <a:srgbClr val="B1E2D6"/>
    <a:srgbClr val="C4F8F7"/>
    <a:srgbClr val="DDF9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6B3A8B-5AE1-4654-930E-3B5C7E5DABD2}" v="2" dt="2025-03-07T11:20:39.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68"/>
    <p:restoredTop sz="96296"/>
  </p:normalViewPr>
  <p:slideViewPr>
    <p:cSldViewPr snapToGrid="0">
      <p:cViewPr varScale="1">
        <p:scale>
          <a:sx n="104" d="100"/>
          <a:sy n="104" d="100"/>
        </p:scale>
        <p:origin x="570" y="13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ina Laurell" userId="a8311b7c-5780-4bdb-9c83-38b9d5ada23f" providerId="ADAL" clId="{A9EC2E39-8428-4762-9D57-3A3E6BB90F76}"/>
    <pc:docChg chg="modSld">
      <pc:chgData name="Carina Laurell" userId="a8311b7c-5780-4bdb-9c83-38b9d5ada23f" providerId="ADAL" clId="{A9EC2E39-8428-4762-9D57-3A3E6BB90F76}" dt="2024-06-19T06:34:43.116" v="0"/>
      <pc:docMkLst>
        <pc:docMk/>
      </pc:docMkLst>
      <pc:sldChg chg="modSp">
        <pc:chgData name="Carina Laurell" userId="a8311b7c-5780-4bdb-9c83-38b9d5ada23f" providerId="ADAL" clId="{A9EC2E39-8428-4762-9D57-3A3E6BB90F76}" dt="2024-06-19T06:34:43.116" v="0"/>
        <pc:sldMkLst>
          <pc:docMk/>
          <pc:sldMk cId="1694790912" sldId="271"/>
        </pc:sldMkLst>
      </pc:sldChg>
    </pc:docChg>
  </pc:docChgLst>
  <pc:docChgLst>
    <pc:chgData name="Carina Laurell" userId="S::carla79@vgregion.se::a8311b7c-5780-4bdb-9c83-38b9d5ada23f" providerId="AD" clId="Web-{34D475E9-B577-83EB-9DF2-7B0B3CEDC19D}"/>
    <pc:docChg chg="modSld">
      <pc:chgData name="Carina Laurell" userId="S::carla79@vgregion.se::a8311b7c-5780-4bdb-9c83-38b9d5ada23f" providerId="AD" clId="Web-{34D475E9-B577-83EB-9DF2-7B0B3CEDC19D}" dt="2024-06-18T11:32:49.335" v="0" actId="1076"/>
      <pc:docMkLst>
        <pc:docMk/>
      </pc:docMkLst>
      <pc:sldChg chg="modSp">
        <pc:chgData name="Carina Laurell" userId="S::carla79@vgregion.se::a8311b7c-5780-4bdb-9c83-38b9d5ada23f" providerId="AD" clId="Web-{34D475E9-B577-83EB-9DF2-7B0B3CEDC19D}" dt="2024-06-18T11:32:49.335" v="0" actId="1076"/>
        <pc:sldMkLst>
          <pc:docMk/>
          <pc:sldMk cId="1694790912" sldId="271"/>
        </pc:sldMkLst>
      </pc:sldChg>
    </pc:docChg>
  </pc:docChgLst>
  <pc:docChgLst>
    <pc:chgData name="Signe Josefine Davidson" userId="S::signeda@afk.no::b35c0e49-eeaf-4f80-bd0f-563e89b0e6a5" providerId="AD" clId="Web-{B661B3DF-19D7-F5C9-7C5D-53AA31071B6F}"/>
    <pc:docChg chg="mod">
      <pc:chgData name="Signe Josefine Davidson" userId="S::signeda@afk.no::b35c0e49-eeaf-4f80-bd0f-563e89b0e6a5" providerId="AD" clId="Web-{B661B3DF-19D7-F5C9-7C5D-53AA31071B6F}" dt="2024-10-16T08:36:14.886" v="0" actId="33475"/>
      <pc:docMkLst>
        <pc:docMk/>
      </pc:docMkLst>
    </pc:docChg>
  </pc:docChgLst>
  <pc:docChgLst>
    <pc:chgData name="Tord Peder Rafael Luna Araldsen" userId="f71e11bd-2ad4-4d9b-a717-d088fb51e60a" providerId="ADAL" clId="{266B3A8B-5AE1-4654-930E-3B5C7E5DABD2}"/>
    <pc:docChg chg="modSld">
      <pc:chgData name="Tord Peder Rafael Luna Araldsen" userId="f71e11bd-2ad4-4d9b-a717-d088fb51e60a" providerId="ADAL" clId="{266B3A8B-5AE1-4654-930E-3B5C7E5DABD2}" dt="2025-03-07T11:20:45.744" v="2" actId="1076"/>
      <pc:docMkLst>
        <pc:docMk/>
      </pc:docMkLst>
      <pc:sldChg chg="addSp modSp">
        <pc:chgData name="Tord Peder Rafael Luna Araldsen" userId="f71e11bd-2ad4-4d9b-a717-d088fb51e60a" providerId="ADAL" clId="{266B3A8B-5AE1-4654-930E-3B5C7E5DABD2}" dt="2025-03-07T11:20:35.308" v="0"/>
        <pc:sldMkLst>
          <pc:docMk/>
          <pc:sldMk cId="0" sldId="257"/>
        </pc:sldMkLst>
        <pc:picChg chg="add mod">
          <ac:chgData name="Tord Peder Rafael Luna Araldsen" userId="f71e11bd-2ad4-4d9b-a717-d088fb51e60a" providerId="ADAL" clId="{266B3A8B-5AE1-4654-930E-3B5C7E5DABD2}" dt="2025-03-07T11:20:35.308" v="0"/>
          <ac:picMkLst>
            <pc:docMk/>
            <pc:sldMk cId="0" sldId="257"/>
            <ac:picMk id="2" creationId="{D5E85260-F06C-F460-3785-97A9524F5201}"/>
          </ac:picMkLst>
        </pc:picChg>
      </pc:sldChg>
      <pc:sldChg chg="addSp modSp mod">
        <pc:chgData name="Tord Peder Rafael Luna Araldsen" userId="f71e11bd-2ad4-4d9b-a717-d088fb51e60a" providerId="ADAL" clId="{266B3A8B-5AE1-4654-930E-3B5C7E5DABD2}" dt="2025-03-07T11:20:45.744" v="2" actId="1076"/>
        <pc:sldMkLst>
          <pc:docMk/>
          <pc:sldMk cId="3798292794" sldId="318"/>
        </pc:sldMkLst>
        <pc:picChg chg="add mod">
          <ac:chgData name="Tord Peder Rafael Luna Araldsen" userId="f71e11bd-2ad4-4d9b-a717-d088fb51e60a" providerId="ADAL" clId="{266B3A8B-5AE1-4654-930E-3B5C7E5DABD2}" dt="2025-03-07T11:20:45.744" v="2" actId="1076"/>
          <ac:picMkLst>
            <pc:docMk/>
            <pc:sldMk cId="3798292794" sldId="318"/>
            <ac:picMk id="6" creationId="{97E3FD87-93F5-2D5C-7593-9C81352709D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A453367-0056-432B-9896-0FE25FDC8115}">
      <dgm:prSet custT="1"/>
      <dgm:spPr>
        <a:solidFill>
          <a:srgbClr val="0099A1"/>
        </a:solidFill>
        <a:ln>
          <a:noFill/>
        </a:ln>
      </dgm:spPr>
      <dgm:t>
        <a:bodyPr anchor="ctr"/>
        <a:lstStyle/>
        <a:p>
          <a:pPr algn="ctr"/>
          <a:r>
            <a:rPr lang="en-US" sz="2800" dirty="0"/>
            <a:t>Biomass refers to organic material, i.e. plants, animals and microorganisms, as well as waste products from these. </a:t>
          </a:r>
        </a:p>
        <a:p>
          <a:pPr algn="ctr"/>
          <a:endParaRPr lang="en-US" sz="2800" dirty="0"/>
        </a:p>
        <a:p>
          <a:pPr algn="ctr"/>
          <a:r>
            <a:rPr lang="en-US" sz="2800" dirty="0"/>
            <a:t>This includes everything from trees and crops to animal waste and microbial mass. Biomass is an important resource for humans, as it can be used as energy, food, feed, fiber and chemicals.</a:t>
          </a:r>
        </a:p>
      </dgm:t>
    </dgm:pt>
    <dgm:pt modelId="{CCC2A55B-7670-40FD-BB20-FA1EB950BA06}" type="parTrans" cxnId="{642AC454-10F8-4057-A185-0F61BAA4140C}">
      <dgm:prSet/>
      <dgm:spPr/>
      <dgm:t>
        <a:bodyPr/>
        <a:lstStyle/>
        <a:p>
          <a:endParaRPr lang="en-US"/>
        </a:p>
      </dgm:t>
    </dgm:pt>
    <dgm:pt modelId="{52F2D7D0-C75B-4124-B1AC-8D87381A5792}" type="sibTrans" cxnId="{642AC454-10F8-4057-A185-0F61BAA4140C}">
      <dgm:prSet/>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 modelId="{79079866-B355-5244-9425-EDB8B06C8B3A}" type="pres">
      <dgm:prSet presAssocID="{5A453367-0056-432B-9896-0FE25FDC8115}" presName="node" presStyleLbl="node1" presStyleIdx="0" presStyleCnt="1" custScaleX="159496" custLinFactNeighborX="-2115" custLinFactNeighborY="-1685">
        <dgm:presLayoutVars>
          <dgm:bulletEnabled val="1"/>
        </dgm:presLayoutVars>
      </dgm:prSet>
      <dgm:spPr/>
    </dgm:pt>
  </dgm:ptLst>
  <dgm:cxnLst>
    <dgm:cxn modelId="{4F434B66-237A-AA42-9A2A-3B9681B95690}" type="presOf" srcId="{181A76D4-8EE4-4F52-B018-EC8C83488942}" destId="{855F450F-7BB0-5041-8F22-EB188A5E88F5}" srcOrd="0" destOrd="0" presId="urn:microsoft.com/office/officeart/2005/8/layout/default"/>
    <dgm:cxn modelId="{642AC454-10F8-4057-A185-0F61BAA4140C}" srcId="{181A76D4-8EE4-4F52-B018-EC8C83488942}" destId="{5A453367-0056-432B-9896-0FE25FDC8115}" srcOrd="0" destOrd="0" parTransId="{CCC2A55B-7670-40FD-BB20-FA1EB950BA06}" sibTransId="{52F2D7D0-C75B-4124-B1AC-8D87381A5792}"/>
    <dgm:cxn modelId="{D85FE68F-EB20-DE45-A97A-602C653CAB3B}" type="presOf" srcId="{5A453367-0056-432B-9896-0FE25FDC8115}" destId="{79079866-B355-5244-9425-EDB8B06C8B3A}" srcOrd="0" destOrd="0" presId="urn:microsoft.com/office/officeart/2005/8/layout/default"/>
    <dgm:cxn modelId="{150371B3-244D-5F43-B25C-AB4C16460D5C}" type="presParOf" srcId="{855F450F-7BB0-5041-8F22-EB188A5E88F5}" destId="{79079866-B355-5244-9425-EDB8B06C8B3A}" srcOrd="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dgm:spPr>
      <dgm:t>
        <a:bodyPr/>
        <a:lstStyle/>
        <a:p>
          <a:pPr>
            <a:lnSpc>
              <a:spcPct val="150000"/>
            </a:lnSpc>
          </a:pPr>
          <a:r>
            <a:rPr lang="nb-NO" noProof="0" dirty="0"/>
            <a:t>Old technology</a:t>
          </a:r>
        </a:p>
      </dgm:t>
    </dgm:pt>
    <dgm:pt modelId="{B045BF6B-99F5-CE47-8BE8-C70C4846FE4D}" type="parTrans" cxnId="{1337287A-2BD5-A647-B1BD-BA5FEF18721D}">
      <dgm:prSet/>
      <dgm:spPr/>
      <dgm:t>
        <a:bodyPr/>
        <a:lstStyle/>
        <a:p>
          <a:pPr>
            <a:lnSpc>
              <a:spcPct val="150000"/>
            </a:lnSpc>
          </a:pPr>
          <a:endParaRPr lang="nb-NO" noProof="0" dirty="0"/>
        </a:p>
      </dgm:t>
    </dgm:pt>
    <dgm:pt modelId="{56F75317-E3CC-914A-A144-F282582E18C5}" type="sibTrans" cxnId="{1337287A-2BD5-A647-B1BD-BA5FEF18721D}">
      <dgm:prSet/>
      <dgm:spPr/>
      <dgm:t>
        <a:bodyPr/>
        <a:lstStyle/>
        <a:p>
          <a:pPr>
            <a:lnSpc>
              <a:spcPct val="150000"/>
            </a:lnSpc>
          </a:pPr>
          <a:endParaRPr lang="nb-NO" noProof="0" dirty="0"/>
        </a:p>
      </dgm:t>
    </dgm:pt>
    <dgm:pt modelId="{ED8D370B-1970-EB42-9DFE-ABED82060988}">
      <dgm:prSet/>
      <dgm:spPr>
        <a:solidFill>
          <a:srgbClr val="007075"/>
        </a:solidFill>
      </dgm:spPr>
      <dgm:t>
        <a:bodyPr/>
        <a:lstStyle/>
        <a:p>
          <a:pPr>
            <a:lnSpc>
              <a:spcPct val="150000"/>
            </a:lnSpc>
          </a:pPr>
          <a:r>
            <a:rPr lang="sv-SE" noProof="0" dirty="0" err="1"/>
            <a:t>Turn</a:t>
          </a:r>
          <a:r>
            <a:rPr lang="sv-SE" noProof="0" dirty="0"/>
            <a:t> </a:t>
          </a:r>
          <a:r>
            <a:rPr lang="sv-SE" noProof="0" dirty="0" err="1"/>
            <a:t>fuel</a:t>
          </a:r>
          <a:r>
            <a:rPr lang="sv-SE" noProof="0" dirty="0"/>
            <a:t> </a:t>
          </a:r>
          <a:r>
            <a:rPr lang="sv-SE" noProof="0" dirty="0" err="1"/>
            <a:t>into</a:t>
          </a:r>
          <a:r>
            <a:rPr lang="sv-SE" noProof="0" dirty="0"/>
            <a:t> gas</a:t>
          </a:r>
          <a:endParaRPr lang="nb-NO" noProof="0" dirty="0"/>
        </a:p>
      </dgm:t>
    </dgm:pt>
    <dgm:pt modelId="{9A515FA6-F51B-8548-B4E8-EDF0C0DA1F8E}" type="parTrans" cxnId="{A5F3D938-AAD4-E341-8645-93A343CFB5CD}">
      <dgm:prSet/>
      <dgm:spPr/>
      <dgm:t>
        <a:bodyPr/>
        <a:lstStyle/>
        <a:p>
          <a:pPr>
            <a:lnSpc>
              <a:spcPct val="150000"/>
            </a:lnSpc>
          </a:pPr>
          <a:endParaRPr lang="nb-NO" noProof="0" dirty="0"/>
        </a:p>
      </dgm:t>
    </dgm:pt>
    <dgm:pt modelId="{CA9A39FB-1449-984D-BBA2-AB82959B5EFE}" type="sibTrans" cxnId="{A5F3D938-AAD4-E341-8645-93A343CFB5CD}">
      <dgm:prSet/>
      <dgm:spPr/>
      <dgm:t>
        <a:bodyPr/>
        <a:lstStyle/>
        <a:p>
          <a:pPr>
            <a:lnSpc>
              <a:spcPct val="150000"/>
            </a:lnSpc>
          </a:pPr>
          <a:endParaRPr lang="nb-NO" noProof="0" dirty="0"/>
        </a:p>
      </dgm:t>
    </dgm:pt>
    <dgm:pt modelId="{62EA4722-4A38-E64F-A3E0-2F5B308686D0}">
      <dgm:prSet/>
      <dgm:spPr>
        <a:solidFill>
          <a:srgbClr val="007075"/>
        </a:solidFill>
      </dgm:spPr>
      <dgm:t>
        <a:bodyPr/>
        <a:lstStyle/>
        <a:p>
          <a:pPr>
            <a:lnSpc>
              <a:spcPct val="150000"/>
            </a:lnSpc>
          </a:pPr>
          <a:r>
            <a:rPr lang="nb-NO" noProof="0" dirty="0"/>
            <a:t>Heats at 800-1000</a:t>
          </a:r>
          <a:r>
            <a:rPr lang="nb-NO" b="0" i="0" noProof="0" dirty="0"/>
            <a:t>°</a:t>
          </a:r>
          <a:r>
            <a:rPr lang="nb-NO" b="0" noProof="0" dirty="0"/>
            <a:t>C</a:t>
          </a:r>
          <a:endParaRPr lang="nb-NO" noProof="0" dirty="0"/>
        </a:p>
      </dgm:t>
    </dgm:pt>
    <dgm:pt modelId="{B3076F00-34B0-6640-8B3D-5AB21CCF9F87}" type="parTrans" cxnId="{8367EA79-17C9-8F43-9793-5D362A35F47B}">
      <dgm:prSet/>
      <dgm:spPr/>
      <dgm:t>
        <a:bodyPr/>
        <a:lstStyle/>
        <a:p>
          <a:pPr>
            <a:lnSpc>
              <a:spcPct val="150000"/>
            </a:lnSpc>
          </a:pPr>
          <a:endParaRPr lang="nb-NO" noProof="0" dirty="0"/>
        </a:p>
      </dgm:t>
    </dgm:pt>
    <dgm:pt modelId="{F2901D71-F544-7245-B323-F1436969208A}" type="sibTrans" cxnId="{8367EA79-17C9-8F43-9793-5D362A35F47B}">
      <dgm:prSet/>
      <dgm:spPr/>
      <dgm:t>
        <a:bodyPr/>
        <a:lstStyle/>
        <a:p>
          <a:pPr>
            <a:lnSpc>
              <a:spcPct val="150000"/>
            </a:lnSpc>
          </a:pPr>
          <a:endParaRPr lang="nb-NO" noProof="0" dirty="0"/>
        </a:p>
      </dgm:t>
    </dgm:pt>
    <dgm:pt modelId="{67AEB266-F7D3-6F4B-A6D4-B3C59B2EFE4C}">
      <dgm:prSet/>
      <dgm:spPr>
        <a:solidFill>
          <a:srgbClr val="007075"/>
        </a:solidFill>
      </dgm:spPr>
      <dgm:t>
        <a:bodyPr/>
        <a:lstStyle/>
        <a:p>
          <a:pPr>
            <a:lnSpc>
              <a:spcPct val="150000"/>
            </a:lnSpc>
          </a:pPr>
          <a:r>
            <a:rPr lang="sv-SE" noProof="0" dirty="0"/>
            <a:t>Forms </a:t>
          </a:r>
          <a:r>
            <a:rPr lang="sv-SE" noProof="0" dirty="0" err="1"/>
            <a:t>syngas</a:t>
          </a:r>
          <a:endParaRPr lang="nb-NO" noProof="0" dirty="0"/>
        </a:p>
      </dgm:t>
    </dgm:pt>
    <dgm:pt modelId="{1A980C57-55DB-5242-B582-2A810E5DFE14}" type="parTrans" cxnId="{0874699F-C2FC-B64C-8913-F6B21B2F07C9}">
      <dgm:prSet/>
      <dgm:spPr/>
      <dgm:t>
        <a:bodyPr/>
        <a:lstStyle/>
        <a:p>
          <a:pPr>
            <a:lnSpc>
              <a:spcPct val="150000"/>
            </a:lnSpc>
          </a:pPr>
          <a:endParaRPr lang="nb-NO" noProof="0" dirty="0"/>
        </a:p>
      </dgm:t>
    </dgm:pt>
    <dgm:pt modelId="{5DFC72F1-33F8-F442-A6D2-79E66F8AD5FC}" type="sibTrans" cxnId="{0874699F-C2FC-B64C-8913-F6B21B2F07C9}">
      <dgm:prSet/>
      <dgm:spPr/>
      <dgm:t>
        <a:bodyPr/>
        <a:lstStyle/>
        <a:p>
          <a:pPr>
            <a:lnSpc>
              <a:spcPct val="150000"/>
            </a:lnSpc>
          </a:pPr>
          <a:endParaRPr lang="nb-NO" noProof="0" dirty="0"/>
        </a:p>
      </dgm:t>
    </dgm:pt>
    <dgm:pt modelId="{38EF36BC-2390-7346-8C74-7580457FD685}">
      <dgm:prSet/>
      <dgm:spPr>
        <a:solidFill>
          <a:srgbClr val="007075"/>
        </a:solidFill>
      </dgm:spPr>
      <dgm:t>
        <a:bodyPr/>
        <a:lstStyle/>
        <a:p>
          <a:pPr>
            <a:lnSpc>
              <a:spcPct val="150000"/>
            </a:lnSpc>
          </a:pPr>
          <a:r>
            <a:rPr lang="nb-NO" noProof="0" dirty="0"/>
            <a:t>Several materials can be gassified</a:t>
          </a:r>
        </a:p>
      </dgm:t>
    </dgm:pt>
    <dgm:pt modelId="{3BDF6689-A98D-E341-A4F1-F73B6C5D3C6D}" type="parTrans" cxnId="{D7927DF3-41F4-CE4B-B29D-E42DE5B32762}">
      <dgm:prSet/>
      <dgm:spPr/>
      <dgm:t>
        <a:bodyPr/>
        <a:lstStyle/>
        <a:p>
          <a:pPr>
            <a:lnSpc>
              <a:spcPct val="150000"/>
            </a:lnSpc>
          </a:pPr>
          <a:endParaRPr lang="nb-NO" noProof="0" dirty="0"/>
        </a:p>
      </dgm:t>
    </dgm:pt>
    <dgm:pt modelId="{3EA8E744-9008-064B-8246-D5B5B875AAEF}" type="sibTrans" cxnId="{D7927DF3-41F4-CE4B-B29D-E42DE5B32762}">
      <dgm:prSet/>
      <dgm:spPr/>
      <dgm:t>
        <a:bodyPr/>
        <a:lstStyle/>
        <a:p>
          <a:pPr>
            <a:lnSpc>
              <a:spcPct val="150000"/>
            </a:lnSpc>
          </a:pPr>
          <a:endParaRPr lang="nb-NO" noProof="0" dirty="0"/>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a:ln>
          <a:solidFill>
            <a:srgbClr val="248587"/>
          </a:solidFill>
        </a:ln>
      </dgm:spPr>
      <dgm:t>
        <a:bodyPr/>
        <a:lstStyle/>
        <a:p>
          <a:pPr>
            <a:lnSpc>
              <a:spcPct val="150000"/>
            </a:lnSpc>
          </a:pPr>
          <a:r>
            <a:rPr lang="nb-NO" noProof="0" dirty="0">
              <a:solidFill>
                <a:srgbClr val="248587"/>
              </a:solidFill>
            </a:rPr>
            <a:t>Old technology </a:t>
          </a:r>
        </a:p>
      </dgm:t>
    </dgm:pt>
    <dgm:pt modelId="{B045BF6B-99F5-CE47-8BE8-C70C4846FE4D}" type="parTrans" cxnId="{1337287A-2BD5-A647-B1BD-BA5FEF18721D}">
      <dgm:prSet/>
      <dgm:spPr/>
      <dgm:t>
        <a:bodyPr/>
        <a:lstStyle/>
        <a:p>
          <a:pPr>
            <a:lnSpc>
              <a:spcPct val="150000"/>
            </a:lnSpc>
          </a:pPr>
          <a:endParaRPr lang="nb-NO" noProof="0" dirty="0">
            <a:solidFill>
              <a:srgbClr val="248587"/>
            </a:solidFill>
          </a:endParaRPr>
        </a:p>
      </dgm:t>
    </dgm:pt>
    <dgm:pt modelId="{56F75317-E3CC-914A-A144-F282582E18C5}" type="sibTrans" cxnId="{1337287A-2BD5-A647-B1BD-BA5FEF18721D}">
      <dgm:prSet/>
      <dgm:spPr/>
      <dgm:t>
        <a:bodyPr/>
        <a:lstStyle/>
        <a:p>
          <a:pPr>
            <a:lnSpc>
              <a:spcPct val="150000"/>
            </a:lnSpc>
          </a:pPr>
          <a:endParaRPr lang="nb-NO" noProof="0" dirty="0">
            <a:solidFill>
              <a:srgbClr val="248587"/>
            </a:solidFill>
          </a:endParaRPr>
        </a:p>
      </dgm:t>
    </dgm:pt>
    <dgm:pt modelId="{ED8D370B-1970-EB42-9DFE-ABED82060988}">
      <dgm:prSet/>
      <dgm:spPr>
        <a:solidFill>
          <a:srgbClr val="007075"/>
        </a:solidFill>
        <a:ln>
          <a:solidFill>
            <a:srgbClr val="248587"/>
          </a:solidFill>
        </a:ln>
      </dgm:spPr>
      <dgm:t>
        <a:bodyPr/>
        <a:lstStyle/>
        <a:p>
          <a:pPr>
            <a:lnSpc>
              <a:spcPct val="150000"/>
            </a:lnSpc>
          </a:pPr>
          <a:r>
            <a:rPr lang="nb-NO" noProof="0" dirty="0">
              <a:solidFill>
                <a:srgbClr val="248587"/>
              </a:solidFill>
            </a:rPr>
            <a:t>Turn fuel into gas</a:t>
          </a:r>
        </a:p>
      </dgm:t>
    </dgm:pt>
    <dgm:pt modelId="{9A515FA6-F51B-8548-B4E8-EDF0C0DA1F8E}" type="parTrans" cxnId="{A5F3D938-AAD4-E341-8645-93A343CFB5CD}">
      <dgm:prSet/>
      <dgm:spPr/>
      <dgm:t>
        <a:bodyPr/>
        <a:lstStyle/>
        <a:p>
          <a:pPr>
            <a:lnSpc>
              <a:spcPct val="150000"/>
            </a:lnSpc>
          </a:pPr>
          <a:endParaRPr lang="nb-NO" noProof="0" dirty="0">
            <a:solidFill>
              <a:srgbClr val="248587"/>
            </a:solidFill>
          </a:endParaRPr>
        </a:p>
      </dgm:t>
    </dgm:pt>
    <dgm:pt modelId="{CA9A39FB-1449-984D-BBA2-AB82959B5EFE}" type="sibTrans" cxnId="{A5F3D938-AAD4-E341-8645-93A343CFB5CD}">
      <dgm:prSet/>
      <dgm:spPr/>
      <dgm:t>
        <a:bodyPr/>
        <a:lstStyle/>
        <a:p>
          <a:pPr>
            <a:lnSpc>
              <a:spcPct val="150000"/>
            </a:lnSpc>
          </a:pPr>
          <a:endParaRPr lang="nb-NO" noProof="0" dirty="0">
            <a:solidFill>
              <a:srgbClr val="248587"/>
            </a:solidFill>
          </a:endParaRPr>
        </a:p>
      </dgm:t>
    </dgm:pt>
    <dgm:pt modelId="{62EA4722-4A38-E64F-A3E0-2F5B308686D0}">
      <dgm:prSet/>
      <dgm:spPr>
        <a:solidFill>
          <a:srgbClr val="007075"/>
        </a:solidFill>
        <a:ln>
          <a:solidFill>
            <a:srgbClr val="248587"/>
          </a:solidFill>
        </a:ln>
      </dgm:spPr>
      <dgm:t>
        <a:bodyPr/>
        <a:lstStyle/>
        <a:p>
          <a:pPr>
            <a:lnSpc>
              <a:spcPct val="150000"/>
            </a:lnSpc>
          </a:pPr>
          <a:r>
            <a:rPr lang="nb-NO" noProof="0" dirty="0">
              <a:solidFill>
                <a:srgbClr val="248587"/>
              </a:solidFill>
            </a:rPr>
            <a:t>-Heats 800-1000</a:t>
          </a:r>
          <a:r>
            <a:rPr lang="nb-NO" b="0" i="0" noProof="0" dirty="0">
              <a:solidFill>
                <a:srgbClr val="248587"/>
              </a:solidFill>
            </a:rPr>
            <a:t>°</a:t>
          </a:r>
          <a:r>
            <a:rPr lang="nb-NO" b="0" noProof="0" dirty="0">
              <a:solidFill>
                <a:srgbClr val="248587"/>
              </a:solidFill>
            </a:rPr>
            <a:t>C</a:t>
          </a:r>
          <a:endParaRPr lang="nb-NO" noProof="0" dirty="0">
            <a:solidFill>
              <a:srgbClr val="248587"/>
            </a:solidFill>
          </a:endParaRPr>
        </a:p>
      </dgm:t>
    </dgm:pt>
    <dgm:pt modelId="{B3076F00-34B0-6640-8B3D-5AB21CCF9F87}" type="parTrans" cxnId="{8367EA79-17C9-8F43-9793-5D362A35F47B}">
      <dgm:prSet/>
      <dgm:spPr/>
      <dgm:t>
        <a:bodyPr/>
        <a:lstStyle/>
        <a:p>
          <a:pPr>
            <a:lnSpc>
              <a:spcPct val="150000"/>
            </a:lnSpc>
          </a:pPr>
          <a:endParaRPr lang="nb-NO" noProof="0" dirty="0">
            <a:solidFill>
              <a:srgbClr val="248587"/>
            </a:solidFill>
          </a:endParaRPr>
        </a:p>
      </dgm:t>
    </dgm:pt>
    <dgm:pt modelId="{F2901D71-F544-7245-B323-F1436969208A}" type="sibTrans" cxnId="{8367EA79-17C9-8F43-9793-5D362A35F47B}">
      <dgm:prSet/>
      <dgm:spPr/>
      <dgm:t>
        <a:bodyPr/>
        <a:lstStyle/>
        <a:p>
          <a:pPr>
            <a:lnSpc>
              <a:spcPct val="150000"/>
            </a:lnSpc>
          </a:pPr>
          <a:endParaRPr lang="nb-NO" noProof="0" dirty="0">
            <a:solidFill>
              <a:srgbClr val="248587"/>
            </a:solidFill>
          </a:endParaRPr>
        </a:p>
      </dgm:t>
    </dgm:pt>
    <dgm:pt modelId="{67AEB266-F7D3-6F4B-A6D4-B3C59B2EFE4C}">
      <dgm:prSet/>
      <dgm:spPr>
        <a:solidFill>
          <a:srgbClr val="007075"/>
        </a:solidFill>
        <a:ln>
          <a:solidFill>
            <a:srgbClr val="248587"/>
          </a:solidFill>
        </a:ln>
      </dgm:spPr>
      <dgm:t>
        <a:bodyPr/>
        <a:lstStyle/>
        <a:p>
          <a:pPr>
            <a:lnSpc>
              <a:spcPct val="150000"/>
            </a:lnSpc>
          </a:pPr>
          <a:r>
            <a:rPr lang="nb-NO" noProof="0" dirty="0">
              <a:solidFill>
                <a:srgbClr val="248587"/>
              </a:solidFill>
            </a:rPr>
            <a:t>Forms syngas</a:t>
          </a:r>
        </a:p>
      </dgm:t>
    </dgm:pt>
    <dgm:pt modelId="{1A980C57-55DB-5242-B582-2A810E5DFE14}" type="parTrans" cxnId="{0874699F-C2FC-B64C-8913-F6B21B2F07C9}">
      <dgm:prSet/>
      <dgm:spPr/>
      <dgm:t>
        <a:bodyPr/>
        <a:lstStyle/>
        <a:p>
          <a:pPr>
            <a:lnSpc>
              <a:spcPct val="150000"/>
            </a:lnSpc>
          </a:pPr>
          <a:endParaRPr lang="nb-NO" noProof="0" dirty="0">
            <a:solidFill>
              <a:srgbClr val="248587"/>
            </a:solidFill>
          </a:endParaRPr>
        </a:p>
      </dgm:t>
    </dgm:pt>
    <dgm:pt modelId="{5DFC72F1-33F8-F442-A6D2-79E66F8AD5FC}" type="sibTrans" cxnId="{0874699F-C2FC-B64C-8913-F6B21B2F07C9}">
      <dgm:prSet/>
      <dgm:spPr/>
      <dgm:t>
        <a:bodyPr/>
        <a:lstStyle/>
        <a:p>
          <a:pPr>
            <a:lnSpc>
              <a:spcPct val="150000"/>
            </a:lnSpc>
          </a:pPr>
          <a:endParaRPr lang="nb-NO" noProof="0" dirty="0">
            <a:solidFill>
              <a:srgbClr val="248587"/>
            </a:solidFill>
          </a:endParaRPr>
        </a:p>
      </dgm:t>
    </dgm:pt>
    <dgm:pt modelId="{38EF36BC-2390-7346-8C74-7580457FD685}">
      <dgm:prSet/>
      <dgm:spPr>
        <a:solidFill>
          <a:srgbClr val="007075"/>
        </a:solidFill>
        <a:ln>
          <a:solidFill>
            <a:srgbClr val="248587"/>
          </a:solidFill>
        </a:ln>
      </dgm:spPr>
      <dgm:t>
        <a:bodyPr/>
        <a:lstStyle/>
        <a:p>
          <a:pPr>
            <a:lnSpc>
              <a:spcPct val="150000"/>
            </a:lnSpc>
          </a:pPr>
          <a:r>
            <a:rPr lang="nb-NO" noProof="0" dirty="0">
              <a:solidFill>
                <a:srgbClr val="248587"/>
              </a:solidFill>
            </a:rPr>
            <a:t>Several materials can be gassified </a:t>
          </a:r>
        </a:p>
      </dgm:t>
    </dgm:pt>
    <dgm:pt modelId="{3BDF6689-A98D-E341-A4F1-F73B6C5D3C6D}" type="parTrans" cxnId="{D7927DF3-41F4-CE4B-B29D-E42DE5B32762}">
      <dgm:prSet/>
      <dgm:spPr/>
      <dgm:t>
        <a:bodyPr/>
        <a:lstStyle/>
        <a:p>
          <a:pPr>
            <a:lnSpc>
              <a:spcPct val="150000"/>
            </a:lnSpc>
          </a:pPr>
          <a:endParaRPr lang="nb-NO" noProof="0" dirty="0">
            <a:solidFill>
              <a:srgbClr val="248587"/>
            </a:solidFill>
          </a:endParaRPr>
        </a:p>
      </dgm:t>
    </dgm:pt>
    <dgm:pt modelId="{3EA8E744-9008-064B-8246-D5B5B875AAEF}" type="sibTrans" cxnId="{D7927DF3-41F4-CE4B-B29D-E42DE5B32762}">
      <dgm:prSet/>
      <dgm:spPr/>
      <dgm:t>
        <a:bodyPr/>
        <a:lstStyle/>
        <a:p>
          <a:pPr>
            <a:lnSpc>
              <a:spcPct val="150000"/>
            </a:lnSpc>
          </a:pPr>
          <a:endParaRPr lang="nb-NO" noProof="0" dirty="0">
            <a:solidFill>
              <a:srgbClr val="248587"/>
            </a:solidFill>
          </a:endParaRPr>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a:ln>
          <a:solidFill>
            <a:srgbClr val="248587"/>
          </a:solidFill>
        </a:ln>
      </dgm:spPr>
      <dgm:t>
        <a:bodyPr/>
        <a:lstStyle/>
        <a:p>
          <a:pPr>
            <a:lnSpc>
              <a:spcPct val="150000"/>
            </a:lnSpc>
          </a:pPr>
          <a:r>
            <a:rPr lang="nb-NO" noProof="0" dirty="0">
              <a:solidFill>
                <a:srgbClr val="248587"/>
              </a:solidFill>
            </a:rPr>
            <a:t>Gammel teknologi</a:t>
          </a:r>
        </a:p>
      </dgm:t>
    </dgm:pt>
    <dgm:pt modelId="{B045BF6B-99F5-CE47-8BE8-C70C4846FE4D}" type="parTrans" cxnId="{1337287A-2BD5-A647-B1BD-BA5FEF18721D}">
      <dgm:prSet/>
      <dgm:spPr/>
      <dgm:t>
        <a:bodyPr/>
        <a:lstStyle/>
        <a:p>
          <a:pPr>
            <a:lnSpc>
              <a:spcPct val="150000"/>
            </a:lnSpc>
          </a:pPr>
          <a:endParaRPr lang="nb-NO" noProof="0" dirty="0">
            <a:solidFill>
              <a:srgbClr val="248587"/>
            </a:solidFill>
          </a:endParaRPr>
        </a:p>
      </dgm:t>
    </dgm:pt>
    <dgm:pt modelId="{56F75317-E3CC-914A-A144-F282582E18C5}" type="sibTrans" cxnId="{1337287A-2BD5-A647-B1BD-BA5FEF18721D}">
      <dgm:prSet/>
      <dgm:spPr/>
      <dgm:t>
        <a:bodyPr/>
        <a:lstStyle/>
        <a:p>
          <a:pPr>
            <a:lnSpc>
              <a:spcPct val="150000"/>
            </a:lnSpc>
          </a:pPr>
          <a:endParaRPr lang="nb-NO" noProof="0" dirty="0">
            <a:solidFill>
              <a:srgbClr val="248587"/>
            </a:solidFill>
          </a:endParaRPr>
        </a:p>
      </dgm:t>
    </dgm:pt>
    <dgm:pt modelId="{ED8D370B-1970-EB42-9DFE-ABED82060988}">
      <dgm:prSet/>
      <dgm:spPr>
        <a:solidFill>
          <a:srgbClr val="007075"/>
        </a:solidFill>
        <a:ln>
          <a:solidFill>
            <a:srgbClr val="248587"/>
          </a:solidFill>
        </a:ln>
      </dgm:spPr>
      <dgm:t>
        <a:bodyPr/>
        <a:lstStyle/>
        <a:p>
          <a:pPr>
            <a:lnSpc>
              <a:spcPct val="150000"/>
            </a:lnSpc>
          </a:pPr>
          <a:r>
            <a:rPr lang="nb-NO" noProof="0" dirty="0">
              <a:solidFill>
                <a:srgbClr val="248587"/>
              </a:solidFill>
            </a:rPr>
            <a:t>Gjør brensel om til gass</a:t>
          </a:r>
        </a:p>
      </dgm:t>
    </dgm:pt>
    <dgm:pt modelId="{9A515FA6-F51B-8548-B4E8-EDF0C0DA1F8E}" type="parTrans" cxnId="{A5F3D938-AAD4-E341-8645-93A343CFB5CD}">
      <dgm:prSet/>
      <dgm:spPr/>
      <dgm:t>
        <a:bodyPr/>
        <a:lstStyle/>
        <a:p>
          <a:pPr>
            <a:lnSpc>
              <a:spcPct val="150000"/>
            </a:lnSpc>
          </a:pPr>
          <a:endParaRPr lang="nb-NO" noProof="0" dirty="0">
            <a:solidFill>
              <a:srgbClr val="248587"/>
            </a:solidFill>
          </a:endParaRPr>
        </a:p>
      </dgm:t>
    </dgm:pt>
    <dgm:pt modelId="{CA9A39FB-1449-984D-BBA2-AB82959B5EFE}" type="sibTrans" cxnId="{A5F3D938-AAD4-E341-8645-93A343CFB5CD}">
      <dgm:prSet/>
      <dgm:spPr/>
      <dgm:t>
        <a:bodyPr/>
        <a:lstStyle/>
        <a:p>
          <a:pPr>
            <a:lnSpc>
              <a:spcPct val="150000"/>
            </a:lnSpc>
          </a:pPr>
          <a:endParaRPr lang="nb-NO" noProof="0" dirty="0">
            <a:solidFill>
              <a:srgbClr val="248587"/>
            </a:solidFill>
          </a:endParaRPr>
        </a:p>
      </dgm:t>
    </dgm:pt>
    <dgm:pt modelId="{62EA4722-4A38-E64F-A3E0-2F5B308686D0}">
      <dgm:prSet/>
      <dgm:spPr>
        <a:solidFill>
          <a:srgbClr val="007075"/>
        </a:solidFill>
        <a:ln>
          <a:solidFill>
            <a:srgbClr val="248587"/>
          </a:solidFill>
        </a:ln>
      </dgm:spPr>
      <dgm:t>
        <a:bodyPr/>
        <a:lstStyle/>
        <a:p>
          <a:pPr>
            <a:lnSpc>
              <a:spcPct val="150000"/>
            </a:lnSpc>
          </a:pPr>
          <a:r>
            <a:rPr lang="nb-NO" noProof="0" dirty="0">
              <a:solidFill>
                <a:srgbClr val="248587"/>
              </a:solidFill>
            </a:rPr>
            <a:t>Varmes på 800-1000</a:t>
          </a:r>
          <a:r>
            <a:rPr lang="nb-NO" b="0" i="0" noProof="0" dirty="0">
              <a:solidFill>
                <a:srgbClr val="248587"/>
              </a:solidFill>
            </a:rPr>
            <a:t>°</a:t>
          </a:r>
          <a:r>
            <a:rPr lang="nb-NO" b="0" noProof="0" dirty="0">
              <a:solidFill>
                <a:srgbClr val="248587"/>
              </a:solidFill>
            </a:rPr>
            <a:t>C</a:t>
          </a:r>
          <a:endParaRPr lang="nb-NO" noProof="0" dirty="0">
            <a:solidFill>
              <a:srgbClr val="248587"/>
            </a:solidFill>
          </a:endParaRPr>
        </a:p>
      </dgm:t>
    </dgm:pt>
    <dgm:pt modelId="{B3076F00-34B0-6640-8B3D-5AB21CCF9F87}" type="parTrans" cxnId="{8367EA79-17C9-8F43-9793-5D362A35F47B}">
      <dgm:prSet/>
      <dgm:spPr/>
      <dgm:t>
        <a:bodyPr/>
        <a:lstStyle/>
        <a:p>
          <a:pPr>
            <a:lnSpc>
              <a:spcPct val="150000"/>
            </a:lnSpc>
          </a:pPr>
          <a:endParaRPr lang="nb-NO" noProof="0" dirty="0">
            <a:solidFill>
              <a:srgbClr val="248587"/>
            </a:solidFill>
          </a:endParaRPr>
        </a:p>
      </dgm:t>
    </dgm:pt>
    <dgm:pt modelId="{F2901D71-F544-7245-B323-F1436969208A}" type="sibTrans" cxnId="{8367EA79-17C9-8F43-9793-5D362A35F47B}">
      <dgm:prSet/>
      <dgm:spPr/>
      <dgm:t>
        <a:bodyPr/>
        <a:lstStyle/>
        <a:p>
          <a:pPr>
            <a:lnSpc>
              <a:spcPct val="150000"/>
            </a:lnSpc>
          </a:pPr>
          <a:endParaRPr lang="nb-NO" noProof="0" dirty="0">
            <a:solidFill>
              <a:srgbClr val="248587"/>
            </a:solidFill>
          </a:endParaRPr>
        </a:p>
      </dgm:t>
    </dgm:pt>
    <dgm:pt modelId="{67AEB266-F7D3-6F4B-A6D4-B3C59B2EFE4C}">
      <dgm:prSet/>
      <dgm:spPr>
        <a:solidFill>
          <a:srgbClr val="007075"/>
        </a:solidFill>
        <a:ln>
          <a:solidFill>
            <a:srgbClr val="248587"/>
          </a:solidFill>
        </a:ln>
      </dgm:spPr>
      <dgm:t>
        <a:bodyPr/>
        <a:lstStyle/>
        <a:p>
          <a:pPr>
            <a:lnSpc>
              <a:spcPct val="150000"/>
            </a:lnSpc>
          </a:pPr>
          <a:r>
            <a:rPr lang="nb-NO" noProof="0" dirty="0">
              <a:solidFill>
                <a:srgbClr val="248587"/>
              </a:solidFill>
            </a:rPr>
            <a:t>Danner syngass</a:t>
          </a:r>
        </a:p>
      </dgm:t>
    </dgm:pt>
    <dgm:pt modelId="{1A980C57-55DB-5242-B582-2A810E5DFE14}" type="parTrans" cxnId="{0874699F-C2FC-B64C-8913-F6B21B2F07C9}">
      <dgm:prSet/>
      <dgm:spPr/>
      <dgm:t>
        <a:bodyPr/>
        <a:lstStyle/>
        <a:p>
          <a:pPr>
            <a:lnSpc>
              <a:spcPct val="150000"/>
            </a:lnSpc>
          </a:pPr>
          <a:endParaRPr lang="nb-NO" noProof="0" dirty="0">
            <a:solidFill>
              <a:srgbClr val="248587"/>
            </a:solidFill>
          </a:endParaRPr>
        </a:p>
      </dgm:t>
    </dgm:pt>
    <dgm:pt modelId="{5DFC72F1-33F8-F442-A6D2-79E66F8AD5FC}" type="sibTrans" cxnId="{0874699F-C2FC-B64C-8913-F6B21B2F07C9}">
      <dgm:prSet/>
      <dgm:spPr/>
      <dgm:t>
        <a:bodyPr/>
        <a:lstStyle/>
        <a:p>
          <a:pPr>
            <a:lnSpc>
              <a:spcPct val="150000"/>
            </a:lnSpc>
          </a:pPr>
          <a:endParaRPr lang="nb-NO" noProof="0" dirty="0">
            <a:solidFill>
              <a:srgbClr val="248587"/>
            </a:solidFill>
          </a:endParaRPr>
        </a:p>
      </dgm:t>
    </dgm:pt>
    <dgm:pt modelId="{38EF36BC-2390-7346-8C74-7580457FD685}">
      <dgm:prSet/>
      <dgm:spPr>
        <a:solidFill>
          <a:srgbClr val="007075"/>
        </a:solidFill>
        <a:ln>
          <a:solidFill>
            <a:srgbClr val="248587"/>
          </a:solidFill>
        </a:ln>
      </dgm:spPr>
      <dgm:t>
        <a:bodyPr/>
        <a:lstStyle/>
        <a:p>
          <a:pPr>
            <a:lnSpc>
              <a:spcPct val="150000"/>
            </a:lnSpc>
          </a:pPr>
          <a:r>
            <a:rPr lang="nb-NO" noProof="0" dirty="0">
              <a:solidFill>
                <a:srgbClr val="248587"/>
              </a:solidFill>
            </a:rPr>
            <a:t>Flere materialer kan gassifiseres</a:t>
          </a:r>
        </a:p>
      </dgm:t>
    </dgm:pt>
    <dgm:pt modelId="{3BDF6689-A98D-E341-A4F1-F73B6C5D3C6D}" type="parTrans" cxnId="{D7927DF3-41F4-CE4B-B29D-E42DE5B32762}">
      <dgm:prSet/>
      <dgm:spPr/>
      <dgm:t>
        <a:bodyPr/>
        <a:lstStyle/>
        <a:p>
          <a:pPr>
            <a:lnSpc>
              <a:spcPct val="150000"/>
            </a:lnSpc>
          </a:pPr>
          <a:endParaRPr lang="nb-NO" noProof="0" dirty="0">
            <a:solidFill>
              <a:srgbClr val="248587"/>
            </a:solidFill>
          </a:endParaRPr>
        </a:p>
      </dgm:t>
    </dgm:pt>
    <dgm:pt modelId="{3EA8E744-9008-064B-8246-D5B5B875AAEF}" type="sibTrans" cxnId="{D7927DF3-41F4-CE4B-B29D-E42DE5B32762}">
      <dgm:prSet/>
      <dgm:spPr/>
      <dgm:t>
        <a:bodyPr/>
        <a:lstStyle/>
        <a:p>
          <a:pPr>
            <a:lnSpc>
              <a:spcPct val="150000"/>
            </a:lnSpc>
          </a:pPr>
          <a:endParaRPr lang="nb-NO" noProof="0" dirty="0">
            <a:solidFill>
              <a:srgbClr val="248587"/>
            </a:solidFill>
          </a:endParaRPr>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194F5E-FCCD-B148-9F01-C00CE329B915}"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107DF28A-83C3-2D40-9EC8-E0D06F325961}">
      <dgm:prSet custT="1"/>
      <dgm:spPr>
        <a:solidFill>
          <a:srgbClr val="007075"/>
        </a:solidFill>
      </dgm:spPr>
      <dgm:t>
        <a:bodyPr/>
        <a:lstStyle/>
        <a:p>
          <a:r>
            <a:rPr lang="nb-NO" sz="2800" b="0" i="0" dirty="0"/>
            <a:t>Raw materials </a:t>
          </a:r>
        </a:p>
        <a:p>
          <a:r>
            <a:rPr lang="nb-NO" sz="2000" b="0" i="0" dirty="0"/>
            <a:t>Grass, food waste, etc.</a:t>
          </a:r>
          <a:endParaRPr lang="nb-NO" sz="2000" dirty="0"/>
        </a:p>
      </dgm:t>
    </dgm:pt>
    <dgm:pt modelId="{8C6D7F9B-0263-614F-85FE-4A55B6F856B3}" type="parTrans" cxnId="{BE03BB70-E1BB-1043-A8B3-066FE1C6A517}">
      <dgm:prSet/>
      <dgm:spPr/>
      <dgm:t>
        <a:bodyPr/>
        <a:lstStyle/>
        <a:p>
          <a:endParaRPr lang="nb-NO"/>
        </a:p>
      </dgm:t>
    </dgm:pt>
    <dgm:pt modelId="{BC1A7C1B-32F6-0E41-A913-CBB58F27A53C}" type="sibTrans" cxnId="{BE03BB70-E1BB-1043-A8B3-066FE1C6A517}">
      <dgm:prSet/>
      <dgm:spPr/>
      <dgm:t>
        <a:bodyPr/>
        <a:lstStyle/>
        <a:p>
          <a:endParaRPr lang="nb-NO"/>
        </a:p>
      </dgm:t>
    </dgm:pt>
    <dgm:pt modelId="{51C15BFE-9031-6248-A69C-F9A81DF81411}">
      <dgm:prSet custT="1"/>
      <dgm:spPr>
        <a:solidFill>
          <a:srgbClr val="007075"/>
        </a:solidFill>
      </dgm:spPr>
      <dgm:t>
        <a:bodyPr/>
        <a:lstStyle/>
        <a:p>
          <a:r>
            <a:rPr lang="nb-NO" sz="2800" b="0" i="0" dirty="0"/>
            <a:t>The process </a:t>
          </a:r>
        </a:p>
        <a:p>
          <a:r>
            <a:rPr lang="sv-SE" sz="2000" b="0" i="0" dirty="0" err="1"/>
            <a:t>Thermal</a:t>
          </a:r>
          <a:r>
            <a:rPr lang="sv-SE" sz="2000" b="0" i="0" dirty="0"/>
            <a:t> </a:t>
          </a:r>
          <a:r>
            <a:rPr lang="sv-SE" sz="2000" b="0" i="0" dirty="0" err="1"/>
            <a:t>hydrolysis</a:t>
          </a:r>
          <a:endParaRPr lang="nb-NO" sz="2000" dirty="0"/>
        </a:p>
      </dgm:t>
    </dgm:pt>
    <dgm:pt modelId="{9DCFD7E9-AE58-334F-AEFC-28F5799EB235}" type="parTrans" cxnId="{DFE4E037-EE0D-9B49-8494-6196540B0702}">
      <dgm:prSet/>
      <dgm:spPr/>
      <dgm:t>
        <a:bodyPr/>
        <a:lstStyle/>
        <a:p>
          <a:endParaRPr lang="nb-NO"/>
        </a:p>
      </dgm:t>
    </dgm:pt>
    <dgm:pt modelId="{003A6B3C-B9BF-A641-9498-08CE49900932}" type="sibTrans" cxnId="{DFE4E037-EE0D-9B49-8494-6196540B0702}">
      <dgm:prSet/>
      <dgm:spPr/>
      <dgm:t>
        <a:bodyPr/>
        <a:lstStyle/>
        <a:p>
          <a:endParaRPr lang="nb-NO"/>
        </a:p>
      </dgm:t>
    </dgm:pt>
    <dgm:pt modelId="{D7096D53-050E-D74F-B5B6-958BE7F38C9A}">
      <dgm:prSet custT="1"/>
      <dgm:spPr>
        <a:solidFill>
          <a:srgbClr val="007075"/>
        </a:solidFill>
      </dgm:spPr>
      <dgm:t>
        <a:bodyPr/>
        <a:lstStyle/>
        <a:p>
          <a:pPr>
            <a:lnSpc>
              <a:spcPct val="150000"/>
            </a:lnSpc>
          </a:pPr>
          <a:r>
            <a:rPr lang="nb-NO" sz="2300" b="0" i="0" dirty="0"/>
            <a:t>Extracting the protein </a:t>
          </a:r>
          <a:r>
            <a:rPr lang="sv-SE" sz="2000" b="0" i="0" dirty="0" err="1"/>
            <a:t>Heating</a:t>
          </a:r>
          <a:r>
            <a:rPr lang="sv-SE" sz="2000" b="0" i="0" dirty="0"/>
            <a:t>, </a:t>
          </a:r>
          <a:r>
            <a:rPr lang="sv-SE" sz="2000" b="0" i="0" dirty="0" err="1"/>
            <a:t>pressing</a:t>
          </a:r>
          <a:r>
            <a:rPr lang="sv-SE" sz="2000" b="0" i="0" dirty="0"/>
            <a:t>, </a:t>
          </a:r>
          <a:r>
            <a:rPr lang="sv-SE" sz="2000" b="0" i="0" dirty="0" err="1"/>
            <a:t>liquid</a:t>
          </a:r>
          <a:r>
            <a:rPr lang="sv-SE" sz="2000" b="0" i="0" dirty="0"/>
            <a:t> </a:t>
          </a:r>
          <a:r>
            <a:rPr lang="sv-SE" sz="2000" b="0" i="0" dirty="0" err="1"/>
            <a:t>extraction</a:t>
          </a:r>
          <a:endParaRPr lang="nb-NO" sz="2300" dirty="0"/>
        </a:p>
      </dgm:t>
    </dgm:pt>
    <dgm:pt modelId="{C6A8705D-9AF7-644F-940A-01279EBB739D}" type="parTrans" cxnId="{EF056C43-8864-3942-A827-6523A2DB4153}">
      <dgm:prSet/>
      <dgm:spPr/>
      <dgm:t>
        <a:bodyPr/>
        <a:lstStyle/>
        <a:p>
          <a:endParaRPr lang="nb-NO"/>
        </a:p>
      </dgm:t>
    </dgm:pt>
    <dgm:pt modelId="{D95DF374-6B30-5C4A-A965-39EAC3FEE845}" type="sibTrans" cxnId="{EF056C43-8864-3942-A827-6523A2DB4153}">
      <dgm:prSet/>
      <dgm:spPr/>
      <dgm:t>
        <a:bodyPr/>
        <a:lstStyle/>
        <a:p>
          <a:endParaRPr lang="nb-NO"/>
        </a:p>
      </dgm:t>
    </dgm:pt>
    <dgm:pt modelId="{F920E2EA-1639-2D4E-BFA6-EAEFFF43B49E}">
      <dgm:prSet custT="1"/>
      <dgm:spPr>
        <a:solidFill>
          <a:srgbClr val="007075"/>
        </a:solidFill>
      </dgm:spPr>
      <dgm:t>
        <a:bodyPr anchor="ctr"/>
        <a:lstStyle/>
        <a:p>
          <a:pPr algn="ctr"/>
          <a:r>
            <a:rPr lang="nb-NO" sz="2800" b="0" i="0" dirty="0"/>
            <a:t>Uses</a:t>
          </a:r>
        </a:p>
        <a:p>
          <a:pPr algn="ctr"/>
          <a:r>
            <a:rPr lang="en-US" sz="2000" b="0" i="0" dirty="0"/>
            <a:t>The protein liquid
The residual product</a:t>
          </a:r>
          <a:endParaRPr lang="nb-NO" sz="2400" dirty="0"/>
        </a:p>
      </dgm:t>
    </dgm:pt>
    <dgm:pt modelId="{96278711-273F-FF4B-8630-90EE9CAD2198}" type="parTrans" cxnId="{D926FC94-DFD4-2A46-B8E7-8D807A469DED}">
      <dgm:prSet/>
      <dgm:spPr/>
      <dgm:t>
        <a:bodyPr/>
        <a:lstStyle/>
        <a:p>
          <a:endParaRPr lang="nb-NO"/>
        </a:p>
      </dgm:t>
    </dgm:pt>
    <dgm:pt modelId="{E5AAADBC-CC30-6641-8BD8-BA1282EB81C8}" type="sibTrans" cxnId="{D926FC94-DFD4-2A46-B8E7-8D807A469DED}">
      <dgm:prSet/>
      <dgm:spPr/>
      <dgm:t>
        <a:bodyPr/>
        <a:lstStyle/>
        <a:p>
          <a:endParaRPr lang="nb-NO"/>
        </a:p>
      </dgm:t>
    </dgm:pt>
    <dgm:pt modelId="{428455AC-117B-E94E-89FA-48EE7FA1FEF0}" type="pres">
      <dgm:prSet presAssocID="{B5194F5E-FCCD-B148-9F01-C00CE329B915}" presName="diagram" presStyleCnt="0">
        <dgm:presLayoutVars>
          <dgm:dir/>
          <dgm:resizeHandles val="exact"/>
        </dgm:presLayoutVars>
      </dgm:prSet>
      <dgm:spPr/>
    </dgm:pt>
    <dgm:pt modelId="{2F8AD19F-68AC-FD47-9B73-2D2D1AB7241E}" type="pres">
      <dgm:prSet presAssocID="{107DF28A-83C3-2D40-9EC8-E0D06F325961}" presName="node" presStyleLbl="node1" presStyleIdx="0" presStyleCnt="4">
        <dgm:presLayoutVars>
          <dgm:bulletEnabled val="1"/>
        </dgm:presLayoutVars>
      </dgm:prSet>
      <dgm:spPr/>
    </dgm:pt>
    <dgm:pt modelId="{E94A83C3-B59A-C148-9C8F-A33EBF33C660}" type="pres">
      <dgm:prSet presAssocID="{BC1A7C1B-32F6-0E41-A913-CBB58F27A53C}" presName="sibTrans" presStyleCnt="0"/>
      <dgm:spPr/>
    </dgm:pt>
    <dgm:pt modelId="{0C6F1E6E-4AF4-7E40-BFCB-BEA7A3B298AA}" type="pres">
      <dgm:prSet presAssocID="{51C15BFE-9031-6248-A69C-F9A81DF81411}" presName="node" presStyleLbl="node1" presStyleIdx="1" presStyleCnt="4">
        <dgm:presLayoutVars>
          <dgm:bulletEnabled val="1"/>
        </dgm:presLayoutVars>
      </dgm:prSet>
      <dgm:spPr/>
    </dgm:pt>
    <dgm:pt modelId="{057C2121-10DC-874B-9D4B-7CDB8D3610B8}" type="pres">
      <dgm:prSet presAssocID="{003A6B3C-B9BF-A641-9498-08CE49900932}" presName="sibTrans" presStyleCnt="0"/>
      <dgm:spPr/>
    </dgm:pt>
    <dgm:pt modelId="{12083EB9-4CDC-E345-BFAA-91362DDE2DD4}" type="pres">
      <dgm:prSet presAssocID="{D7096D53-050E-D74F-B5B6-958BE7F38C9A}" presName="node" presStyleLbl="node1" presStyleIdx="2" presStyleCnt="4">
        <dgm:presLayoutVars>
          <dgm:bulletEnabled val="1"/>
        </dgm:presLayoutVars>
      </dgm:prSet>
      <dgm:spPr/>
    </dgm:pt>
    <dgm:pt modelId="{F6C4BC28-A8C2-2244-9601-BE3FA870D664}" type="pres">
      <dgm:prSet presAssocID="{D95DF374-6B30-5C4A-A965-39EAC3FEE845}" presName="sibTrans" presStyleCnt="0"/>
      <dgm:spPr/>
    </dgm:pt>
    <dgm:pt modelId="{21A4CB1D-5D74-CB47-8F6C-089CF75D371B}" type="pres">
      <dgm:prSet presAssocID="{F920E2EA-1639-2D4E-BFA6-EAEFFF43B49E}" presName="node" presStyleLbl="node1" presStyleIdx="3" presStyleCnt="4" custLinFactNeighborX="-601" custLinFactNeighborY="-1503">
        <dgm:presLayoutVars>
          <dgm:bulletEnabled val="1"/>
        </dgm:presLayoutVars>
      </dgm:prSet>
      <dgm:spPr/>
    </dgm:pt>
  </dgm:ptLst>
  <dgm:cxnLst>
    <dgm:cxn modelId="{3E727000-CD1B-F041-A179-644B08EB9C8F}" type="presOf" srcId="{107DF28A-83C3-2D40-9EC8-E0D06F325961}" destId="{2F8AD19F-68AC-FD47-9B73-2D2D1AB7241E}" srcOrd="0" destOrd="0" presId="urn:microsoft.com/office/officeart/2005/8/layout/default"/>
    <dgm:cxn modelId="{BD98200E-88F3-584A-893B-00E9117D9B31}" type="presOf" srcId="{51C15BFE-9031-6248-A69C-F9A81DF81411}" destId="{0C6F1E6E-4AF4-7E40-BFCB-BEA7A3B298AA}" srcOrd="0" destOrd="0" presId="urn:microsoft.com/office/officeart/2005/8/layout/default"/>
    <dgm:cxn modelId="{DFE4E037-EE0D-9B49-8494-6196540B0702}" srcId="{B5194F5E-FCCD-B148-9F01-C00CE329B915}" destId="{51C15BFE-9031-6248-A69C-F9A81DF81411}" srcOrd="1" destOrd="0" parTransId="{9DCFD7E9-AE58-334F-AEFC-28F5799EB235}" sibTransId="{003A6B3C-B9BF-A641-9498-08CE49900932}"/>
    <dgm:cxn modelId="{EF056C43-8864-3942-A827-6523A2DB4153}" srcId="{B5194F5E-FCCD-B148-9F01-C00CE329B915}" destId="{D7096D53-050E-D74F-B5B6-958BE7F38C9A}" srcOrd="2" destOrd="0" parTransId="{C6A8705D-9AF7-644F-940A-01279EBB739D}" sibTransId="{D95DF374-6B30-5C4A-A965-39EAC3FEE845}"/>
    <dgm:cxn modelId="{798CC44B-EA62-C944-9E52-32BDB6AA0085}" type="presOf" srcId="{F920E2EA-1639-2D4E-BFA6-EAEFFF43B49E}" destId="{21A4CB1D-5D74-CB47-8F6C-089CF75D371B}" srcOrd="0" destOrd="0" presId="urn:microsoft.com/office/officeart/2005/8/layout/default"/>
    <dgm:cxn modelId="{BE03BB70-E1BB-1043-A8B3-066FE1C6A517}" srcId="{B5194F5E-FCCD-B148-9F01-C00CE329B915}" destId="{107DF28A-83C3-2D40-9EC8-E0D06F325961}" srcOrd="0" destOrd="0" parTransId="{8C6D7F9B-0263-614F-85FE-4A55B6F856B3}" sibTransId="{BC1A7C1B-32F6-0E41-A913-CBB58F27A53C}"/>
    <dgm:cxn modelId="{D926FC94-DFD4-2A46-B8E7-8D807A469DED}" srcId="{B5194F5E-FCCD-B148-9F01-C00CE329B915}" destId="{F920E2EA-1639-2D4E-BFA6-EAEFFF43B49E}" srcOrd="3" destOrd="0" parTransId="{96278711-273F-FF4B-8630-90EE9CAD2198}" sibTransId="{E5AAADBC-CC30-6641-8BD8-BA1282EB81C8}"/>
    <dgm:cxn modelId="{53F74B9C-067D-7D44-9938-D6D75BB93714}" type="presOf" srcId="{D7096D53-050E-D74F-B5B6-958BE7F38C9A}" destId="{12083EB9-4CDC-E345-BFAA-91362DDE2DD4}" srcOrd="0" destOrd="0" presId="urn:microsoft.com/office/officeart/2005/8/layout/default"/>
    <dgm:cxn modelId="{3F28CBBD-01C6-D143-BDA2-D2C657CB8AFB}" type="presOf" srcId="{B5194F5E-FCCD-B148-9F01-C00CE329B915}" destId="{428455AC-117B-E94E-89FA-48EE7FA1FEF0}" srcOrd="0" destOrd="0" presId="urn:microsoft.com/office/officeart/2005/8/layout/default"/>
    <dgm:cxn modelId="{BE8C751E-D567-DE4B-8D47-0CCF345B3D73}" type="presParOf" srcId="{428455AC-117B-E94E-89FA-48EE7FA1FEF0}" destId="{2F8AD19F-68AC-FD47-9B73-2D2D1AB7241E}" srcOrd="0" destOrd="0" presId="urn:microsoft.com/office/officeart/2005/8/layout/default"/>
    <dgm:cxn modelId="{2B6CB2A4-CE29-D349-A27C-F15F4DDCB124}" type="presParOf" srcId="{428455AC-117B-E94E-89FA-48EE7FA1FEF0}" destId="{E94A83C3-B59A-C148-9C8F-A33EBF33C660}" srcOrd="1" destOrd="0" presId="urn:microsoft.com/office/officeart/2005/8/layout/default"/>
    <dgm:cxn modelId="{8A4A7153-6124-034D-B39C-E12433A29D59}" type="presParOf" srcId="{428455AC-117B-E94E-89FA-48EE7FA1FEF0}" destId="{0C6F1E6E-4AF4-7E40-BFCB-BEA7A3B298AA}" srcOrd="2" destOrd="0" presId="urn:microsoft.com/office/officeart/2005/8/layout/default"/>
    <dgm:cxn modelId="{4FE077B2-79FE-E142-BBE9-E7747EE983B4}" type="presParOf" srcId="{428455AC-117B-E94E-89FA-48EE7FA1FEF0}" destId="{057C2121-10DC-874B-9D4B-7CDB8D3610B8}" srcOrd="3" destOrd="0" presId="urn:microsoft.com/office/officeart/2005/8/layout/default"/>
    <dgm:cxn modelId="{06F5B9B1-71E6-F144-B3B4-A2E8810FF884}" type="presParOf" srcId="{428455AC-117B-E94E-89FA-48EE7FA1FEF0}" destId="{12083EB9-4CDC-E345-BFAA-91362DDE2DD4}" srcOrd="4" destOrd="0" presId="urn:microsoft.com/office/officeart/2005/8/layout/default"/>
    <dgm:cxn modelId="{BFBBF35E-899D-2643-99DA-C92D0C47B9EE}" type="presParOf" srcId="{428455AC-117B-E94E-89FA-48EE7FA1FEF0}" destId="{F6C4BC28-A8C2-2244-9601-BE3FA870D664}" srcOrd="5" destOrd="0" presId="urn:microsoft.com/office/officeart/2005/8/layout/default"/>
    <dgm:cxn modelId="{B3EC9D7E-B21F-D143-A9F8-E266D3C7F1BB}" type="presParOf" srcId="{428455AC-117B-E94E-89FA-48EE7FA1FEF0}" destId="{21A4CB1D-5D74-CB47-8F6C-089CF75D371B}" srcOrd="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F7A31EA-6767-8A4D-9530-0676EC8A197E}"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nb-NO"/>
        </a:p>
      </dgm:t>
    </dgm:pt>
    <dgm:pt modelId="{8BA28942-2972-1E43-A70C-F16F61AABC3A}">
      <dgm:prSet custT="1"/>
      <dgm:spPr>
        <a:solidFill>
          <a:srgbClr val="E8EFF0"/>
        </a:solidFill>
      </dgm:spPr>
      <dgm:t>
        <a:bodyPr/>
        <a:lstStyle/>
        <a:p>
          <a:pPr>
            <a:lnSpc>
              <a:spcPct val="100000"/>
            </a:lnSpc>
          </a:pPr>
          <a:r>
            <a:rPr lang="en-US" sz="2000" b="0" i="0" dirty="0">
              <a:solidFill>
                <a:srgbClr val="248587"/>
              </a:solidFill>
              <a:effectLst/>
              <a:latin typeface="Myriad Pro" panose="020B0503030403020204" pitchFamily="34" charset="0"/>
            </a:rPr>
            <a:t>N2Applied technology reduces nitrogen oxide emissions</a:t>
          </a:r>
          <a:endParaRPr lang="nb-NO" sz="2000" dirty="0">
            <a:solidFill>
              <a:srgbClr val="248587"/>
            </a:solidFill>
          </a:endParaRPr>
        </a:p>
      </dgm:t>
    </dgm:pt>
    <dgm:pt modelId="{7B10CDAA-83D2-4E4D-8AC0-53249FC21693}" type="parTrans" cxnId="{EEE3FCF2-AE3D-C143-8C9D-1587E5575D6C}">
      <dgm:prSet/>
      <dgm:spPr/>
      <dgm:t>
        <a:bodyPr/>
        <a:lstStyle/>
        <a:p>
          <a:endParaRPr lang="nb-NO"/>
        </a:p>
      </dgm:t>
    </dgm:pt>
    <dgm:pt modelId="{3E90FC79-D5E5-FD48-BDCE-E6B5AC9835CA}" type="sibTrans" cxnId="{EEE3FCF2-AE3D-C143-8C9D-1587E5575D6C}">
      <dgm:prSet/>
      <dgm:spPr/>
      <dgm:t>
        <a:bodyPr/>
        <a:lstStyle/>
        <a:p>
          <a:endParaRPr lang="nb-NO"/>
        </a:p>
      </dgm:t>
    </dgm:pt>
    <dgm:pt modelId="{2EFF9C33-F061-0A4D-B512-04CDF33D5C2E}">
      <dgm:prSet custT="1"/>
      <dgm:spPr>
        <a:solidFill>
          <a:srgbClr val="E8EFF0"/>
        </a:solidFill>
      </dgm:spPr>
      <dgm:t>
        <a:bodyPr/>
        <a:lstStyle/>
        <a:p>
          <a:pPr>
            <a:lnSpc>
              <a:spcPct val="100000"/>
            </a:lnSpc>
          </a:pPr>
          <a:r>
            <a:rPr lang="nb-NO" sz="2000" b="0" i="0" dirty="0">
              <a:solidFill>
                <a:srgbClr val="248587"/>
              </a:solidFill>
              <a:effectLst/>
              <a:latin typeface="Myriad Pro" panose="020B0503030403020204" pitchFamily="34" charset="0"/>
            </a:rPr>
            <a:t>Air nitrogen </a:t>
          </a:r>
          <a:r>
            <a:rPr lang="nb-NO" sz="2000" b="0" i="0" dirty="0">
              <a:solidFill>
                <a:srgbClr val="248587"/>
              </a:solidFill>
              <a:effectLst/>
              <a:latin typeface="Myriad Pro" panose="020B0503030403020204" pitchFamily="34" charset="0"/>
              <a:sym typeface="Wingdings" pitchFamily="2" charset="2"/>
            </a:rPr>
            <a:t></a:t>
          </a:r>
          <a:r>
            <a:rPr lang="nb-NO" sz="2000" b="0" i="0" dirty="0">
              <a:solidFill>
                <a:srgbClr val="248587"/>
              </a:solidFill>
              <a:effectLst/>
              <a:latin typeface="Myriad Pro" panose="020B0503030403020204" pitchFamily="34" charset="0"/>
            </a:rPr>
            <a:t> fertilizer</a:t>
          </a:r>
          <a:endParaRPr lang="nb-NO" sz="2000" dirty="0">
            <a:solidFill>
              <a:srgbClr val="248587"/>
            </a:solidFill>
          </a:endParaRPr>
        </a:p>
      </dgm:t>
    </dgm:pt>
    <dgm:pt modelId="{5CE57BB9-3BC5-AD4A-B0B8-C9688975CCED}" type="parTrans" cxnId="{9D600609-091F-D14B-87FE-52CE4DA1EB33}">
      <dgm:prSet/>
      <dgm:spPr/>
      <dgm:t>
        <a:bodyPr/>
        <a:lstStyle/>
        <a:p>
          <a:endParaRPr lang="nb-NO"/>
        </a:p>
      </dgm:t>
    </dgm:pt>
    <dgm:pt modelId="{0C0F3A43-BB03-C64C-BD7F-DCA6A6831C79}" type="sibTrans" cxnId="{9D600609-091F-D14B-87FE-52CE4DA1EB33}">
      <dgm:prSet/>
      <dgm:spPr/>
      <dgm:t>
        <a:bodyPr/>
        <a:lstStyle/>
        <a:p>
          <a:endParaRPr lang="nb-NO"/>
        </a:p>
      </dgm:t>
    </dgm:pt>
    <dgm:pt modelId="{BA34D182-6B75-F646-A43D-A841364A5EE9}">
      <dgm:prSet custT="1"/>
      <dgm:spPr>
        <a:solidFill>
          <a:srgbClr val="E8EFF0"/>
        </a:solidFill>
      </dgm:spPr>
      <dgm:t>
        <a:bodyPr/>
        <a:lstStyle/>
        <a:p>
          <a:pPr>
            <a:lnSpc>
              <a:spcPct val="100000"/>
            </a:lnSpc>
          </a:pPr>
          <a:r>
            <a:rPr lang="nb-NO" sz="2000" b="0" i="0" dirty="0">
              <a:solidFill>
                <a:srgbClr val="248587"/>
              </a:solidFill>
              <a:effectLst/>
              <a:latin typeface="Myriad Pro" panose="020B0503030403020204" pitchFamily="34" charset="0"/>
            </a:rPr>
            <a:t>Produces fertilizer locally </a:t>
          </a:r>
          <a:r>
            <a:rPr lang="nb-NO" sz="2000" b="0" i="0" dirty="0">
              <a:solidFill>
                <a:srgbClr val="248587"/>
              </a:solidFill>
              <a:effectLst/>
              <a:latin typeface="Myriad Pro" panose="020B0503030403020204" pitchFamily="34" charset="0"/>
              <a:sym typeface="Wingdings" pitchFamily="2" charset="2"/>
            </a:rPr>
            <a:t></a:t>
          </a:r>
          <a:r>
            <a:rPr lang="nb-NO" sz="2000" b="0" i="0" dirty="0">
              <a:solidFill>
                <a:srgbClr val="248587"/>
              </a:solidFill>
              <a:effectLst/>
              <a:latin typeface="Myriad Pro" panose="020B0503030403020204" pitchFamily="34" charset="0"/>
            </a:rPr>
            <a:t> reduces transport</a:t>
          </a:r>
          <a:endParaRPr lang="nb-NO" sz="2000" dirty="0">
            <a:solidFill>
              <a:srgbClr val="248587"/>
            </a:solidFill>
          </a:endParaRPr>
        </a:p>
      </dgm:t>
    </dgm:pt>
    <dgm:pt modelId="{64D06836-2B67-3642-8941-C02B9446C908}" type="parTrans" cxnId="{47A5259A-D84A-4A40-A361-1B17B56C4891}">
      <dgm:prSet/>
      <dgm:spPr/>
      <dgm:t>
        <a:bodyPr/>
        <a:lstStyle/>
        <a:p>
          <a:endParaRPr lang="nb-NO"/>
        </a:p>
      </dgm:t>
    </dgm:pt>
    <dgm:pt modelId="{BE9E7B24-5C36-4C4A-90B0-282FBFBB6C33}" type="sibTrans" cxnId="{47A5259A-D84A-4A40-A361-1B17B56C4891}">
      <dgm:prSet/>
      <dgm:spPr/>
      <dgm:t>
        <a:bodyPr/>
        <a:lstStyle/>
        <a:p>
          <a:endParaRPr lang="nb-NO"/>
        </a:p>
      </dgm:t>
    </dgm:pt>
    <dgm:pt modelId="{6C4C064F-7AA3-F94E-9251-C55BEF5937DC}" type="pres">
      <dgm:prSet presAssocID="{AF7A31EA-6767-8A4D-9530-0676EC8A197E}" presName="Name0" presStyleCnt="0">
        <dgm:presLayoutVars>
          <dgm:dir/>
          <dgm:animLvl val="lvl"/>
          <dgm:resizeHandles val="exact"/>
        </dgm:presLayoutVars>
      </dgm:prSet>
      <dgm:spPr/>
    </dgm:pt>
    <dgm:pt modelId="{11876858-9FB0-4673-91FB-32EDAC35E5B6}" type="pres">
      <dgm:prSet presAssocID="{BA34D182-6B75-F646-A43D-A841364A5EE9}" presName="boxAndChildren" presStyleCnt="0"/>
      <dgm:spPr/>
    </dgm:pt>
    <dgm:pt modelId="{7410B334-E1A8-4A1B-93F4-3A2965DDEF82}" type="pres">
      <dgm:prSet presAssocID="{BA34D182-6B75-F646-A43D-A841364A5EE9}" presName="parentTextBox" presStyleLbl="node1" presStyleIdx="0" presStyleCnt="3"/>
      <dgm:spPr/>
    </dgm:pt>
    <dgm:pt modelId="{64CF486F-7A05-1749-8564-34A8C3523E23}" type="pres">
      <dgm:prSet presAssocID="{0C0F3A43-BB03-C64C-BD7F-DCA6A6831C79}" presName="sp" presStyleCnt="0"/>
      <dgm:spPr/>
    </dgm:pt>
    <dgm:pt modelId="{8805E102-BEA6-E84A-9778-0445F2942C29}" type="pres">
      <dgm:prSet presAssocID="{2EFF9C33-F061-0A4D-B512-04CDF33D5C2E}" presName="arrowAndChildren" presStyleCnt="0"/>
      <dgm:spPr/>
    </dgm:pt>
    <dgm:pt modelId="{C402FFFB-A29E-0F45-BBE1-65CE433C811F}" type="pres">
      <dgm:prSet presAssocID="{2EFF9C33-F061-0A4D-B512-04CDF33D5C2E}" presName="parentTextArrow" presStyleLbl="node1" presStyleIdx="1" presStyleCnt="3"/>
      <dgm:spPr/>
    </dgm:pt>
    <dgm:pt modelId="{F16DE288-EAD6-DD49-84CF-D9B57DE75175}" type="pres">
      <dgm:prSet presAssocID="{3E90FC79-D5E5-FD48-BDCE-E6B5AC9835CA}" presName="sp" presStyleCnt="0"/>
      <dgm:spPr/>
    </dgm:pt>
    <dgm:pt modelId="{F21641A4-BE4E-C84A-A97B-886245F38620}" type="pres">
      <dgm:prSet presAssocID="{8BA28942-2972-1E43-A70C-F16F61AABC3A}" presName="arrowAndChildren" presStyleCnt="0"/>
      <dgm:spPr/>
    </dgm:pt>
    <dgm:pt modelId="{B681BB11-ED15-0D4C-BBB1-C2F74D347A18}" type="pres">
      <dgm:prSet presAssocID="{8BA28942-2972-1E43-A70C-F16F61AABC3A}" presName="parentTextArrow" presStyleLbl="node1" presStyleIdx="2" presStyleCnt="3"/>
      <dgm:spPr/>
    </dgm:pt>
  </dgm:ptLst>
  <dgm:cxnLst>
    <dgm:cxn modelId="{9D600609-091F-D14B-87FE-52CE4DA1EB33}" srcId="{AF7A31EA-6767-8A4D-9530-0676EC8A197E}" destId="{2EFF9C33-F061-0A4D-B512-04CDF33D5C2E}" srcOrd="1" destOrd="0" parTransId="{5CE57BB9-3BC5-AD4A-B0B8-C9688975CCED}" sibTransId="{0C0F3A43-BB03-C64C-BD7F-DCA6A6831C79}"/>
    <dgm:cxn modelId="{B588710C-D341-8D4B-A94E-2137F992E1DB}" type="presOf" srcId="{2EFF9C33-F061-0A4D-B512-04CDF33D5C2E}" destId="{C402FFFB-A29E-0F45-BBE1-65CE433C811F}" srcOrd="0" destOrd="0" presId="urn:microsoft.com/office/officeart/2005/8/layout/process4"/>
    <dgm:cxn modelId="{5CF31230-1ADE-B64A-8322-123D80BF6F05}" type="presOf" srcId="{8BA28942-2972-1E43-A70C-F16F61AABC3A}" destId="{B681BB11-ED15-0D4C-BBB1-C2F74D347A18}" srcOrd="0" destOrd="0" presId="urn:microsoft.com/office/officeart/2005/8/layout/process4"/>
    <dgm:cxn modelId="{2EF0D649-3F8B-9046-8C71-F98FE2745BD0}" type="presOf" srcId="{AF7A31EA-6767-8A4D-9530-0676EC8A197E}" destId="{6C4C064F-7AA3-F94E-9251-C55BEF5937DC}" srcOrd="0" destOrd="0" presId="urn:microsoft.com/office/officeart/2005/8/layout/process4"/>
    <dgm:cxn modelId="{D319F44A-E264-47E8-B099-B18443EFFC44}" type="presOf" srcId="{BA34D182-6B75-F646-A43D-A841364A5EE9}" destId="{7410B334-E1A8-4A1B-93F4-3A2965DDEF82}" srcOrd="0" destOrd="0" presId="urn:microsoft.com/office/officeart/2005/8/layout/process4"/>
    <dgm:cxn modelId="{47A5259A-D84A-4A40-A361-1B17B56C4891}" srcId="{AF7A31EA-6767-8A4D-9530-0676EC8A197E}" destId="{BA34D182-6B75-F646-A43D-A841364A5EE9}" srcOrd="2" destOrd="0" parTransId="{64D06836-2B67-3642-8941-C02B9446C908}" sibTransId="{BE9E7B24-5C36-4C4A-90B0-282FBFBB6C33}"/>
    <dgm:cxn modelId="{EEE3FCF2-AE3D-C143-8C9D-1587E5575D6C}" srcId="{AF7A31EA-6767-8A4D-9530-0676EC8A197E}" destId="{8BA28942-2972-1E43-A70C-F16F61AABC3A}" srcOrd="0" destOrd="0" parTransId="{7B10CDAA-83D2-4E4D-8AC0-53249FC21693}" sibTransId="{3E90FC79-D5E5-FD48-BDCE-E6B5AC9835CA}"/>
    <dgm:cxn modelId="{85CF9D39-70F9-419B-A7FC-20EAFBE1EE1D}" type="presParOf" srcId="{6C4C064F-7AA3-F94E-9251-C55BEF5937DC}" destId="{11876858-9FB0-4673-91FB-32EDAC35E5B6}" srcOrd="0" destOrd="0" presId="urn:microsoft.com/office/officeart/2005/8/layout/process4"/>
    <dgm:cxn modelId="{42BB48B6-6B9F-4F91-B20D-17182E5E740A}" type="presParOf" srcId="{11876858-9FB0-4673-91FB-32EDAC35E5B6}" destId="{7410B334-E1A8-4A1B-93F4-3A2965DDEF82}" srcOrd="0" destOrd="0" presId="urn:microsoft.com/office/officeart/2005/8/layout/process4"/>
    <dgm:cxn modelId="{767652E4-DC3C-2149-9A5A-A9C3D53417A4}" type="presParOf" srcId="{6C4C064F-7AA3-F94E-9251-C55BEF5937DC}" destId="{64CF486F-7A05-1749-8564-34A8C3523E23}" srcOrd="1" destOrd="0" presId="urn:microsoft.com/office/officeart/2005/8/layout/process4"/>
    <dgm:cxn modelId="{07ABB27C-38E7-E247-807D-E8AF7B298601}" type="presParOf" srcId="{6C4C064F-7AA3-F94E-9251-C55BEF5937DC}" destId="{8805E102-BEA6-E84A-9778-0445F2942C29}" srcOrd="2" destOrd="0" presId="urn:microsoft.com/office/officeart/2005/8/layout/process4"/>
    <dgm:cxn modelId="{6A6D60F2-FBDA-C346-A5ED-E2E92074C628}" type="presParOf" srcId="{8805E102-BEA6-E84A-9778-0445F2942C29}" destId="{C402FFFB-A29E-0F45-BBE1-65CE433C811F}" srcOrd="0" destOrd="0" presId="urn:microsoft.com/office/officeart/2005/8/layout/process4"/>
    <dgm:cxn modelId="{D3B00828-F846-D640-8ABB-F46485582FAF}" type="presParOf" srcId="{6C4C064F-7AA3-F94E-9251-C55BEF5937DC}" destId="{F16DE288-EAD6-DD49-84CF-D9B57DE75175}" srcOrd="3" destOrd="0" presId="urn:microsoft.com/office/officeart/2005/8/layout/process4"/>
    <dgm:cxn modelId="{82C21D20-BA0D-FF40-ADEB-8E235331D6C8}" type="presParOf" srcId="{6C4C064F-7AA3-F94E-9251-C55BEF5937DC}" destId="{F21641A4-BE4E-C84A-A97B-886245F38620}" srcOrd="4" destOrd="0" presId="urn:microsoft.com/office/officeart/2005/8/layout/process4"/>
    <dgm:cxn modelId="{283DA472-179A-6B42-A84C-CB724AEC0A46}" type="presParOf" srcId="{F21641A4-BE4E-C84A-A97B-886245F38620}" destId="{B681BB11-ED15-0D4C-BBB1-C2F74D347A18}" srcOrd="0" destOrd="0" presId="urn:microsoft.com/office/officeart/2005/8/layout/process4"/>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F6A0B5D-3681-7E4E-B422-4DC756DF54FE}"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42A4AF2A-0FE8-3540-9E9F-5B4A40C41B34}">
      <dgm:prSet custT="1"/>
      <dgm:spPr>
        <a:solidFill>
          <a:srgbClr val="007075"/>
        </a:solidFill>
      </dgm:spPr>
      <dgm:t>
        <a:bodyPr/>
        <a:lstStyle/>
        <a:p>
          <a:pPr algn="ctr">
            <a:lnSpc>
              <a:spcPct val="150000"/>
            </a:lnSpc>
          </a:pPr>
          <a:r>
            <a:rPr lang="en-US" sz="2000" dirty="0"/>
            <a:t>Extraction of phosphorus from sewage sludge</a:t>
          </a:r>
          <a:endParaRPr lang="nb-NO" sz="2000" dirty="0"/>
        </a:p>
      </dgm:t>
    </dgm:pt>
    <dgm:pt modelId="{9F110A5E-8B40-8944-B5D8-0FF010BA118F}" type="parTrans" cxnId="{EBC613A2-07B7-C94D-8654-AD26351FB2FF}">
      <dgm:prSet/>
      <dgm:spPr/>
      <dgm:t>
        <a:bodyPr/>
        <a:lstStyle/>
        <a:p>
          <a:pPr algn="ctr"/>
          <a:endParaRPr lang="nb-NO"/>
        </a:p>
      </dgm:t>
    </dgm:pt>
    <dgm:pt modelId="{87416890-0CE7-0F42-A2FD-85065B690101}" type="sibTrans" cxnId="{EBC613A2-07B7-C94D-8654-AD26351FB2FF}">
      <dgm:prSet/>
      <dgm:spPr/>
      <dgm:t>
        <a:bodyPr/>
        <a:lstStyle/>
        <a:p>
          <a:pPr algn="ctr"/>
          <a:endParaRPr lang="nb-NO"/>
        </a:p>
      </dgm:t>
    </dgm:pt>
    <dgm:pt modelId="{557BB65E-7B7B-754E-88AC-EAE93D255C98}">
      <dgm:prSet custT="1"/>
      <dgm:spPr>
        <a:solidFill>
          <a:srgbClr val="007075"/>
        </a:solidFill>
      </dgm:spPr>
      <dgm:t>
        <a:bodyPr/>
        <a:lstStyle/>
        <a:p>
          <a:pPr algn="ctr">
            <a:lnSpc>
              <a:spcPct val="150000"/>
            </a:lnSpc>
          </a:pPr>
          <a:r>
            <a:rPr lang="en-US" sz="2000" dirty="0"/>
            <a:t>Up to 90% phosphorus recovery</a:t>
          </a:r>
          <a:endParaRPr lang="nb-NO" sz="2000" dirty="0"/>
        </a:p>
      </dgm:t>
    </dgm:pt>
    <dgm:pt modelId="{EF642EFF-957B-6649-A4B9-C191ADA77EBE}" type="parTrans" cxnId="{A1795437-F2CA-2E4F-935C-BDE15ADEF6AF}">
      <dgm:prSet/>
      <dgm:spPr/>
      <dgm:t>
        <a:bodyPr/>
        <a:lstStyle/>
        <a:p>
          <a:pPr algn="ctr"/>
          <a:endParaRPr lang="nb-NO"/>
        </a:p>
      </dgm:t>
    </dgm:pt>
    <dgm:pt modelId="{5EDE5ED4-E76D-0348-B5FD-93A1D2DE44ED}" type="sibTrans" cxnId="{A1795437-F2CA-2E4F-935C-BDE15ADEF6AF}">
      <dgm:prSet/>
      <dgm:spPr/>
      <dgm:t>
        <a:bodyPr/>
        <a:lstStyle/>
        <a:p>
          <a:pPr algn="ctr"/>
          <a:endParaRPr lang="nb-NO"/>
        </a:p>
      </dgm:t>
    </dgm:pt>
    <dgm:pt modelId="{564E080F-33D3-AE4A-A8F3-97E357F8DC68}">
      <dgm:prSet custT="1"/>
      <dgm:spPr>
        <a:solidFill>
          <a:srgbClr val="007075"/>
        </a:solidFill>
      </dgm:spPr>
      <dgm:t>
        <a:bodyPr/>
        <a:lstStyle/>
        <a:p>
          <a:pPr algn="ctr">
            <a:lnSpc>
              <a:spcPct val="100000"/>
            </a:lnSpc>
          </a:pPr>
          <a:r>
            <a:rPr lang="en-US" sz="2000" dirty="0"/>
            <a:t>Pros:
Waste as a resource
Avoids toxic metals from mining</a:t>
          </a:r>
          <a:endParaRPr lang="nb-NO" sz="2000" dirty="0"/>
        </a:p>
      </dgm:t>
    </dgm:pt>
    <dgm:pt modelId="{566B5CE5-A213-764E-9E09-B69FF687C0E4}" type="parTrans" cxnId="{51FBB03C-CC32-9541-9684-17A9A9B2E125}">
      <dgm:prSet/>
      <dgm:spPr/>
      <dgm:t>
        <a:bodyPr/>
        <a:lstStyle/>
        <a:p>
          <a:pPr algn="ctr"/>
          <a:endParaRPr lang="nb-NO"/>
        </a:p>
      </dgm:t>
    </dgm:pt>
    <dgm:pt modelId="{F3B308DF-6BDF-9D4E-AA08-FB3925EB90B3}" type="sibTrans" cxnId="{51FBB03C-CC32-9541-9684-17A9A9B2E125}">
      <dgm:prSet/>
      <dgm:spPr/>
      <dgm:t>
        <a:bodyPr/>
        <a:lstStyle/>
        <a:p>
          <a:pPr algn="ctr"/>
          <a:endParaRPr lang="nb-NO"/>
        </a:p>
      </dgm:t>
    </dgm:pt>
    <dgm:pt modelId="{8FE4E64B-5FF2-B746-BCB1-8EA2A47834CC}" type="pres">
      <dgm:prSet presAssocID="{5F6A0B5D-3681-7E4E-B422-4DC756DF54FE}" presName="diagram" presStyleCnt="0">
        <dgm:presLayoutVars>
          <dgm:dir/>
          <dgm:resizeHandles val="exact"/>
        </dgm:presLayoutVars>
      </dgm:prSet>
      <dgm:spPr/>
    </dgm:pt>
    <dgm:pt modelId="{D4451DBE-A685-3343-BB1C-14DBA4630475}" type="pres">
      <dgm:prSet presAssocID="{42A4AF2A-0FE8-3540-9E9F-5B4A40C41B34}" presName="node" presStyleLbl="node1" presStyleIdx="0" presStyleCnt="3">
        <dgm:presLayoutVars>
          <dgm:bulletEnabled val="1"/>
        </dgm:presLayoutVars>
      </dgm:prSet>
      <dgm:spPr/>
    </dgm:pt>
    <dgm:pt modelId="{87EFB6C6-327B-4545-9FCB-8A3622663DEF}" type="pres">
      <dgm:prSet presAssocID="{87416890-0CE7-0F42-A2FD-85065B690101}" presName="sibTrans" presStyleCnt="0"/>
      <dgm:spPr/>
    </dgm:pt>
    <dgm:pt modelId="{A21F6B5E-6A63-FD4F-BB02-C15FB4990373}" type="pres">
      <dgm:prSet presAssocID="{557BB65E-7B7B-754E-88AC-EAE93D255C98}" presName="node" presStyleLbl="node1" presStyleIdx="1" presStyleCnt="3" custLinFactNeighborX="25078" custLinFactNeighborY="-336">
        <dgm:presLayoutVars>
          <dgm:bulletEnabled val="1"/>
        </dgm:presLayoutVars>
      </dgm:prSet>
      <dgm:spPr/>
    </dgm:pt>
    <dgm:pt modelId="{8E4D2F95-3685-D742-B7B2-07B8C7A6C7C1}" type="pres">
      <dgm:prSet presAssocID="{5EDE5ED4-E76D-0348-B5FD-93A1D2DE44ED}" presName="sibTrans" presStyleCnt="0"/>
      <dgm:spPr/>
    </dgm:pt>
    <dgm:pt modelId="{6541698D-2748-7A49-9816-9CE925E6E92D}" type="pres">
      <dgm:prSet presAssocID="{564E080F-33D3-AE4A-A8F3-97E357F8DC68}" presName="node" presStyleLbl="node1" presStyleIdx="2" presStyleCnt="3">
        <dgm:presLayoutVars>
          <dgm:bulletEnabled val="1"/>
        </dgm:presLayoutVars>
      </dgm:prSet>
      <dgm:spPr/>
    </dgm:pt>
  </dgm:ptLst>
  <dgm:cxnLst>
    <dgm:cxn modelId="{A1795437-F2CA-2E4F-935C-BDE15ADEF6AF}" srcId="{5F6A0B5D-3681-7E4E-B422-4DC756DF54FE}" destId="{557BB65E-7B7B-754E-88AC-EAE93D255C98}" srcOrd="1" destOrd="0" parTransId="{EF642EFF-957B-6649-A4B9-C191ADA77EBE}" sibTransId="{5EDE5ED4-E76D-0348-B5FD-93A1D2DE44ED}"/>
    <dgm:cxn modelId="{51FBB03C-CC32-9541-9684-17A9A9B2E125}" srcId="{5F6A0B5D-3681-7E4E-B422-4DC756DF54FE}" destId="{564E080F-33D3-AE4A-A8F3-97E357F8DC68}" srcOrd="2" destOrd="0" parTransId="{566B5CE5-A213-764E-9E09-B69FF687C0E4}" sibTransId="{F3B308DF-6BDF-9D4E-AA08-FB3925EB90B3}"/>
    <dgm:cxn modelId="{1607A696-7D47-2A4C-B5F9-BAB9339B817E}" type="presOf" srcId="{42A4AF2A-0FE8-3540-9E9F-5B4A40C41B34}" destId="{D4451DBE-A685-3343-BB1C-14DBA4630475}" srcOrd="0" destOrd="0" presId="urn:microsoft.com/office/officeart/2005/8/layout/default"/>
    <dgm:cxn modelId="{EBC613A2-07B7-C94D-8654-AD26351FB2FF}" srcId="{5F6A0B5D-3681-7E4E-B422-4DC756DF54FE}" destId="{42A4AF2A-0FE8-3540-9E9F-5B4A40C41B34}" srcOrd="0" destOrd="0" parTransId="{9F110A5E-8B40-8944-B5D8-0FF010BA118F}" sibTransId="{87416890-0CE7-0F42-A2FD-85065B690101}"/>
    <dgm:cxn modelId="{2C285FD1-3926-D444-A6F1-C08C83A6EDA6}" type="presOf" srcId="{5F6A0B5D-3681-7E4E-B422-4DC756DF54FE}" destId="{8FE4E64B-5FF2-B746-BCB1-8EA2A47834CC}" srcOrd="0" destOrd="0" presId="urn:microsoft.com/office/officeart/2005/8/layout/default"/>
    <dgm:cxn modelId="{9018D6DD-0147-2B42-96EE-6AAC283194F2}" type="presOf" srcId="{564E080F-33D3-AE4A-A8F3-97E357F8DC68}" destId="{6541698D-2748-7A49-9816-9CE925E6E92D}" srcOrd="0" destOrd="0" presId="urn:microsoft.com/office/officeart/2005/8/layout/default"/>
    <dgm:cxn modelId="{F15A19F8-54D7-D443-967B-33162252D82B}" type="presOf" srcId="{557BB65E-7B7B-754E-88AC-EAE93D255C98}" destId="{A21F6B5E-6A63-FD4F-BB02-C15FB4990373}" srcOrd="0" destOrd="0" presId="urn:microsoft.com/office/officeart/2005/8/layout/default"/>
    <dgm:cxn modelId="{70D9B9BC-CE13-4044-9F93-65799EE99BB7}" type="presParOf" srcId="{8FE4E64B-5FF2-B746-BCB1-8EA2A47834CC}" destId="{D4451DBE-A685-3343-BB1C-14DBA4630475}" srcOrd="0" destOrd="0" presId="urn:microsoft.com/office/officeart/2005/8/layout/default"/>
    <dgm:cxn modelId="{B1513A2A-48DD-684F-90F2-DCA17C9BBD2B}" type="presParOf" srcId="{8FE4E64B-5FF2-B746-BCB1-8EA2A47834CC}" destId="{87EFB6C6-327B-4545-9FCB-8A3622663DEF}" srcOrd="1" destOrd="0" presId="urn:microsoft.com/office/officeart/2005/8/layout/default"/>
    <dgm:cxn modelId="{8353853F-1E7B-2A4E-B0C7-F1CA351134C3}" type="presParOf" srcId="{8FE4E64B-5FF2-B746-BCB1-8EA2A47834CC}" destId="{A21F6B5E-6A63-FD4F-BB02-C15FB4990373}" srcOrd="2" destOrd="0" presId="urn:microsoft.com/office/officeart/2005/8/layout/default"/>
    <dgm:cxn modelId="{1D7FCF93-9D29-624B-9D36-548DFEE89D48}" type="presParOf" srcId="{8FE4E64B-5FF2-B746-BCB1-8EA2A47834CC}" destId="{8E4D2F95-3685-D742-B7B2-07B8C7A6C7C1}" srcOrd="3" destOrd="0" presId="urn:microsoft.com/office/officeart/2005/8/layout/default"/>
    <dgm:cxn modelId="{16BE397E-C0C3-DC4A-9605-98691184AD21}" type="presParOf" srcId="{8FE4E64B-5FF2-B746-BCB1-8EA2A47834CC}" destId="{6541698D-2748-7A49-9816-9CE925E6E92D}" srcOrd="4"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Lst>
  <dgm:cxnLst>
    <dgm:cxn modelId="{4F434B66-237A-AA42-9A2A-3B9681B95690}" type="presOf" srcId="{181A76D4-8EE4-4F52-B018-EC8C83488942}" destId="{855F450F-7BB0-5041-8F22-EB188A5E88F5}" srcOrd="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A453367-0056-432B-9896-0FE25FDC8115}">
      <dgm:prSet custT="1"/>
      <dgm:spPr>
        <a:solidFill>
          <a:srgbClr val="007075"/>
        </a:solidFill>
        <a:ln>
          <a:noFill/>
        </a:ln>
      </dgm:spPr>
      <dgm:t>
        <a:bodyPr anchor="ctr"/>
        <a:lstStyle/>
        <a:p>
          <a:pPr algn="ctr"/>
          <a:r>
            <a:rPr lang="nb-NO" sz="2800" dirty="0"/>
            <a:t>Biorefining: biogas and biofertilizer </a:t>
          </a:r>
          <a:endParaRPr lang="en-US" sz="3600" dirty="0"/>
        </a:p>
      </dgm:t>
    </dgm:pt>
    <dgm:pt modelId="{CCC2A55B-7670-40FD-BB20-FA1EB950BA06}" type="parTrans" cxnId="{642AC454-10F8-4057-A185-0F61BAA4140C}">
      <dgm:prSet/>
      <dgm:spPr/>
      <dgm:t>
        <a:bodyPr/>
        <a:lstStyle/>
        <a:p>
          <a:endParaRPr lang="en-US"/>
        </a:p>
      </dgm:t>
    </dgm:pt>
    <dgm:pt modelId="{52F2D7D0-C75B-4124-B1AC-8D87381A5792}" type="sibTrans" cxnId="{642AC454-10F8-4057-A185-0F61BAA4140C}">
      <dgm:prSet/>
      <dgm:spPr/>
      <dgm:t>
        <a:bodyPr/>
        <a:lstStyle/>
        <a:p>
          <a:endParaRPr lang="en-US"/>
        </a:p>
      </dgm:t>
    </dgm:pt>
    <dgm:pt modelId="{A0CB55A4-AE0B-411A-B64B-2E4812D74A45}">
      <dgm:prSet custT="1"/>
      <dgm:spPr>
        <a:solidFill>
          <a:srgbClr val="007075"/>
        </a:solidFill>
        <a:ln>
          <a:noFill/>
        </a:ln>
      </dgm:spPr>
      <dgm:t>
        <a:bodyPr anchor="ctr"/>
        <a:lstStyle/>
        <a:p>
          <a:pPr algn="ctr"/>
          <a:r>
            <a:rPr lang="nb-NO" sz="2800" dirty="0"/>
            <a:t>Pyrolysis: biochar, bio-oil and syngas</a:t>
          </a:r>
          <a:endParaRPr lang="en-US" sz="2800" dirty="0"/>
        </a:p>
      </dgm:t>
    </dgm:pt>
    <dgm:pt modelId="{8E985F65-206D-41B9-BA61-30AC475C8D67}" type="parTrans" cxnId="{A92EA56A-BE4B-4574-8BE2-61B6DF3E32D8}">
      <dgm:prSet/>
      <dgm:spPr/>
      <dgm:t>
        <a:bodyPr/>
        <a:lstStyle/>
        <a:p>
          <a:endParaRPr lang="en-US"/>
        </a:p>
      </dgm:t>
    </dgm:pt>
    <dgm:pt modelId="{8B2D6A58-C466-4198-B4E4-B844E03BF440}" type="sibTrans" cxnId="{A92EA56A-BE4B-4574-8BE2-61B6DF3E32D8}">
      <dgm:prSet/>
      <dgm:spPr/>
      <dgm:t>
        <a:bodyPr/>
        <a:lstStyle/>
        <a:p>
          <a:endParaRPr lang="en-US"/>
        </a:p>
      </dgm:t>
    </dgm:pt>
    <dgm:pt modelId="{B2681008-639E-4FFA-907C-2E230CCAFBEF}">
      <dgm:prSet custT="1"/>
      <dgm:spPr>
        <a:solidFill>
          <a:srgbClr val="007075"/>
        </a:solidFill>
        <a:ln>
          <a:noFill/>
        </a:ln>
      </dgm:spPr>
      <dgm:t>
        <a:bodyPr anchor="ctr"/>
        <a:lstStyle/>
        <a:p>
          <a:pPr algn="ctr"/>
          <a:r>
            <a:rPr lang="nb-NO" sz="2800" dirty="0"/>
            <a:t>Gassification</a:t>
          </a:r>
          <a:endParaRPr lang="en-US" sz="2800" dirty="0"/>
        </a:p>
      </dgm:t>
    </dgm:pt>
    <dgm:pt modelId="{EEA0CDE7-949A-4ECF-B734-C0B039BE22B1}" type="parTrans" cxnId="{EF220887-90CD-4895-BFDC-4E8038DE4D41}">
      <dgm:prSet/>
      <dgm:spPr/>
      <dgm:t>
        <a:bodyPr/>
        <a:lstStyle/>
        <a:p>
          <a:endParaRPr lang="en-US"/>
        </a:p>
      </dgm:t>
    </dgm:pt>
    <dgm:pt modelId="{B2799388-9043-4597-9608-43F543955849}" type="sibTrans" cxnId="{EF220887-90CD-4895-BFDC-4E8038DE4D41}">
      <dgm:prSet/>
      <dgm:spPr/>
      <dgm:t>
        <a:bodyPr/>
        <a:lstStyle/>
        <a:p>
          <a:endParaRPr lang="en-US"/>
        </a:p>
      </dgm:t>
    </dgm:pt>
    <dgm:pt modelId="{1E516218-9519-4A69-BB09-74E824B813D3}">
      <dgm:prSet custT="1"/>
      <dgm:spPr>
        <a:solidFill>
          <a:srgbClr val="007075"/>
        </a:solidFill>
        <a:ln>
          <a:noFill/>
        </a:ln>
      </dgm:spPr>
      <dgm:t>
        <a:bodyPr anchor="ctr"/>
        <a:lstStyle/>
        <a:p>
          <a:pPr algn="ctr"/>
          <a:r>
            <a:rPr lang="nb-NO" sz="2800" dirty="0"/>
            <a:t>Protein extraction</a:t>
          </a:r>
          <a:endParaRPr lang="en-US" sz="3000" dirty="0"/>
        </a:p>
      </dgm:t>
    </dgm:pt>
    <dgm:pt modelId="{EBF54AFC-282D-4A93-BB29-2C612723E94C}" type="parTrans" cxnId="{6BF57737-3DAF-4CB0-B193-7FD9117770DA}">
      <dgm:prSet/>
      <dgm:spPr/>
      <dgm:t>
        <a:bodyPr/>
        <a:lstStyle/>
        <a:p>
          <a:endParaRPr lang="en-US"/>
        </a:p>
      </dgm:t>
    </dgm:pt>
    <dgm:pt modelId="{70D50F00-E287-49EE-93D1-7BE40A6BC323}" type="sibTrans" cxnId="{6BF57737-3DAF-4CB0-B193-7FD9117770DA}">
      <dgm:prSet/>
      <dgm:spPr/>
      <dgm:t>
        <a:bodyPr/>
        <a:lstStyle/>
        <a:p>
          <a:endParaRPr lang="en-US"/>
        </a:p>
      </dgm:t>
    </dgm:pt>
    <dgm:pt modelId="{13E3950D-E58C-422F-9598-7BB77A5B64C3}">
      <dgm:prSet custT="1"/>
      <dgm:spPr>
        <a:solidFill>
          <a:srgbClr val="007075"/>
        </a:solidFill>
        <a:ln>
          <a:noFill/>
        </a:ln>
      </dgm:spPr>
      <dgm:t>
        <a:bodyPr anchor="ctr"/>
        <a:lstStyle/>
        <a:p>
          <a:pPr algn="ctr"/>
          <a:r>
            <a:rPr lang="nb-NO" sz="2800" dirty="0"/>
            <a:t>Struvite extraction &amp; Easy Mining</a:t>
          </a:r>
          <a:endParaRPr lang="en-US" sz="2800" dirty="0"/>
        </a:p>
      </dgm:t>
    </dgm:pt>
    <dgm:pt modelId="{B92CF1AD-3EE1-4CC0-90BB-D2494C1048AE}" type="parTrans" cxnId="{226E649A-8597-4D2C-A84F-C1AFF4C92764}">
      <dgm:prSet/>
      <dgm:spPr/>
      <dgm:t>
        <a:bodyPr/>
        <a:lstStyle/>
        <a:p>
          <a:endParaRPr lang="en-US"/>
        </a:p>
      </dgm:t>
    </dgm:pt>
    <dgm:pt modelId="{EC512579-2EB6-4FBD-AD30-3B22B0421D42}" type="sibTrans" cxnId="{226E649A-8597-4D2C-A84F-C1AFF4C92764}">
      <dgm:prSet/>
      <dgm:spPr/>
      <dgm:t>
        <a:bodyPr/>
        <a:lstStyle/>
        <a:p>
          <a:endParaRPr lang="en-US"/>
        </a:p>
      </dgm:t>
    </dgm:pt>
    <dgm:pt modelId="{F3F3FAE1-0F83-4F6F-A1C2-090619E78D03}">
      <dgm:prSet custT="1"/>
      <dgm:spPr>
        <a:solidFill>
          <a:srgbClr val="007075"/>
        </a:solidFill>
        <a:ln>
          <a:noFill/>
        </a:ln>
      </dgm:spPr>
      <dgm:t>
        <a:bodyPr anchor="ctr"/>
        <a:lstStyle/>
        <a:p>
          <a:pPr algn="ctr"/>
          <a:r>
            <a:rPr lang="nb-NO" sz="2800" dirty="0"/>
            <a:t>N2applied</a:t>
          </a:r>
          <a:endParaRPr lang="en-US" sz="2800" dirty="0"/>
        </a:p>
      </dgm:t>
    </dgm:pt>
    <dgm:pt modelId="{7DFBF02B-D657-416B-9A4C-01DFC53DD5E7}" type="parTrans" cxnId="{DF933EA9-B2EE-4119-8EFC-DC905E29FF2A}">
      <dgm:prSet/>
      <dgm:spPr/>
      <dgm:t>
        <a:bodyPr/>
        <a:lstStyle/>
        <a:p>
          <a:endParaRPr lang="en-US"/>
        </a:p>
      </dgm:t>
    </dgm:pt>
    <dgm:pt modelId="{88B9DAC9-1902-4D01-AB9A-9F34A2C59BA6}" type="sibTrans" cxnId="{DF933EA9-B2EE-4119-8EFC-DC905E29FF2A}">
      <dgm:prSet/>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 modelId="{79079866-B355-5244-9425-EDB8B06C8B3A}" type="pres">
      <dgm:prSet presAssocID="{5A453367-0056-432B-9896-0FE25FDC8115}" presName="node" presStyleLbl="node1" presStyleIdx="0" presStyleCnt="6">
        <dgm:presLayoutVars>
          <dgm:bulletEnabled val="1"/>
        </dgm:presLayoutVars>
      </dgm:prSet>
      <dgm:spPr/>
    </dgm:pt>
    <dgm:pt modelId="{8AF18431-A874-3846-A3BC-7E8748B8D7C0}" type="pres">
      <dgm:prSet presAssocID="{52F2D7D0-C75B-4124-B1AC-8D87381A5792}" presName="sibTrans" presStyleCnt="0"/>
      <dgm:spPr/>
    </dgm:pt>
    <dgm:pt modelId="{B80AE3FA-5F9F-B347-9128-256605F466D1}" type="pres">
      <dgm:prSet presAssocID="{A0CB55A4-AE0B-411A-B64B-2E4812D74A45}" presName="node" presStyleLbl="node1" presStyleIdx="1" presStyleCnt="6">
        <dgm:presLayoutVars>
          <dgm:bulletEnabled val="1"/>
        </dgm:presLayoutVars>
      </dgm:prSet>
      <dgm:spPr/>
    </dgm:pt>
    <dgm:pt modelId="{7EBB8519-524F-6B40-B8BA-D93DC3FFA025}" type="pres">
      <dgm:prSet presAssocID="{8B2D6A58-C466-4198-B4E4-B844E03BF440}" presName="sibTrans" presStyleCnt="0"/>
      <dgm:spPr/>
    </dgm:pt>
    <dgm:pt modelId="{AE231D71-EDA6-D244-A685-1815F0DE94D9}" type="pres">
      <dgm:prSet presAssocID="{B2681008-639E-4FFA-907C-2E230CCAFBEF}" presName="node" presStyleLbl="node1" presStyleIdx="2" presStyleCnt="6">
        <dgm:presLayoutVars>
          <dgm:bulletEnabled val="1"/>
        </dgm:presLayoutVars>
      </dgm:prSet>
      <dgm:spPr/>
    </dgm:pt>
    <dgm:pt modelId="{C2D88758-61A5-894F-9A29-D0925184EB34}" type="pres">
      <dgm:prSet presAssocID="{B2799388-9043-4597-9608-43F543955849}" presName="sibTrans" presStyleCnt="0"/>
      <dgm:spPr/>
    </dgm:pt>
    <dgm:pt modelId="{2BC5D87E-EBD8-FD44-80A3-934120406385}" type="pres">
      <dgm:prSet presAssocID="{1E516218-9519-4A69-BB09-74E824B813D3}" presName="node" presStyleLbl="node1" presStyleIdx="3" presStyleCnt="6">
        <dgm:presLayoutVars>
          <dgm:bulletEnabled val="1"/>
        </dgm:presLayoutVars>
      </dgm:prSet>
      <dgm:spPr/>
    </dgm:pt>
    <dgm:pt modelId="{1A1B5BFB-EA9A-EE44-8C94-2CA0B577E485}" type="pres">
      <dgm:prSet presAssocID="{70D50F00-E287-49EE-93D1-7BE40A6BC323}" presName="sibTrans" presStyleCnt="0"/>
      <dgm:spPr/>
    </dgm:pt>
    <dgm:pt modelId="{0607AAA8-30AB-8141-9572-876D4EC98023}" type="pres">
      <dgm:prSet presAssocID="{13E3950D-E58C-422F-9598-7BB77A5B64C3}" presName="node" presStyleLbl="node1" presStyleIdx="4" presStyleCnt="6">
        <dgm:presLayoutVars>
          <dgm:bulletEnabled val="1"/>
        </dgm:presLayoutVars>
      </dgm:prSet>
      <dgm:spPr/>
    </dgm:pt>
    <dgm:pt modelId="{E3F20385-8949-4642-BD7C-1BBFD724FA63}" type="pres">
      <dgm:prSet presAssocID="{EC512579-2EB6-4FBD-AD30-3B22B0421D42}" presName="sibTrans" presStyleCnt="0"/>
      <dgm:spPr/>
    </dgm:pt>
    <dgm:pt modelId="{7AFC2F43-492B-6C48-8FBC-C8AFDA274E4D}" type="pres">
      <dgm:prSet presAssocID="{F3F3FAE1-0F83-4F6F-A1C2-090619E78D03}" presName="node" presStyleLbl="node1" presStyleIdx="5" presStyleCnt="6">
        <dgm:presLayoutVars>
          <dgm:bulletEnabled val="1"/>
        </dgm:presLayoutVars>
      </dgm:prSet>
      <dgm:spPr/>
    </dgm:pt>
  </dgm:ptLst>
  <dgm:cxnLst>
    <dgm:cxn modelId="{EABF1006-24E8-8F47-B7B9-A57A9151ED1B}" type="presOf" srcId="{F3F3FAE1-0F83-4F6F-A1C2-090619E78D03}" destId="{7AFC2F43-492B-6C48-8FBC-C8AFDA274E4D}" srcOrd="0" destOrd="0" presId="urn:microsoft.com/office/officeart/2005/8/layout/default"/>
    <dgm:cxn modelId="{6BF57737-3DAF-4CB0-B193-7FD9117770DA}" srcId="{181A76D4-8EE4-4F52-B018-EC8C83488942}" destId="{1E516218-9519-4A69-BB09-74E824B813D3}" srcOrd="3" destOrd="0" parTransId="{EBF54AFC-282D-4A93-BB29-2C612723E94C}" sibTransId="{70D50F00-E287-49EE-93D1-7BE40A6BC323}"/>
    <dgm:cxn modelId="{4F434B66-237A-AA42-9A2A-3B9681B95690}" type="presOf" srcId="{181A76D4-8EE4-4F52-B018-EC8C83488942}" destId="{855F450F-7BB0-5041-8F22-EB188A5E88F5}" srcOrd="0" destOrd="0" presId="urn:microsoft.com/office/officeart/2005/8/layout/default"/>
    <dgm:cxn modelId="{25A55A68-97A5-164B-94D3-28A438AB385F}" type="presOf" srcId="{13E3950D-E58C-422F-9598-7BB77A5B64C3}" destId="{0607AAA8-30AB-8141-9572-876D4EC98023}" srcOrd="0" destOrd="0" presId="urn:microsoft.com/office/officeart/2005/8/layout/default"/>
    <dgm:cxn modelId="{A92EA56A-BE4B-4574-8BE2-61B6DF3E32D8}" srcId="{181A76D4-8EE4-4F52-B018-EC8C83488942}" destId="{A0CB55A4-AE0B-411A-B64B-2E4812D74A45}" srcOrd="1" destOrd="0" parTransId="{8E985F65-206D-41B9-BA61-30AC475C8D67}" sibTransId="{8B2D6A58-C466-4198-B4E4-B844E03BF440}"/>
    <dgm:cxn modelId="{642AC454-10F8-4057-A185-0F61BAA4140C}" srcId="{181A76D4-8EE4-4F52-B018-EC8C83488942}" destId="{5A453367-0056-432B-9896-0FE25FDC8115}" srcOrd="0" destOrd="0" parTransId="{CCC2A55B-7670-40FD-BB20-FA1EB950BA06}" sibTransId="{52F2D7D0-C75B-4124-B1AC-8D87381A5792}"/>
    <dgm:cxn modelId="{EF220887-90CD-4895-BFDC-4E8038DE4D41}" srcId="{181A76D4-8EE4-4F52-B018-EC8C83488942}" destId="{B2681008-639E-4FFA-907C-2E230CCAFBEF}" srcOrd="2" destOrd="0" parTransId="{EEA0CDE7-949A-4ECF-B734-C0B039BE22B1}" sibTransId="{B2799388-9043-4597-9608-43F543955849}"/>
    <dgm:cxn modelId="{D85FE68F-EB20-DE45-A97A-602C653CAB3B}" type="presOf" srcId="{5A453367-0056-432B-9896-0FE25FDC8115}" destId="{79079866-B355-5244-9425-EDB8B06C8B3A}" srcOrd="0" destOrd="0" presId="urn:microsoft.com/office/officeart/2005/8/layout/default"/>
    <dgm:cxn modelId="{5B1C1594-FCE2-F04E-883F-F3E683EB2495}" type="presOf" srcId="{B2681008-639E-4FFA-907C-2E230CCAFBEF}" destId="{AE231D71-EDA6-D244-A685-1815F0DE94D9}" srcOrd="0" destOrd="0" presId="urn:microsoft.com/office/officeart/2005/8/layout/default"/>
    <dgm:cxn modelId="{226E649A-8597-4D2C-A84F-C1AFF4C92764}" srcId="{181A76D4-8EE4-4F52-B018-EC8C83488942}" destId="{13E3950D-E58C-422F-9598-7BB77A5B64C3}" srcOrd="4" destOrd="0" parTransId="{B92CF1AD-3EE1-4CC0-90BB-D2494C1048AE}" sibTransId="{EC512579-2EB6-4FBD-AD30-3B22B0421D42}"/>
    <dgm:cxn modelId="{734CC69E-1730-1540-A4C7-E83A80E399D7}" type="presOf" srcId="{A0CB55A4-AE0B-411A-B64B-2E4812D74A45}" destId="{B80AE3FA-5F9F-B347-9128-256605F466D1}" srcOrd="0" destOrd="0" presId="urn:microsoft.com/office/officeart/2005/8/layout/default"/>
    <dgm:cxn modelId="{DF933EA9-B2EE-4119-8EFC-DC905E29FF2A}" srcId="{181A76D4-8EE4-4F52-B018-EC8C83488942}" destId="{F3F3FAE1-0F83-4F6F-A1C2-090619E78D03}" srcOrd="5" destOrd="0" parTransId="{7DFBF02B-D657-416B-9A4C-01DFC53DD5E7}" sibTransId="{88B9DAC9-1902-4D01-AB9A-9F34A2C59BA6}"/>
    <dgm:cxn modelId="{1737D4AC-00EB-B24A-A5E7-689D0E5B1B4E}" type="presOf" srcId="{1E516218-9519-4A69-BB09-74E824B813D3}" destId="{2BC5D87E-EBD8-FD44-80A3-934120406385}" srcOrd="0" destOrd="0" presId="urn:microsoft.com/office/officeart/2005/8/layout/default"/>
    <dgm:cxn modelId="{150371B3-244D-5F43-B25C-AB4C16460D5C}" type="presParOf" srcId="{855F450F-7BB0-5041-8F22-EB188A5E88F5}" destId="{79079866-B355-5244-9425-EDB8B06C8B3A}" srcOrd="0" destOrd="0" presId="urn:microsoft.com/office/officeart/2005/8/layout/default"/>
    <dgm:cxn modelId="{CE3849C1-0809-0842-9509-88C9DD9E281B}" type="presParOf" srcId="{855F450F-7BB0-5041-8F22-EB188A5E88F5}" destId="{8AF18431-A874-3846-A3BC-7E8748B8D7C0}" srcOrd="1" destOrd="0" presId="urn:microsoft.com/office/officeart/2005/8/layout/default"/>
    <dgm:cxn modelId="{9069E265-CBBE-044F-91F6-0F76CD163723}" type="presParOf" srcId="{855F450F-7BB0-5041-8F22-EB188A5E88F5}" destId="{B80AE3FA-5F9F-B347-9128-256605F466D1}" srcOrd="2" destOrd="0" presId="urn:microsoft.com/office/officeart/2005/8/layout/default"/>
    <dgm:cxn modelId="{B573CFAD-21C3-F940-B89B-CDAE541E6699}" type="presParOf" srcId="{855F450F-7BB0-5041-8F22-EB188A5E88F5}" destId="{7EBB8519-524F-6B40-B8BA-D93DC3FFA025}" srcOrd="3" destOrd="0" presId="urn:microsoft.com/office/officeart/2005/8/layout/default"/>
    <dgm:cxn modelId="{C1BA7B5A-DB34-B14D-B6AB-8056F7060072}" type="presParOf" srcId="{855F450F-7BB0-5041-8F22-EB188A5E88F5}" destId="{AE231D71-EDA6-D244-A685-1815F0DE94D9}" srcOrd="4" destOrd="0" presId="urn:microsoft.com/office/officeart/2005/8/layout/default"/>
    <dgm:cxn modelId="{7D4FCDE3-4D9D-A447-9E18-75CCFCA0D29D}" type="presParOf" srcId="{855F450F-7BB0-5041-8F22-EB188A5E88F5}" destId="{C2D88758-61A5-894F-9A29-D0925184EB34}" srcOrd="5" destOrd="0" presId="urn:microsoft.com/office/officeart/2005/8/layout/default"/>
    <dgm:cxn modelId="{5300F6D4-3B21-F74C-823C-794718D02FBE}" type="presParOf" srcId="{855F450F-7BB0-5041-8F22-EB188A5E88F5}" destId="{2BC5D87E-EBD8-FD44-80A3-934120406385}" srcOrd="6" destOrd="0" presId="urn:microsoft.com/office/officeart/2005/8/layout/default"/>
    <dgm:cxn modelId="{129C499F-29A3-4B48-8320-5FF1EEB423D2}" type="presParOf" srcId="{855F450F-7BB0-5041-8F22-EB188A5E88F5}" destId="{1A1B5BFB-EA9A-EE44-8C94-2CA0B577E485}" srcOrd="7" destOrd="0" presId="urn:microsoft.com/office/officeart/2005/8/layout/default"/>
    <dgm:cxn modelId="{C459DF13-AA64-4142-8BBB-810CED3E2318}" type="presParOf" srcId="{855F450F-7BB0-5041-8F22-EB188A5E88F5}" destId="{0607AAA8-30AB-8141-9572-876D4EC98023}" srcOrd="8" destOrd="0" presId="urn:microsoft.com/office/officeart/2005/8/layout/default"/>
    <dgm:cxn modelId="{A5C78A9E-2561-E444-92E2-13BBC29DF3F9}" type="presParOf" srcId="{855F450F-7BB0-5041-8F22-EB188A5E88F5}" destId="{E3F20385-8949-4642-BD7C-1BBFD724FA63}" srcOrd="9" destOrd="0" presId="urn:microsoft.com/office/officeart/2005/8/layout/default"/>
    <dgm:cxn modelId="{AACEE3FD-E0A5-AC43-8857-BDC74D3B1325}" type="presParOf" srcId="{855F450F-7BB0-5041-8F22-EB188A5E88F5}" destId="{7AFC2F43-492B-6C48-8FBC-C8AFDA274E4D}" srcOrd="1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BB36D8-84EA-A049-BA62-D52793DFB4D0}"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0601CF74-D8E7-A543-B799-F63E6AB77FF3}">
      <dgm:prSet/>
      <dgm:spPr>
        <a:solidFill>
          <a:srgbClr val="007075"/>
        </a:solidFill>
        <a:ln>
          <a:noFill/>
        </a:ln>
      </dgm:spPr>
      <dgm:t>
        <a:bodyPr/>
        <a:lstStyle/>
        <a:p>
          <a:pPr algn="ctr">
            <a:lnSpc>
              <a:spcPct val="150000"/>
            </a:lnSpc>
          </a:pPr>
          <a:r>
            <a:rPr lang="en-US" dirty="0">
              <a:latin typeface="Myriad Pro" panose="020B0503030403020204" pitchFamily="34" charset="0"/>
            </a:rPr>
            <a:t>Climate benefit: Positive effects for the climate</a:t>
          </a:r>
          <a:endParaRPr lang="nb-NO" dirty="0">
            <a:latin typeface="Myriad Pro" panose="020B0503030403020204" pitchFamily="34" charset="0"/>
          </a:endParaRPr>
        </a:p>
      </dgm:t>
    </dgm:pt>
    <dgm:pt modelId="{11F72C89-E6D2-6240-B76F-57E91BF65638}" type="parTrans" cxnId="{0C31374A-826F-974F-AB62-5D98ED2AE04A}">
      <dgm:prSet/>
      <dgm:spPr/>
      <dgm:t>
        <a:bodyPr/>
        <a:lstStyle/>
        <a:p>
          <a:pPr algn="ctr"/>
          <a:endParaRPr lang="nb-NO"/>
        </a:p>
      </dgm:t>
    </dgm:pt>
    <dgm:pt modelId="{F6C9A0BC-FB70-F249-B138-C40A1D77D42F}" type="sibTrans" cxnId="{0C31374A-826F-974F-AB62-5D98ED2AE04A}">
      <dgm:prSet/>
      <dgm:spPr/>
      <dgm:t>
        <a:bodyPr/>
        <a:lstStyle/>
        <a:p>
          <a:pPr algn="ctr"/>
          <a:endParaRPr lang="nb-NO"/>
        </a:p>
      </dgm:t>
    </dgm:pt>
    <dgm:pt modelId="{B26DFC8F-D6AE-814D-9014-7C62CD39D881}">
      <dgm:prSet/>
      <dgm:spPr>
        <a:solidFill>
          <a:srgbClr val="007075"/>
        </a:solidFill>
        <a:ln>
          <a:noFill/>
        </a:ln>
      </dgm:spPr>
      <dgm:t>
        <a:bodyPr/>
        <a:lstStyle/>
        <a:p>
          <a:pPr algn="ctr">
            <a:lnSpc>
              <a:spcPct val="150000"/>
            </a:lnSpc>
          </a:pPr>
          <a:r>
            <a:rPr lang="en-US" dirty="0">
              <a:latin typeface="Myriad Pro" panose="020B0503030403020204" pitchFamily="34" charset="0"/>
            </a:rPr>
            <a:t>100 percent - what does that mean?</a:t>
          </a:r>
          <a:endParaRPr lang="nb-NO" dirty="0">
            <a:latin typeface="Myriad Pro" panose="020B0503030403020204" pitchFamily="34" charset="0"/>
          </a:endParaRPr>
        </a:p>
      </dgm:t>
    </dgm:pt>
    <dgm:pt modelId="{37B309B1-4F0E-7545-B894-8C4A63FEB0BC}" type="parTrans" cxnId="{5494AEA0-33D0-CA43-9529-A9EF3DA47FB4}">
      <dgm:prSet/>
      <dgm:spPr/>
      <dgm:t>
        <a:bodyPr/>
        <a:lstStyle/>
        <a:p>
          <a:pPr algn="ctr"/>
          <a:endParaRPr lang="nb-NO"/>
        </a:p>
      </dgm:t>
    </dgm:pt>
    <dgm:pt modelId="{BE01B670-2AC3-8A47-A7E8-DDD9794B98FC}" type="sibTrans" cxnId="{5494AEA0-33D0-CA43-9529-A9EF3DA47FB4}">
      <dgm:prSet/>
      <dgm:spPr/>
      <dgm:t>
        <a:bodyPr/>
        <a:lstStyle/>
        <a:p>
          <a:pPr algn="ctr"/>
          <a:endParaRPr lang="nb-NO"/>
        </a:p>
      </dgm:t>
    </dgm:pt>
    <dgm:pt modelId="{D172478E-47DC-9146-8BD1-F132410662D0}">
      <dgm:prSet/>
      <dgm:spPr>
        <a:solidFill>
          <a:srgbClr val="007075"/>
        </a:solidFill>
        <a:ln>
          <a:noFill/>
        </a:ln>
      </dgm:spPr>
      <dgm:t>
        <a:bodyPr/>
        <a:lstStyle/>
        <a:p>
          <a:pPr algn="ctr">
            <a:lnSpc>
              <a:spcPct val="150000"/>
            </a:lnSpc>
          </a:pPr>
          <a:r>
            <a:rPr lang="sv-SE" dirty="0" err="1">
              <a:latin typeface="Myriad Pro" panose="020B0503030403020204" pitchFamily="34" charset="0"/>
            </a:rPr>
            <a:t>Environmental</a:t>
          </a:r>
          <a:r>
            <a:rPr lang="sv-SE" dirty="0">
              <a:latin typeface="Myriad Pro" panose="020B0503030403020204" pitchFamily="34" charset="0"/>
            </a:rPr>
            <a:t> </a:t>
          </a:r>
          <a:r>
            <a:rPr lang="sv-SE" dirty="0" err="1">
              <a:latin typeface="Myriad Pro" panose="020B0503030403020204" pitchFamily="34" charset="0"/>
            </a:rPr>
            <a:t>climate</a:t>
          </a:r>
          <a:r>
            <a:rPr lang="sv-SE" dirty="0">
              <a:latin typeface="Myriad Pro" panose="020B0503030403020204" pitchFamily="34" charset="0"/>
            </a:rPr>
            <a:t> </a:t>
          </a:r>
          <a:r>
            <a:rPr lang="sv-SE" dirty="0" err="1">
              <a:latin typeface="Myriad Pro" panose="020B0503030403020204" pitchFamily="34" charset="0"/>
            </a:rPr>
            <a:t>benefits</a:t>
          </a:r>
          <a:endParaRPr lang="nb-NO" dirty="0">
            <a:latin typeface="Myriad Pro" panose="020B0503030403020204" pitchFamily="34" charset="0"/>
          </a:endParaRPr>
        </a:p>
      </dgm:t>
    </dgm:pt>
    <dgm:pt modelId="{B5884F67-2561-EE4B-8906-DE6D8A1C5F60}" type="parTrans" cxnId="{813747D0-EF04-784B-BDFB-3EE64868D9C9}">
      <dgm:prSet/>
      <dgm:spPr/>
      <dgm:t>
        <a:bodyPr/>
        <a:lstStyle/>
        <a:p>
          <a:pPr algn="ctr"/>
          <a:endParaRPr lang="nb-NO"/>
        </a:p>
      </dgm:t>
    </dgm:pt>
    <dgm:pt modelId="{EF7D3BA3-434B-B84B-B8D2-7BBBB85604BB}" type="sibTrans" cxnId="{813747D0-EF04-784B-BDFB-3EE64868D9C9}">
      <dgm:prSet/>
      <dgm:spPr/>
      <dgm:t>
        <a:bodyPr/>
        <a:lstStyle/>
        <a:p>
          <a:pPr algn="ctr"/>
          <a:endParaRPr lang="nb-NO"/>
        </a:p>
      </dgm:t>
    </dgm:pt>
    <dgm:pt modelId="{DCD9C862-54BC-A740-9C3F-CE0C255C9B99}">
      <dgm:prSet/>
      <dgm:spPr>
        <a:solidFill>
          <a:srgbClr val="007075"/>
        </a:solidFill>
        <a:ln>
          <a:noFill/>
        </a:ln>
      </dgm:spPr>
      <dgm:t>
        <a:bodyPr/>
        <a:lstStyle/>
        <a:p>
          <a:pPr algn="ctr">
            <a:lnSpc>
              <a:spcPct val="150000"/>
            </a:lnSpc>
          </a:pPr>
          <a:r>
            <a:rPr lang="nb-NO" dirty="0">
              <a:latin typeface="Myriad Pro" panose="020B0503030403020204" pitchFamily="34" charset="0"/>
            </a:rPr>
            <a:t>Social climate benefits</a:t>
          </a:r>
        </a:p>
      </dgm:t>
    </dgm:pt>
    <dgm:pt modelId="{75162F80-2810-8344-A8F1-C9DAAE7CBC3E}" type="parTrans" cxnId="{671C715B-1230-A94B-9AFE-0AE7C500E113}">
      <dgm:prSet/>
      <dgm:spPr/>
      <dgm:t>
        <a:bodyPr/>
        <a:lstStyle/>
        <a:p>
          <a:pPr algn="ctr"/>
          <a:endParaRPr lang="nb-NO"/>
        </a:p>
      </dgm:t>
    </dgm:pt>
    <dgm:pt modelId="{8693F7D5-5CF3-8541-818C-B97A4FD1B8C1}" type="sibTrans" cxnId="{671C715B-1230-A94B-9AFE-0AE7C500E113}">
      <dgm:prSet/>
      <dgm:spPr/>
      <dgm:t>
        <a:bodyPr/>
        <a:lstStyle/>
        <a:p>
          <a:pPr algn="ctr"/>
          <a:endParaRPr lang="nb-NO"/>
        </a:p>
      </dgm:t>
    </dgm:pt>
    <dgm:pt modelId="{D7A73AAB-F36A-EB4F-8038-5BFCF140781D}">
      <dgm:prSet/>
      <dgm:spPr>
        <a:solidFill>
          <a:srgbClr val="007075"/>
        </a:solidFill>
        <a:ln>
          <a:noFill/>
        </a:ln>
      </dgm:spPr>
      <dgm:t>
        <a:bodyPr/>
        <a:lstStyle/>
        <a:p>
          <a:pPr algn="ctr">
            <a:lnSpc>
              <a:spcPct val="150000"/>
            </a:lnSpc>
          </a:pPr>
          <a:r>
            <a:rPr lang="nb-NO" dirty="0">
              <a:latin typeface="Myriad Pro" panose="020B0503030403020204" pitchFamily="34" charset="0"/>
            </a:rPr>
            <a:t>Economic climate benefits</a:t>
          </a:r>
        </a:p>
      </dgm:t>
    </dgm:pt>
    <dgm:pt modelId="{3050F79D-CFF9-1D43-99E4-675A1D3CAA9C}" type="parTrans" cxnId="{1CBA8C2A-8008-CF4A-B63F-CDB646177F47}">
      <dgm:prSet/>
      <dgm:spPr/>
      <dgm:t>
        <a:bodyPr/>
        <a:lstStyle/>
        <a:p>
          <a:pPr algn="ctr"/>
          <a:endParaRPr lang="nb-NO"/>
        </a:p>
      </dgm:t>
    </dgm:pt>
    <dgm:pt modelId="{E357E22F-07E7-2148-A9F5-AE24B615C086}" type="sibTrans" cxnId="{1CBA8C2A-8008-CF4A-B63F-CDB646177F47}">
      <dgm:prSet/>
      <dgm:spPr/>
      <dgm:t>
        <a:bodyPr/>
        <a:lstStyle/>
        <a:p>
          <a:pPr algn="ctr"/>
          <a:endParaRPr lang="nb-NO"/>
        </a:p>
      </dgm:t>
    </dgm:pt>
    <dgm:pt modelId="{CF93D225-BBD5-7543-8083-D18908BCFB51}" type="pres">
      <dgm:prSet presAssocID="{3BBB36D8-84EA-A049-BA62-D52793DFB4D0}" presName="diagram" presStyleCnt="0">
        <dgm:presLayoutVars>
          <dgm:dir/>
          <dgm:resizeHandles val="exact"/>
        </dgm:presLayoutVars>
      </dgm:prSet>
      <dgm:spPr/>
    </dgm:pt>
    <dgm:pt modelId="{B23BA799-9843-E748-88E7-9CAD9AED2576}" type="pres">
      <dgm:prSet presAssocID="{0601CF74-D8E7-A543-B799-F63E6AB77FF3}" presName="node" presStyleLbl="node1" presStyleIdx="0" presStyleCnt="5">
        <dgm:presLayoutVars>
          <dgm:bulletEnabled val="1"/>
        </dgm:presLayoutVars>
      </dgm:prSet>
      <dgm:spPr/>
    </dgm:pt>
    <dgm:pt modelId="{16C4C2DB-66E9-324A-B1F8-FC0FE8641D82}" type="pres">
      <dgm:prSet presAssocID="{F6C9A0BC-FB70-F249-B138-C40A1D77D42F}" presName="sibTrans" presStyleCnt="0"/>
      <dgm:spPr/>
    </dgm:pt>
    <dgm:pt modelId="{B9E41E96-C7E0-444E-9958-790DAC664822}" type="pres">
      <dgm:prSet presAssocID="{B26DFC8F-D6AE-814D-9014-7C62CD39D881}" presName="node" presStyleLbl="node1" presStyleIdx="1" presStyleCnt="5">
        <dgm:presLayoutVars>
          <dgm:bulletEnabled val="1"/>
        </dgm:presLayoutVars>
      </dgm:prSet>
      <dgm:spPr/>
    </dgm:pt>
    <dgm:pt modelId="{5830D2CA-DC14-1740-9FAA-3EFE86CF7A3D}" type="pres">
      <dgm:prSet presAssocID="{BE01B670-2AC3-8A47-A7E8-DDD9794B98FC}" presName="sibTrans" presStyleCnt="0"/>
      <dgm:spPr/>
    </dgm:pt>
    <dgm:pt modelId="{9D63870F-1732-6C48-B286-AC3D625C3DB1}" type="pres">
      <dgm:prSet presAssocID="{D172478E-47DC-9146-8BD1-F132410662D0}" presName="node" presStyleLbl="node1" presStyleIdx="2" presStyleCnt="5">
        <dgm:presLayoutVars>
          <dgm:bulletEnabled val="1"/>
        </dgm:presLayoutVars>
      </dgm:prSet>
      <dgm:spPr/>
    </dgm:pt>
    <dgm:pt modelId="{223F622C-393D-424C-BE0B-4A8B100500F5}" type="pres">
      <dgm:prSet presAssocID="{EF7D3BA3-434B-B84B-B8D2-7BBBB85604BB}" presName="sibTrans" presStyleCnt="0"/>
      <dgm:spPr/>
    </dgm:pt>
    <dgm:pt modelId="{3762C9F7-4AF2-7C48-AD7C-99AE3F887DBF}" type="pres">
      <dgm:prSet presAssocID="{DCD9C862-54BC-A740-9C3F-CE0C255C9B99}" presName="node" presStyleLbl="node1" presStyleIdx="3" presStyleCnt="5">
        <dgm:presLayoutVars>
          <dgm:bulletEnabled val="1"/>
        </dgm:presLayoutVars>
      </dgm:prSet>
      <dgm:spPr/>
    </dgm:pt>
    <dgm:pt modelId="{76C64D03-F368-C744-BD55-5241DAF03547}" type="pres">
      <dgm:prSet presAssocID="{8693F7D5-5CF3-8541-818C-B97A4FD1B8C1}" presName="sibTrans" presStyleCnt="0"/>
      <dgm:spPr/>
    </dgm:pt>
    <dgm:pt modelId="{1710B9F6-3EC1-C144-9DBE-B3C4375C13D4}" type="pres">
      <dgm:prSet presAssocID="{D7A73AAB-F36A-EB4F-8038-5BFCF140781D}" presName="node" presStyleLbl="node1" presStyleIdx="4" presStyleCnt="5">
        <dgm:presLayoutVars>
          <dgm:bulletEnabled val="1"/>
        </dgm:presLayoutVars>
      </dgm:prSet>
      <dgm:spPr/>
    </dgm:pt>
  </dgm:ptLst>
  <dgm:cxnLst>
    <dgm:cxn modelId="{306E8E10-B81E-6D4E-8ADE-F8AAB88AE3DF}" type="presOf" srcId="{D7A73AAB-F36A-EB4F-8038-5BFCF140781D}" destId="{1710B9F6-3EC1-C144-9DBE-B3C4375C13D4}" srcOrd="0" destOrd="0" presId="urn:microsoft.com/office/officeart/2005/8/layout/default"/>
    <dgm:cxn modelId="{1CBA8C2A-8008-CF4A-B63F-CDB646177F47}" srcId="{3BBB36D8-84EA-A049-BA62-D52793DFB4D0}" destId="{D7A73AAB-F36A-EB4F-8038-5BFCF140781D}" srcOrd="4" destOrd="0" parTransId="{3050F79D-CFF9-1D43-99E4-675A1D3CAA9C}" sibTransId="{E357E22F-07E7-2148-A9F5-AE24B615C086}"/>
    <dgm:cxn modelId="{4049B03C-F39A-4D45-ADF6-CEE52728345D}" type="presOf" srcId="{0601CF74-D8E7-A543-B799-F63E6AB77FF3}" destId="{B23BA799-9843-E748-88E7-9CAD9AED2576}" srcOrd="0" destOrd="0" presId="urn:microsoft.com/office/officeart/2005/8/layout/default"/>
    <dgm:cxn modelId="{671C715B-1230-A94B-9AFE-0AE7C500E113}" srcId="{3BBB36D8-84EA-A049-BA62-D52793DFB4D0}" destId="{DCD9C862-54BC-A740-9C3F-CE0C255C9B99}" srcOrd="3" destOrd="0" parTransId="{75162F80-2810-8344-A8F1-C9DAAE7CBC3E}" sibTransId="{8693F7D5-5CF3-8541-818C-B97A4FD1B8C1}"/>
    <dgm:cxn modelId="{0C31374A-826F-974F-AB62-5D98ED2AE04A}" srcId="{3BBB36D8-84EA-A049-BA62-D52793DFB4D0}" destId="{0601CF74-D8E7-A543-B799-F63E6AB77FF3}" srcOrd="0" destOrd="0" parTransId="{11F72C89-E6D2-6240-B76F-57E91BF65638}" sibTransId="{F6C9A0BC-FB70-F249-B138-C40A1D77D42F}"/>
    <dgm:cxn modelId="{1632BD57-9C5C-DA48-99CA-AFFC10802102}" type="presOf" srcId="{D172478E-47DC-9146-8BD1-F132410662D0}" destId="{9D63870F-1732-6C48-B286-AC3D625C3DB1}" srcOrd="0" destOrd="0" presId="urn:microsoft.com/office/officeart/2005/8/layout/default"/>
    <dgm:cxn modelId="{E626218C-1C9C-3440-BBE4-892C558EBD6F}" type="presOf" srcId="{DCD9C862-54BC-A740-9C3F-CE0C255C9B99}" destId="{3762C9F7-4AF2-7C48-AD7C-99AE3F887DBF}" srcOrd="0" destOrd="0" presId="urn:microsoft.com/office/officeart/2005/8/layout/default"/>
    <dgm:cxn modelId="{5494AEA0-33D0-CA43-9529-A9EF3DA47FB4}" srcId="{3BBB36D8-84EA-A049-BA62-D52793DFB4D0}" destId="{B26DFC8F-D6AE-814D-9014-7C62CD39D881}" srcOrd="1" destOrd="0" parTransId="{37B309B1-4F0E-7545-B894-8C4A63FEB0BC}" sibTransId="{BE01B670-2AC3-8A47-A7E8-DDD9794B98FC}"/>
    <dgm:cxn modelId="{813747D0-EF04-784B-BDFB-3EE64868D9C9}" srcId="{3BBB36D8-84EA-A049-BA62-D52793DFB4D0}" destId="{D172478E-47DC-9146-8BD1-F132410662D0}" srcOrd="2" destOrd="0" parTransId="{B5884F67-2561-EE4B-8906-DE6D8A1C5F60}" sibTransId="{EF7D3BA3-434B-B84B-B8D2-7BBBB85604BB}"/>
    <dgm:cxn modelId="{D41DEDF2-B623-2F4B-B9C7-AB8D59F1F90C}" type="presOf" srcId="{3BBB36D8-84EA-A049-BA62-D52793DFB4D0}" destId="{CF93D225-BBD5-7543-8083-D18908BCFB51}" srcOrd="0" destOrd="0" presId="urn:microsoft.com/office/officeart/2005/8/layout/default"/>
    <dgm:cxn modelId="{5BF90EFB-901B-2841-B8DF-8C69179A8E2F}" type="presOf" srcId="{B26DFC8F-D6AE-814D-9014-7C62CD39D881}" destId="{B9E41E96-C7E0-444E-9958-790DAC664822}" srcOrd="0" destOrd="0" presId="urn:microsoft.com/office/officeart/2005/8/layout/default"/>
    <dgm:cxn modelId="{E184CF7D-3116-6B45-99E5-B819BEF1AC62}" type="presParOf" srcId="{CF93D225-BBD5-7543-8083-D18908BCFB51}" destId="{B23BA799-9843-E748-88E7-9CAD9AED2576}" srcOrd="0" destOrd="0" presId="urn:microsoft.com/office/officeart/2005/8/layout/default"/>
    <dgm:cxn modelId="{86C58B26-CF13-0341-9093-43F6A6CB6B05}" type="presParOf" srcId="{CF93D225-BBD5-7543-8083-D18908BCFB51}" destId="{16C4C2DB-66E9-324A-B1F8-FC0FE8641D82}" srcOrd="1" destOrd="0" presId="urn:microsoft.com/office/officeart/2005/8/layout/default"/>
    <dgm:cxn modelId="{EE5BE7E4-91DD-4842-B72B-76609538E804}" type="presParOf" srcId="{CF93D225-BBD5-7543-8083-D18908BCFB51}" destId="{B9E41E96-C7E0-444E-9958-790DAC664822}" srcOrd="2" destOrd="0" presId="urn:microsoft.com/office/officeart/2005/8/layout/default"/>
    <dgm:cxn modelId="{F33FE5B7-0C02-2F48-91F7-688830B34D1E}" type="presParOf" srcId="{CF93D225-BBD5-7543-8083-D18908BCFB51}" destId="{5830D2CA-DC14-1740-9FAA-3EFE86CF7A3D}" srcOrd="3" destOrd="0" presId="urn:microsoft.com/office/officeart/2005/8/layout/default"/>
    <dgm:cxn modelId="{C321F26C-CC8A-654F-8666-0A7E07833EC6}" type="presParOf" srcId="{CF93D225-BBD5-7543-8083-D18908BCFB51}" destId="{9D63870F-1732-6C48-B286-AC3D625C3DB1}" srcOrd="4" destOrd="0" presId="urn:microsoft.com/office/officeart/2005/8/layout/default"/>
    <dgm:cxn modelId="{21721D9B-2DCC-8D49-97EE-5C58CBE4D432}" type="presParOf" srcId="{CF93D225-BBD5-7543-8083-D18908BCFB51}" destId="{223F622C-393D-424C-BE0B-4A8B100500F5}" srcOrd="5" destOrd="0" presId="urn:microsoft.com/office/officeart/2005/8/layout/default"/>
    <dgm:cxn modelId="{84CD1D6F-1502-7047-B1BF-9F83BBA057A4}" type="presParOf" srcId="{CF93D225-BBD5-7543-8083-D18908BCFB51}" destId="{3762C9F7-4AF2-7C48-AD7C-99AE3F887DBF}" srcOrd="6" destOrd="0" presId="urn:microsoft.com/office/officeart/2005/8/layout/default"/>
    <dgm:cxn modelId="{3E2CECE7-A72C-5246-A11D-05CFD97C0085}" type="presParOf" srcId="{CF93D225-BBD5-7543-8083-D18908BCFB51}" destId="{76C64D03-F368-C744-BD55-5241DAF03547}" srcOrd="7" destOrd="0" presId="urn:microsoft.com/office/officeart/2005/8/layout/default"/>
    <dgm:cxn modelId="{849224FA-5912-E241-97EC-27CD176458A0}" type="presParOf" srcId="{CF93D225-BBD5-7543-8083-D18908BCFB51}" destId="{1710B9F6-3EC1-C144-9DBE-B3C4375C13D4}" srcOrd="8"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291F1F-69FB-7544-BF9C-67CBE30E1A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b-NO"/>
        </a:p>
      </dgm:t>
    </dgm:pt>
    <dgm:pt modelId="{A417BC6D-5706-F44D-96F7-1FAC2AD3838E}">
      <dgm:prSet/>
      <dgm:spPr>
        <a:solidFill>
          <a:srgbClr val="007075"/>
        </a:solidFill>
      </dgm:spPr>
      <dgm:t>
        <a:bodyPr/>
        <a:lstStyle/>
        <a:p>
          <a:pPr algn="ctr"/>
          <a:r>
            <a:rPr lang="en-US" dirty="0"/>
            <a:t>The benefit of biogas replacing fossil energy carriers</a:t>
          </a:r>
          <a:endParaRPr lang="nb-NO" dirty="0"/>
        </a:p>
      </dgm:t>
    </dgm:pt>
    <dgm:pt modelId="{A9CC663A-7F58-B244-BA3B-BA2C7BB749A9}" type="parTrans" cxnId="{6E4C691E-4FD7-C04B-8221-9B5866C2C630}">
      <dgm:prSet/>
      <dgm:spPr/>
      <dgm:t>
        <a:bodyPr/>
        <a:lstStyle/>
        <a:p>
          <a:endParaRPr lang="nb-NO"/>
        </a:p>
      </dgm:t>
    </dgm:pt>
    <dgm:pt modelId="{4264DD8E-CE1A-A849-8F63-8888D13E8793}" type="sibTrans" cxnId="{6E4C691E-4FD7-C04B-8221-9B5866C2C630}">
      <dgm:prSet/>
      <dgm:spPr/>
      <dgm:t>
        <a:bodyPr/>
        <a:lstStyle/>
        <a:p>
          <a:endParaRPr lang="nb-NO"/>
        </a:p>
      </dgm:t>
    </dgm:pt>
    <dgm:pt modelId="{8E5BAD38-77E0-A243-975A-C329298672F4}">
      <dgm:prSet/>
      <dgm:spPr>
        <a:solidFill>
          <a:srgbClr val="007075"/>
        </a:solidFill>
      </dgm:spPr>
      <dgm:t>
        <a:bodyPr/>
        <a:lstStyle/>
        <a:p>
          <a:pPr algn="ctr"/>
          <a:r>
            <a:rPr lang="en-US" dirty="0"/>
            <a:t>The benefit of CO2 from upgrading biogas replacing fossil-based CO2</a:t>
          </a:r>
          <a:endParaRPr lang="nb-NO" dirty="0"/>
        </a:p>
      </dgm:t>
    </dgm:pt>
    <dgm:pt modelId="{F36596AC-9570-2540-AD0F-2CEDC685ED6A}" type="parTrans" cxnId="{9B4258D5-E098-AE4C-B894-CBCE4BCA8E9E}">
      <dgm:prSet/>
      <dgm:spPr/>
      <dgm:t>
        <a:bodyPr/>
        <a:lstStyle/>
        <a:p>
          <a:endParaRPr lang="nb-NO"/>
        </a:p>
      </dgm:t>
    </dgm:pt>
    <dgm:pt modelId="{A2713BB3-0AFD-CA4A-A821-CF21A7712FCC}" type="sibTrans" cxnId="{9B4258D5-E098-AE4C-B894-CBCE4BCA8E9E}">
      <dgm:prSet/>
      <dgm:spPr/>
      <dgm:t>
        <a:bodyPr/>
        <a:lstStyle/>
        <a:p>
          <a:endParaRPr lang="nb-NO"/>
        </a:p>
      </dgm:t>
    </dgm:pt>
    <dgm:pt modelId="{5F843EEF-FB58-9F44-AA25-C83206DA5BCA}">
      <dgm:prSet/>
      <dgm:spPr>
        <a:solidFill>
          <a:srgbClr val="007075"/>
        </a:solidFill>
      </dgm:spPr>
      <dgm:t>
        <a:bodyPr/>
        <a:lstStyle/>
        <a:p>
          <a:pPr algn="ctr"/>
          <a:r>
            <a:rPr lang="en-US" dirty="0"/>
            <a:t>The benefit of </a:t>
          </a:r>
          <a:r>
            <a:rPr lang="en-US" dirty="0" err="1"/>
            <a:t>bioresidue</a:t>
          </a:r>
          <a:r>
            <a:rPr lang="en-US" dirty="0"/>
            <a:t> replacing mineral </a:t>
          </a:r>
          <a:r>
            <a:rPr lang="en-US" dirty="0" err="1"/>
            <a:t>fertiliser</a:t>
          </a:r>
          <a:endParaRPr lang="nb-NO" dirty="0"/>
        </a:p>
      </dgm:t>
    </dgm:pt>
    <dgm:pt modelId="{2F5725F9-B884-7442-8344-4CE2E293CD11}" type="parTrans" cxnId="{79CE6443-547B-AE4D-8926-84C274E558B3}">
      <dgm:prSet/>
      <dgm:spPr/>
      <dgm:t>
        <a:bodyPr/>
        <a:lstStyle/>
        <a:p>
          <a:endParaRPr lang="nb-NO"/>
        </a:p>
      </dgm:t>
    </dgm:pt>
    <dgm:pt modelId="{3757AFB7-01D9-E44D-9721-7BAFD83BDE9C}" type="sibTrans" cxnId="{79CE6443-547B-AE4D-8926-84C274E558B3}">
      <dgm:prSet/>
      <dgm:spPr/>
      <dgm:t>
        <a:bodyPr/>
        <a:lstStyle/>
        <a:p>
          <a:endParaRPr lang="nb-NO"/>
        </a:p>
      </dgm:t>
    </dgm:pt>
    <dgm:pt modelId="{6769B8CD-112C-664C-B685-FA7D8874D58E}">
      <dgm:prSet/>
      <dgm:spPr>
        <a:solidFill>
          <a:srgbClr val="007075"/>
        </a:solidFill>
      </dgm:spPr>
      <dgm:t>
        <a:bodyPr/>
        <a:lstStyle/>
        <a:p>
          <a:pPr algn="ctr"/>
          <a:r>
            <a:rPr lang="en-US" dirty="0"/>
            <a:t>The benefit of waste and fertilizer resources being processed in biogas plants that have a lower climate impact than alternative processing</a:t>
          </a:r>
          <a:endParaRPr lang="nb-NO" dirty="0"/>
        </a:p>
      </dgm:t>
    </dgm:pt>
    <dgm:pt modelId="{E018671C-CAE1-3442-9DBE-93C6B645FCA7}" type="parTrans" cxnId="{4F3B4C18-9784-0C4A-94F7-CF7465317066}">
      <dgm:prSet/>
      <dgm:spPr/>
      <dgm:t>
        <a:bodyPr/>
        <a:lstStyle/>
        <a:p>
          <a:endParaRPr lang="nb-NO"/>
        </a:p>
      </dgm:t>
    </dgm:pt>
    <dgm:pt modelId="{F371D155-297F-6744-932C-D21903165FAD}" type="sibTrans" cxnId="{4F3B4C18-9784-0C4A-94F7-CF7465317066}">
      <dgm:prSet/>
      <dgm:spPr/>
      <dgm:t>
        <a:bodyPr/>
        <a:lstStyle/>
        <a:p>
          <a:endParaRPr lang="nb-NO"/>
        </a:p>
      </dgm:t>
    </dgm:pt>
    <dgm:pt modelId="{70DFE098-22AC-BD47-9076-3D39A68EE0DF}" type="pres">
      <dgm:prSet presAssocID="{2D291F1F-69FB-7544-BF9C-67CBE30E1A67}" presName="linear" presStyleCnt="0">
        <dgm:presLayoutVars>
          <dgm:animLvl val="lvl"/>
          <dgm:resizeHandles val="exact"/>
        </dgm:presLayoutVars>
      </dgm:prSet>
      <dgm:spPr/>
    </dgm:pt>
    <dgm:pt modelId="{12C7A4DC-D8E4-2448-ACC6-F2919428168C}" type="pres">
      <dgm:prSet presAssocID="{A417BC6D-5706-F44D-96F7-1FAC2AD3838E}" presName="parentText" presStyleLbl="node1" presStyleIdx="0" presStyleCnt="4">
        <dgm:presLayoutVars>
          <dgm:chMax val="0"/>
          <dgm:bulletEnabled val="1"/>
        </dgm:presLayoutVars>
      </dgm:prSet>
      <dgm:spPr/>
    </dgm:pt>
    <dgm:pt modelId="{3D8DA42D-8722-CB4F-8618-319C7C83D5DF}" type="pres">
      <dgm:prSet presAssocID="{4264DD8E-CE1A-A849-8F63-8888D13E8793}" presName="spacer" presStyleCnt="0"/>
      <dgm:spPr/>
    </dgm:pt>
    <dgm:pt modelId="{A481776C-631A-FA4B-9425-3699B7D2F935}" type="pres">
      <dgm:prSet presAssocID="{8E5BAD38-77E0-A243-975A-C329298672F4}" presName="parentText" presStyleLbl="node1" presStyleIdx="1" presStyleCnt="4">
        <dgm:presLayoutVars>
          <dgm:chMax val="0"/>
          <dgm:bulletEnabled val="1"/>
        </dgm:presLayoutVars>
      </dgm:prSet>
      <dgm:spPr/>
    </dgm:pt>
    <dgm:pt modelId="{E640E5AA-4909-9A4E-B0C4-28460C01A3E3}" type="pres">
      <dgm:prSet presAssocID="{A2713BB3-0AFD-CA4A-A821-CF21A7712FCC}" presName="spacer" presStyleCnt="0"/>
      <dgm:spPr/>
    </dgm:pt>
    <dgm:pt modelId="{E03F7BA0-D9A5-474B-B980-E7C6B8A2DDF5}" type="pres">
      <dgm:prSet presAssocID="{5F843EEF-FB58-9F44-AA25-C83206DA5BCA}" presName="parentText" presStyleLbl="node1" presStyleIdx="2" presStyleCnt="4">
        <dgm:presLayoutVars>
          <dgm:chMax val="0"/>
          <dgm:bulletEnabled val="1"/>
        </dgm:presLayoutVars>
      </dgm:prSet>
      <dgm:spPr/>
    </dgm:pt>
    <dgm:pt modelId="{6FED4772-0D14-624E-B1F2-81F5075F1C7F}" type="pres">
      <dgm:prSet presAssocID="{3757AFB7-01D9-E44D-9721-7BAFD83BDE9C}" presName="spacer" presStyleCnt="0"/>
      <dgm:spPr/>
    </dgm:pt>
    <dgm:pt modelId="{4994656C-719B-714C-805B-DB22D35E776C}" type="pres">
      <dgm:prSet presAssocID="{6769B8CD-112C-664C-B685-FA7D8874D58E}" presName="parentText" presStyleLbl="node1" presStyleIdx="3" presStyleCnt="4">
        <dgm:presLayoutVars>
          <dgm:chMax val="0"/>
          <dgm:bulletEnabled val="1"/>
        </dgm:presLayoutVars>
      </dgm:prSet>
      <dgm:spPr/>
    </dgm:pt>
  </dgm:ptLst>
  <dgm:cxnLst>
    <dgm:cxn modelId="{4F3B4C18-9784-0C4A-94F7-CF7465317066}" srcId="{2D291F1F-69FB-7544-BF9C-67CBE30E1A67}" destId="{6769B8CD-112C-664C-B685-FA7D8874D58E}" srcOrd="3" destOrd="0" parTransId="{E018671C-CAE1-3442-9DBE-93C6B645FCA7}" sibTransId="{F371D155-297F-6744-932C-D21903165FAD}"/>
    <dgm:cxn modelId="{6E4C691E-4FD7-C04B-8221-9B5866C2C630}" srcId="{2D291F1F-69FB-7544-BF9C-67CBE30E1A67}" destId="{A417BC6D-5706-F44D-96F7-1FAC2AD3838E}" srcOrd="0" destOrd="0" parTransId="{A9CC663A-7F58-B244-BA3B-BA2C7BB749A9}" sibTransId="{4264DD8E-CE1A-A849-8F63-8888D13E8793}"/>
    <dgm:cxn modelId="{EFFA353F-0EAA-2E45-B416-E7C90C0A1F0C}" type="presOf" srcId="{5F843EEF-FB58-9F44-AA25-C83206DA5BCA}" destId="{E03F7BA0-D9A5-474B-B980-E7C6B8A2DDF5}" srcOrd="0" destOrd="0" presId="urn:microsoft.com/office/officeart/2005/8/layout/vList2"/>
    <dgm:cxn modelId="{79CE6443-547B-AE4D-8926-84C274E558B3}" srcId="{2D291F1F-69FB-7544-BF9C-67CBE30E1A67}" destId="{5F843EEF-FB58-9F44-AA25-C83206DA5BCA}" srcOrd="2" destOrd="0" parTransId="{2F5725F9-B884-7442-8344-4CE2E293CD11}" sibTransId="{3757AFB7-01D9-E44D-9721-7BAFD83BDE9C}"/>
    <dgm:cxn modelId="{06717D67-DD65-BF4A-A692-AAD153476D98}" type="presOf" srcId="{8E5BAD38-77E0-A243-975A-C329298672F4}" destId="{A481776C-631A-FA4B-9425-3699B7D2F935}" srcOrd="0" destOrd="0" presId="urn:microsoft.com/office/officeart/2005/8/layout/vList2"/>
    <dgm:cxn modelId="{559E1DBC-3553-E24F-840F-AF8E895268A8}" type="presOf" srcId="{A417BC6D-5706-F44D-96F7-1FAC2AD3838E}" destId="{12C7A4DC-D8E4-2448-ACC6-F2919428168C}" srcOrd="0" destOrd="0" presId="urn:microsoft.com/office/officeart/2005/8/layout/vList2"/>
    <dgm:cxn modelId="{D32C76CF-527D-864D-B3F7-B43B159941CB}" type="presOf" srcId="{6769B8CD-112C-664C-B685-FA7D8874D58E}" destId="{4994656C-719B-714C-805B-DB22D35E776C}" srcOrd="0" destOrd="0" presId="urn:microsoft.com/office/officeart/2005/8/layout/vList2"/>
    <dgm:cxn modelId="{9B4258D5-E098-AE4C-B894-CBCE4BCA8E9E}" srcId="{2D291F1F-69FB-7544-BF9C-67CBE30E1A67}" destId="{8E5BAD38-77E0-A243-975A-C329298672F4}" srcOrd="1" destOrd="0" parTransId="{F36596AC-9570-2540-AD0F-2CEDC685ED6A}" sibTransId="{A2713BB3-0AFD-CA4A-A821-CF21A7712FCC}"/>
    <dgm:cxn modelId="{6B4CC6DC-C6AD-234D-9379-B62D4E143C3C}" type="presOf" srcId="{2D291F1F-69FB-7544-BF9C-67CBE30E1A67}" destId="{70DFE098-22AC-BD47-9076-3D39A68EE0DF}" srcOrd="0" destOrd="0" presId="urn:microsoft.com/office/officeart/2005/8/layout/vList2"/>
    <dgm:cxn modelId="{FF31113D-3C18-2F4C-A9C4-981F26B00C2B}" type="presParOf" srcId="{70DFE098-22AC-BD47-9076-3D39A68EE0DF}" destId="{12C7A4DC-D8E4-2448-ACC6-F2919428168C}" srcOrd="0" destOrd="0" presId="urn:microsoft.com/office/officeart/2005/8/layout/vList2"/>
    <dgm:cxn modelId="{902E1E66-27E1-3847-8462-48A3FBA1C1A3}" type="presParOf" srcId="{70DFE098-22AC-BD47-9076-3D39A68EE0DF}" destId="{3D8DA42D-8722-CB4F-8618-319C7C83D5DF}" srcOrd="1" destOrd="0" presId="urn:microsoft.com/office/officeart/2005/8/layout/vList2"/>
    <dgm:cxn modelId="{D964B8A9-EF2A-4C45-9F53-6A0182B69557}" type="presParOf" srcId="{70DFE098-22AC-BD47-9076-3D39A68EE0DF}" destId="{A481776C-631A-FA4B-9425-3699B7D2F935}" srcOrd="2" destOrd="0" presId="urn:microsoft.com/office/officeart/2005/8/layout/vList2"/>
    <dgm:cxn modelId="{903CBDFA-4A8A-8045-9990-9A47D229F944}" type="presParOf" srcId="{70DFE098-22AC-BD47-9076-3D39A68EE0DF}" destId="{E640E5AA-4909-9A4E-B0C4-28460C01A3E3}" srcOrd="3" destOrd="0" presId="urn:microsoft.com/office/officeart/2005/8/layout/vList2"/>
    <dgm:cxn modelId="{315DA7F5-D592-B94A-9ACC-14A7D6701003}" type="presParOf" srcId="{70DFE098-22AC-BD47-9076-3D39A68EE0DF}" destId="{E03F7BA0-D9A5-474B-B980-E7C6B8A2DDF5}" srcOrd="4" destOrd="0" presId="urn:microsoft.com/office/officeart/2005/8/layout/vList2"/>
    <dgm:cxn modelId="{47FCDE28-D48D-544A-880C-C08130065581}" type="presParOf" srcId="{70DFE098-22AC-BD47-9076-3D39A68EE0DF}" destId="{6FED4772-0D14-624E-B1F2-81F5075F1C7F}" srcOrd="5" destOrd="0" presId="urn:microsoft.com/office/officeart/2005/8/layout/vList2"/>
    <dgm:cxn modelId="{DBF47567-BDF6-4A43-A1F6-791A5331153E}" type="presParOf" srcId="{70DFE098-22AC-BD47-9076-3D39A68EE0DF}" destId="{4994656C-719B-714C-805B-DB22D35E776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From biomass to valuable products</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Heating without oxygen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dirty="0"/>
            <a:t>Products: biochar, biogas, bio oil </a:t>
          </a:r>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9866-B355-5244-9425-EDB8B06C8B3A}">
      <dsp:nvSpPr>
        <dsp:cNvPr id="0" name=""/>
        <dsp:cNvSpPr/>
      </dsp:nvSpPr>
      <dsp:spPr>
        <a:xfrm>
          <a:off x="45691" y="0"/>
          <a:ext cx="10154898" cy="3820120"/>
        </a:xfrm>
        <a:prstGeom prst="rect">
          <a:avLst/>
        </a:prstGeom>
        <a:solidFill>
          <a:srgbClr val="0099A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Biomass refers to organic material, i.e. plants, animals and microorganisms, as well as waste products from these. </a:t>
          </a:r>
        </a:p>
        <a:p>
          <a:pPr marL="0" lvl="0" indent="0" algn="ctr" defTabSz="1244600">
            <a:lnSpc>
              <a:spcPct val="90000"/>
            </a:lnSpc>
            <a:spcBef>
              <a:spcPct val="0"/>
            </a:spcBef>
            <a:spcAft>
              <a:spcPct val="35000"/>
            </a:spcAft>
            <a:buNone/>
          </a:pPr>
          <a:endParaRPr lang="en-US" sz="2800" kern="1200" dirty="0"/>
        </a:p>
        <a:p>
          <a:pPr marL="0" lvl="0" indent="0" algn="ctr" defTabSz="1244600">
            <a:lnSpc>
              <a:spcPct val="90000"/>
            </a:lnSpc>
            <a:spcBef>
              <a:spcPct val="0"/>
            </a:spcBef>
            <a:spcAft>
              <a:spcPct val="35000"/>
            </a:spcAft>
            <a:buNone/>
          </a:pPr>
          <a:r>
            <a:rPr lang="en-US" sz="2800" kern="1200" dirty="0"/>
            <a:t>This includes everything from trees and crops to animal waste and microbial mass. Biomass is an important resource for humans, as it can be used as energy, food, feed, fiber and chemicals.</a:t>
          </a:r>
        </a:p>
      </dsp:txBody>
      <dsp:txXfrm>
        <a:off x="45691" y="0"/>
        <a:ext cx="10154898" cy="38201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nb-NO" sz="1500" kern="1200" noProof="0" dirty="0"/>
            <a:t>Old technology</a:t>
          </a:r>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sv-SE" sz="1500" kern="1200" noProof="0" dirty="0" err="1"/>
            <a:t>Turn</a:t>
          </a:r>
          <a:r>
            <a:rPr lang="sv-SE" sz="1500" kern="1200" noProof="0" dirty="0"/>
            <a:t> </a:t>
          </a:r>
          <a:r>
            <a:rPr lang="sv-SE" sz="1500" kern="1200" noProof="0" dirty="0" err="1"/>
            <a:t>fuel</a:t>
          </a:r>
          <a:r>
            <a:rPr lang="sv-SE" sz="1500" kern="1200" noProof="0" dirty="0"/>
            <a:t> </a:t>
          </a:r>
          <a:r>
            <a:rPr lang="sv-SE" sz="1500" kern="1200" noProof="0" dirty="0" err="1"/>
            <a:t>into</a:t>
          </a:r>
          <a:r>
            <a:rPr lang="sv-SE" sz="1500" kern="1200" noProof="0" dirty="0"/>
            <a:t> gas</a:t>
          </a:r>
          <a:endParaRPr lang="nb-NO" sz="1500" kern="1200" noProof="0" dirty="0"/>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nb-NO" sz="1500" kern="1200" noProof="0" dirty="0"/>
            <a:t>Heats at 800-1000</a:t>
          </a:r>
          <a:r>
            <a:rPr lang="nb-NO" sz="1500" b="0" i="0" kern="1200" noProof="0" dirty="0"/>
            <a:t>°</a:t>
          </a:r>
          <a:r>
            <a:rPr lang="nb-NO" sz="1500" b="0" kern="1200" noProof="0" dirty="0"/>
            <a:t>C</a:t>
          </a:r>
          <a:endParaRPr lang="nb-NO" sz="1500" kern="1200" noProof="0" dirty="0"/>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sv-SE" sz="1500" kern="1200" noProof="0" dirty="0"/>
            <a:t>Forms </a:t>
          </a:r>
          <a:r>
            <a:rPr lang="sv-SE" sz="1500" kern="1200" noProof="0" dirty="0" err="1"/>
            <a:t>syngas</a:t>
          </a:r>
          <a:endParaRPr lang="nb-NO" sz="1500" kern="1200" noProof="0" dirty="0"/>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nb-NO" sz="1500" kern="1200" noProof="0" dirty="0"/>
            <a:t>Several materials can be gassified</a:t>
          </a:r>
        </a:p>
      </dsp:txBody>
      <dsp:txXfrm>
        <a:off x="2474769" y="1182988"/>
        <a:ext cx="1499860" cy="8999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nb-NO" sz="1500" kern="1200" noProof="0" dirty="0">
              <a:solidFill>
                <a:srgbClr val="248587"/>
              </a:solidFill>
            </a:rPr>
            <a:t>Old technology </a:t>
          </a:r>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nb-NO" sz="1500" kern="1200" noProof="0" dirty="0">
              <a:solidFill>
                <a:srgbClr val="248587"/>
              </a:solidFill>
            </a:rPr>
            <a:t>Turn fuel into gas</a:t>
          </a:r>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nb-NO" sz="1500" kern="1200" noProof="0" dirty="0">
              <a:solidFill>
                <a:srgbClr val="248587"/>
              </a:solidFill>
            </a:rPr>
            <a:t>-Heats 800-1000</a:t>
          </a:r>
          <a:r>
            <a:rPr lang="nb-NO" sz="1500" b="0" i="0" kern="1200" noProof="0" dirty="0">
              <a:solidFill>
                <a:srgbClr val="248587"/>
              </a:solidFill>
            </a:rPr>
            <a:t>°</a:t>
          </a:r>
          <a:r>
            <a:rPr lang="nb-NO" sz="1500" b="0" kern="1200" noProof="0" dirty="0">
              <a:solidFill>
                <a:srgbClr val="248587"/>
              </a:solidFill>
            </a:rPr>
            <a:t>C</a:t>
          </a:r>
          <a:endParaRPr lang="nb-NO" sz="1500" kern="1200" noProof="0" dirty="0">
            <a:solidFill>
              <a:srgbClr val="248587"/>
            </a:solidFill>
          </a:endParaRPr>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nb-NO" sz="1500" kern="1200" noProof="0" dirty="0">
              <a:solidFill>
                <a:srgbClr val="248587"/>
              </a:solidFill>
            </a:rPr>
            <a:t>Forms syngas</a:t>
          </a:r>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nb-NO" sz="1500" kern="1200" noProof="0" dirty="0">
              <a:solidFill>
                <a:srgbClr val="248587"/>
              </a:solidFill>
            </a:rPr>
            <a:t>Several materials can be gassified </a:t>
          </a:r>
        </a:p>
      </dsp:txBody>
      <dsp:txXfrm>
        <a:off x="2474769" y="1182988"/>
        <a:ext cx="1499860" cy="8999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Gammel teknologi</a:t>
          </a:r>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Gjør brensel om til gass</a:t>
          </a:r>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Varmes på 800-1000</a:t>
          </a:r>
          <a:r>
            <a:rPr lang="nb-NO" sz="1600" b="0" i="0" kern="1200" noProof="0" dirty="0">
              <a:solidFill>
                <a:srgbClr val="248587"/>
              </a:solidFill>
            </a:rPr>
            <a:t>°</a:t>
          </a:r>
          <a:r>
            <a:rPr lang="nb-NO" sz="1600" b="0" kern="1200" noProof="0" dirty="0">
              <a:solidFill>
                <a:srgbClr val="248587"/>
              </a:solidFill>
            </a:rPr>
            <a:t>C</a:t>
          </a:r>
          <a:endParaRPr lang="nb-NO" sz="1600" kern="1200" noProof="0" dirty="0">
            <a:solidFill>
              <a:srgbClr val="248587"/>
            </a:solidFill>
          </a:endParaRPr>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Danner syngass</a:t>
          </a:r>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Flere materialer kan gassifiseres</a:t>
          </a:r>
        </a:p>
      </dsp:txBody>
      <dsp:txXfrm>
        <a:off x="2474769" y="1182988"/>
        <a:ext cx="1499860" cy="8999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AD19F-68AC-FD47-9B73-2D2D1AB7241E}">
      <dsp:nvSpPr>
        <dsp:cNvPr id="0" name=""/>
        <dsp:cNvSpPr/>
      </dsp:nvSpPr>
      <dsp:spPr>
        <a:xfrm>
          <a:off x="1351395" y="1767"/>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b="0" i="0" kern="1200" dirty="0"/>
            <a:t>Raw materials </a:t>
          </a:r>
        </a:p>
        <a:p>
          <a:pPr marL="0" lvl="0" indent="0" algn="ctr" defTabSz="1244600">
            <a:lnSpc>
              <a:spcPct val="90000"/>
            </a:lnSpc>
            <a:spcBef>
              <a:spcPct val="0"/>
            </a:spcBef>
            <a:spcAft>
              <a:spcPct val="35000"/>
            </a:spcAft>
            <a:buNone/>
          </a:pPr>
          <a:r>
            <a:rPr lang="nb-NO" sz="2000" b="0" i="0" kern="1200" dirty="0"/>
            <a:t>Grass, food waste, etc.</a:t>
          </a:r>
          <a:endParaRPr lang="nb-NO" sz="2000" kern="1200" dirty="0"/>
        </a:p>
      </dsp:txBody>
      <dsp:txXfrm>
        <a:off x="1351395" y="1767"/>
        <a:ext cx="3536130" cy="2121678"/>
      </dsp:txXfrm>
    </dsp:sp>
    <dsp:sp modelId="{0C6F1E6E-4AF4-7E40-BFCB-BEA7A3B298AA}">
      <dsp:nvSpPr>
        <dsp:cNvPr id="0" name=""/>
        <dsp:cNvSpPr/>
      </dsp:nvSpPr>
      <dsp:spPr>
        <a:xfrm>
          <a:off x="5241139" y="1767"/>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b="0" i="0" kern="1200" dirty="0"/>
            <a:t>The process </a:t>
          </a:r>
        </a:p>
        <a:p>
          <a:pPr marL="0" lvl="0" indent="0" algn="ctr" defTabSz="1244600">
            <a:lnSpc>
              <a:spcPct val="90000"/>
            </a:lnSpc>
            <a:spcBef>
              <a:spcPct val="0"/>
            </a:spcBef>
            <a:spcAft>
              <a:spcPct val="35000"/>
            </a:spcAft>
            <a:buNone/>
          </a:pPr>
          <a:r>
            <a:rPr lang="sv-SE" sz="2000" b="0" i="0" kern="1200" dirty="0" err="1"/>
            <a:t>Thermal</a:t>
          </a:r>
          <a:r>
            <a:rPr lang="sv-SE" sz="2000" b="0" i="0" kern="1200" dirty="0"/>
            <a:t> </a:t>
          </a:r>
          <a:r>
            <a:rPr lang="sv-SE" sz="2000" b="0" i="0" kern="1200" dirty="0" err="1"/>
            <a:t>hydrolysis</a:t>
          </a:r>
          <a:endParaRPr lang="nb-NO" sz="2000" kern="1200" dirty="0"/>
        </a:p>
      </dsp:txBody>
      <dsp:txXfrm>
        <a:off x="5241139" y="1767"/>
        <a:ext cx="3536130" cy="2121678"/>
      </dsp:txXfrm>
    </dsp:sp>
    <dsp:sp modelId="{12083EB9-4CDC-E345-BFAA-91362DDE2DD4}">
      <dsp:nvSpPr>
        <dsp:cNvPr id="0" name=""/>
        <dsp:cNvSpPr/>
      </dsp:nvSpPr>
      <dsp:spPr>
        <a:xfrm>
          <a:off x="1351395" y="2477059"/>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50000"/>
            </a:lnSpc>
            <a:spcBef>
              <a:spcPct val="0"/>
            </a:spcBef>
            <a:spcAft>
              <a:spcPct val="35000"/>
            </a:spcAft>
            <a:buNone/>
          </a:pPr>
          <a:r>
            <a:rPr lang="nb-NO" sz="2300" b="0" i="0" kern="1200" dirty="0"/>
            <a:t>Extracting the protein </a:t>
          </a:r>
          <a:r>
            <a:rPr lang="sv-SE" sz="2000" b="0" i="0" kern="1200" dirty="0" err="1"/>
            <a:t>Heating</a:t>
          </a:r>
          <a:r>
            <a:rPr lang="sv-SE" sz="2000" b="0" i="0" kern="1200" dirty="0"/>
            <a:t>, </a:t>
          </a:r>
          <a:r>
            <a:rPr lang="sv-SE" sz="2000" b="0" i="0" kern="1200" dirty="0" err="1"/>
            <a:t>pressing</a:t>
          </a:r>
          <a:r>
            <a:rPr lang="sv-SE" sz="2000" b="0" i="0" kern="1200" dirty="0"/>
            <a:t>, </a:t>
          </a:r>
          <a:r>
            <a:rPr lang="sv-SE" sz="2000" b="0" i="0" kern="1200" dirty="0" err="1"/>
            <a:t>liquid</a:t>
          </a:r>
          <a:r>
            <a:rPr lang="sv-SE" sz="2000" b="0" i="0" kern="1200" dirty="0"/>
            <a:t> </a:t>
          </a:r>
          <a:r>
            <a:rPr lang="sv-SE" sz="2000" b="0" i="0" kern="1200" dirty="0" err="1"/>
            <a:t>extraction</a:t>
          </a:r>
          <a:endParaRPr lang="nb-NO" sz="2300" kern="1200" dirty="0"/>
        </a:p>
      </dsp:txBody>
      <dsp:txXfrm>
        <a:off x="1351395" y="2477059"/>
        <a:ext cx="3536130" cy="2121678"/>
      </dsp:txXfrm>
    </dsp:sp>
    <dsp:sp modelId="{21A4CB1D-5D74-CB47-8F6C-089CF75D371B}">
      <dsp:nvSpPr>
        <dsp:cNvPr id="0" name=""/>
        <dsp:cNvSpPr/>
      </dsp:nvSpPr>
      <dsp:spPr>
        <a:xfrm>
          <a:off x="5219886" y="2445170"/>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b="0" i="0" kern="1200" dirty="0"/>
            <a:t>Uses</a:t>
          </a:r>
        </a:p>
        <a:p>
          <a:pPr marL="0" lvl="0" indent="0" algn="ctr" defTabSz="1244600">
            <a:lnSpc>
              <a:spcPct val="90000"/>
            </a:lnSpc>
            <a:spcBef>
              <a:spcPct val="0"/>
            </a:spcBef>
            <a:spcAft>
              <a:spcPct val="35000"/>
            </a:spcAft>
            <a:buNone/>
          </a:pPr>
          <a:r>
            <a:rPr lang="en-US" sz="2000" b="0" i="0" kern="1200" dirty="0"/>
            <a:t>The protein liquid
The residual product</a:t>
          </a:r>
          <a:endParaRPr lang="nb-NO" sz="2400" kern="1200" dirty="0"/>
        </a:p>
      </dsp:txBody>
      <dsp:txXfrm>
        <a:off x="5219886" y="2445170"/>
        <a:ext cx="3536130" cy="21216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0B334-E1A8-4A1B-93F4-3A2965DDEF82}">
      <dsp:nvSpPr>
        <dsp:cNvPr id="0" name=""/>
        <dsp:cNvSpPr/>
      </dsp:nvSpPr>
      <dsp:spPr>
        <a:xfrm>
          <a:off x="0" y="4274804"/>
          <a:ext cx="4304981" cy="1403086"/>
        </a:xfrm>
        <a:prstGeom prst="rec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nb-NO" sz="2000" b="0" i="0" kern="1200" dirty="0">
              <a:solidFill>
                <a:srgbClr val="248587"/>
              </a:solidFill>
              <a:effectLst/>
              <a:latin typeface="Myriad Pro" panose="020B0503030403020204" pitchFamily="34" charset="0"/>
            </a:rPr>
            <a:t>Produces fertilizer locally </a:t>
          </a:r>
          <a:r>
            <a:rPr lang="nb-NO" sz="2000" b="0" i="0" kern="1200" dirty="0">
              <a:solidFill>
                <a:srgbClr val="248587"/>
              </a:solidFill>
              <a:effectLst/>
              <a:latin typeface="Myriad Pro" panose="020B0503030403020204" pitchFamily="34" charset="0"/>
              <a:sym typeface="Wingdings" pitchFamily="2" charset="2"/>
            </a:rPr>
            <a:t></a:t>
          </a:r>
          <a:r>
            <a:rPr lang="nb-NO" sz="2000" b="0" i="0" kern="1200" dirty="0">
              <a:solidFill>
                <a:srgbClr val="248587"/>
              </a:solidFill>
              <a:effectLst/>
              <a:latin typeface="Myriad Pro" panose="020B0503030403020204" pitchFamily="34" charset="0"/>
            </a:rPr>
            <a:t> reduces transport</a:t>
          </a:r>
          <a:endParaRPr lang="nb-NO" sz="2000" kern="1200" dirty="0">
            <a:solidFill>
              <a:srgbClr val="248587"/>
            </a:solidFill>
          </a:endParaRPr>
        </a:p>
      </dsp:txBody>
      <dsp:txXfrm>
        <a:off x="0" y="4274804"/>
        <a:ext cx="4304981" cy="1403086"/>
      </dsp:txXfrm>
    </dsp:sp>
    <dsp:sp modelId="{C402FFFB-A29E-0F45-BBE1-65CE433C811F}">
      <dsp:nvSpPr>
        <dsp:cNvPr id="0" name=""/>
        <dsp:cNvSpPr/>
      </dsp:nvSpPr>
      <dsp:spPr>
        <a:xfrm rot="10800000">
          <a:off x="0" y="2137904"/>
          <a:ext cx="4304981" cy="2157946"/>
        </a:xfrm>
        <a:prstGeom prst="upArrowCallou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nb-NO" sz="2000" b="0" i="0" kern="1200" dirty="0">
              <a:solidFill>
                <a:srgbClr val="248587"/>
              </a:solidFill>
              <a:effectLst/>
              <a:latin typeface="Myriad Pro" panose="020B0503030403020204" pitchFamily="34" charset="0"/>
            </a:rPr>
            <a:t>Air nitrogen </a:t>
          </a:r>
          <a:r>
            <a:rPr lang="nb-NO" sz="2000" b="0" i="0" kern="1200" dirty="0">
              <a:solidFill>
                <a:srgbClr val="248587"/>
              </a:solidFill>
              <a:effectLst/>
              <a:latin typeface="Myriad Pro" panose="020B0503030403020204" pitchFamily="34" charset="0"/>
              <a:sym typeface="Wingdings" pitchFamily="2" charset="2"/>
            </a:rPr>
            <a:t></a:t>
          </a:r>
          <a:r>
            <a:rPr lang="nb-NO" sz="2000" b="0" i="0" kern="1200" dirty="0">
              <a:solidFill>
                <a:srgbClr val="248587"/>
              </a:solidFill>
              <a:effectLst/>
              <a:latin typeface="Myriad Pro" panose="020B0503030403020204" pitchFamily="34" charset="0"/>
            </a:rPr>
            <a:t> fertilizer</a:t>
          </a:r>
          <a:endParaRPr lang="nb-NO" sz="2000" kern="1200" dirty="0">
            <a:solidFill>
              <a:srgbClr val="248587"/>
            </a:solidFill>
          </a:endParaRPr>
        </a:p>
      </dsp:txBody>
      <dsp:txXfrm rot="10800000">
        <a:off x="0" y="2137904"/>
        <a:ext cx="4304981" cy="1402169"/>
      </dsp:txXfrm>
    </dsp:sp>
    <dsp:sp modelId="{B681BB11-ED15-0D4C-BBB1-C2F74D347A18}">
      <dsp:nvSpPr>
        <dsp:cNvPr id="0" name=""/>
        <dsp:cNvSpPr/>
      </dsp:nvSpPr>
      <dsp:spPr>
        <a:xfrm rot="10800000">
          <a:off x="0" y="1003"/>
          <a:ext cx="4304981" cy="2157946"/>
        </a:xfrm>
        <a:prstGeom prst="upArrowCallou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en-US" sz="2000" b="0" i="0" kern="1200" dirty="0">
              <a:solidFill>
                <a:srgbClr val="248587"/>
              </a:solidFill>
              <a:effectLst/>
              <a:latin typeface="Myriad Pro" panose="020B0503030403020204" pitchFamily="34" charset="0"/>
            </a:rPr>
            <a:t>N2Applied technology reduces nitrogen oxide emissions</a:t>
          </a:r>
          <a:endParaRPr lang="nb-NO" sz="2000" kern="1200" dirty="0">
            <a:solidFill>
              <a:srgbClr val="248587"/>
            </a:solidFill>
          </a:endParaRPr>
        </a:p>
      </dsp:txBody>
      <dsp:txXfrm rot="10800000">
        <a:off x="0" y="1003"/>
        <a:ext cx="4304981" cy="140216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51DBE-A685-3343-BB1C-14DBA4630475}">
      <dsp:nvSpPr>
        <dsp:cNvPr id="0" name=""/>
        <dsp:cNvSpPr/>
      </dsp:nvSpPr>
      <dsp:spPr>
        <a:xfrm>
          <a:off x="1512367" y="149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en-US" sz="2000" kern="1200" dirty="0"/>
            <a:t>Extraction of phosphorus from sewage sludge</a:t>
          </a:r>
          <a:endParaRPr lang="nb-NO" sz="2000" kern="1200" dirty="0"/>
        </a:p>
      </dsp:txBody>
      <dsp:txXfrm>
        <a:off x="1512367" y="1497"/>
        <a:ext cx="2891842" cy="1735105"/>
      </dsp:txXfrm>
    </dsp:sp>
    <dsp:sp modelId="{A21F6B5E-6A63-FD4F-BB02-C15FB4990373}">
      <dsp:nvSpPr>
        <dsp:cNvPr id="0" name=""/>
        <dsp:cNvSpPr/>
      </dsp:nvSpPr>
      <dsp:spPr>
        <a:xfrm>
          <a:off x="2237583" y="201995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en-US" sz="2000" kern="1200" dirty="0"/>
            <a:t>Up to 90% phosphorus recovery</a:t>
          </a:r>
          <a:endParaRPr lang="nb-NO" sz="2000" kern="1200" dirty="0"/>
        </a:p>
      </dsp:txBody>
      <dsp:txXfrm>
        <a:off x="2237583" y="2019957"/>
        <a:ext cx="2891842" cy="1735105"/>
      </dsp:txXfrm>
    </dsp:sp>
    <dsp:sp modelId="{6541698D-2748-7A49-9816-9CE925E6E92D}">
      <dsp:nvSpPr>
        <dsp:cNvPr id="0" name=""/>
        <dsp:cNvSpPr/>
      </dsp:nvSpPr>
      <dsp:spPr>
        <a:xfrm>
          <a:off x="1512367" y="405007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dirty="0"/>
            <a:t>Pros:
Waste as a resource
Avoids toxic metals from mining</a:t>
          </a:r>
          <a:endParaRPr lang="nb-NO" sz="2000" kern="1200" dirty="0"/>
        </a:p>
      </dsp:txBody>
      <dsp:txXfrm>
        <a:off x="1512367" y="4050077"/>
        <a:ext cx="2891842" cy="1735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9866-B355-5244-9425-EDB8B06C8B3A}">
      <dsp:nvSpPr>
        <dsp:cNvPr id="0" name=""/>
        <dsp:cNvSpPr/>
      </dsp:nvSpPr>
      <dsp:spPr>
        <a:xfrm>
          <a:off x="0"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Biorefining: biogas and biofertilizer </a:t>
          </a:r>
          <a:endParaRPr lang="en-US" sz="3600" kern="1200" dirty="0"/>
        </a:p>
      </dsp:txBody>
      <dsp:txXfrm>
        <a:off x="0" y="39687"/>
        <a:ext cx="3286125" cy="1971675"/>
      </dsp:txXfrm>
    </dsp:sp>
    <dsp:sp modelId="{B80AE3FA-5F9F-B347-9128-256605F466D1}">
      <dsp:nvSpPr>
        <dsp:cNvPr id="0" name=""/>
        <dsp:cNvSpPr/>
      </dsp:nvSpPr>
      <dsp:spPr>
        <a:xfrm>
          <a:off x="3614737"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Pyrolysis: biochar, bio-oil and syngas</a:t>
          </a:r>
          <a:endParaRPr lang="en-US" sz="2800" kern="1200" dirty="0"/>
        </a:p>
      </dsp:txBody>
      <dsp:txXfrm>
        <a:off x="3614737" y="39687"/>
        <a:ext cx="3286125" cy="1971675"/>
      </dsp:txXfrm>
    </dsp:sp>
    <dsp:sp modelId="{AE231D71-EDA6-D244-A685-1815F0DE94D9}">
      <dsp:nvSpPr>
        <dsp:cNvPr id="0" name=""/>
        <dsp:cNvSpPr/>
      </dsp:nvSpPr>
      <dsp:spPr>
        <a:xfrm>
          <a:off x="7229475"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Gassification</a:t>
          </a:r>
          <a:endParaRPr lang="en-US" sz="2800" kern="1200" dirty="0"/>
        </a:p>
      </dsp:txBody>
      <dsp:txXfrm>
        <a:off x="7229475" y="39687"/>
        <a:ext cx="3286125" cy="1971675"/>
      </dsp:txXfrm>
    </dsp:sp>
    <dsp:sp modelId="{2BC5D87E-EBD8-FD44-80A3-934120406385}">
      <dsp:nvSpPr>
        <dsp:cNvPr id="0" name=""/>
        <dsp:cNvSpPr/>
      </dsp:nvSpPr>
      <dsp:spPr>
        <a:xfrm>
          <a:off x="0"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Protein extraction</a:t>
          </a:r>
          <a:endParaRPr lang="en-US" sz="3000" kern="1200" dirty="0"/>
        </a:p>
      </dsp:txBody>
      <dsp:txXfrm>
        <a:off x="0" y="2339975"/>
        <a:ext cx="3286125" cy="1971675"/>
      </dsp:txXfrm>
    </dsp:sp>
    <dsp:sp modelId="{0607AAA8-30AB-8141-9572-876D4EC98023}">
      <dsp:nvSpPr>
        <dsp:cNvPr id="0" name=""/>
        <dsp:cNvSpPr/>
      </dsp:nvSpPr>
      <dsp:spPr>
        <a:xfrm>
          <a:off x="3614737"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Struvite extraction &amp; Easy Mining</a:t>
          </a:r>
          <a:endParaRPr lang="en-US" sz="2800" kern="1200" dirty="0"/>
        </a:p>
      </dsp:txBody>
      <dsp:txXfrm>
        <a:off x="3614737" y="2339975"/>
        <a:ext cx="3286125" cy="1971675"/>
      </dsp:txXfrm>
    </dsp:sp>
    <dsp:sp modelId="{7AFC2F43-492B-6C48-8FBC-C8AFDA274E4D}">
      <dsp:nvSpPr>
        <dsp:cNvPr id="0" name=""/>
        <dsp:cNvSpPr/>
      </dsp:nvSpPr>
      <dsp:spPr>
        <a:xfrm>
          <a:off x="7229475"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N2applied</a:t>
          </a:r>
          <a:endParaRPr lang="en-US" sz="2800" kern="1200" dirty="0"/>
        </a:p>
      </dsp:txBody>
      <dsp:txXfrm>
        <a:off x="7229475" y="2339975"/>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BA799-9843-E748-88E7-9CAD9AED2576}">
      <dsp:nvSpPr>
        <dsp:cNvPr id="0" name=""/>
        <dsp:cNvSpPr/>
      </dsp:nvSpPr>
      <dsp:spPr>
        <a:xfrm>
          <a:off x="0"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en-US" sz="1800" kern="1200" dirty="0">
              <a:latin typeface="Myriad Pro" panose="020B0503030403020204" pitchFamily="34" charset="0"/>
            </a:rPr>
            <a:t>Climate benefit: Positive effects for the climate</a:t>
          </a:r>
          <a:endParaRPr lang="nb-NO" sz="1800" kern="1200" dirty="0">
            <a:latin typeface="Myriad Pro" panose="020B0503030403020204" pitchFamily="34" charset="0"/>
          </a:endParaRPr>
        </a:p>
      </dsp:txBody>
      <dsp:txXfrm>
        <a:off x="0" y="204443"/>
        <a:ext cx="2526486" cy="1515892"/>
      </dsp:txXfrm>
    </dsp:sp>
    <dsp:sp modelId="{B9E41E96-C7E0-444E-9958-790DAC664822}">
      <dsp:nvSpPr>
        <dsp:cNvPr id="0" name=""/>
        <dsp:cNvSpPr/>
      </dsp:nvSpPr>
      <dsp:spPr>
        <a:xfrm>
          <a:off x="2779135"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en-US" sz="1800" kern="1200" dirty="0">
              <a:latin typeface="Myriad Pro" panose="020B0503030403020204" pitchFamily="34" charset="0"/>
            </a:rPr>
            <a:t>100 percent - what does that mean?</a:t>
          </a:r>
          <a:endParaRPr lang="nb-NO" sz="1800" kern="1200" dirty="0">
            <a:latin typeface="Myriad Pro" panose="020B0503030403020204" pitchFamily="34" charset="0"/>
          </a:endParaRPr>
        </a:p>
      </dsp:txBody>
      <dsp:txXfrm>
        <a:off x="2779135" y="204443"/>
        <a:ext cx="2526486" cy="1515892"/>
      </dsp:txXfrm>
    </dsp:sp>
    <dsp:sp modelId="{9D63870F-1732-6C48-B286-AC3D625C3DB1}">
      <dsp:nvSpPr>
        <dsp:cNvPr id="0" name=""/>
        <dsp:cNvSpPr/>
      </dsp:nvSpPr>
      <dsp:spPr>
        <a:xfrm>
          <a:off x="5558271"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sv-SE" sz="1800" kern="1200" dirty="0" err="1">
              <a:latin typeface="Myriad Pro" panose="020B0503030403020204" pitchFamily="34" charset="0"/>
            </a:rPr>
            <a:t>Environmental</a:t>
          </a:r>
          <a:r>
            <a:rPr lang="sv-SE" sz="1800" kern="1200" dirty="0">
              <a:latin typeface="Myriad Pro" panose="020B0503030403020204" pitchFamily="34" charset="0"/>
            </a:rPr>
            <a:t> </a:t>
          </a:r>
          <a:r>
            <a:rPr lang="sv-SE" sz="1800" kern="1200" dirty="0" err="1">
              <a:latin typeface="Myriad Pro" panose="020B0503030403020204" pitchFamily="34" charset="0"/>
            </a:rPr>
            <a:t>climate</a:t>
          </a:r>
          <a:r>
            <a:rPr lang="sv-SE" sz="1800" kern="1200" dirty="0">
              <a:latin typeface="Myriad Pro" panose="020B0503030403020204" pitchFamily="34" charset="0"/>
            </a:rPr>
            <a:t> </a:t>
          </a:r>
          <a:r>
            <a:rPr lang="sv-SE" sz="1800" kern="1200" dirty="0" err="1">
              <a:latin typeface="Myriad Pro" panose="020B0503030403020204" pitchFamily="34" charset="0"/>
            </a:rPr>
            <a:t>benefits</a:t>
          </a:r>
          <a:endParaRPr lang="nb-NO" sz="1800" kern="1200" dirty="0">
            <a:latin typeface="Myriad Pro" panose="020B0503030403020204" pitchFamily="34" charset="0"/>
          </a:endParaRPr>
        </a:p>
      </dsp:txBody>
      <dsp:txXfrm>
        <a:off x="5558271" y="204443"/>
        <a:ext cx="2526486" cy="1515892"/>
      </dsp:txXfrm>
    </dsp:sp>
    <dsp:sp modelId="{3762C9F7-4AF2-7C48-AD7C-99AE3F887DBF}">
      <dsp:nvSpPr>
        <dsp:cNvPr id="0" name=""/>
        <dsp:cNvSpPr/>
      </dsp:nvSpPr>
      <dsp:spPr>
        <a:xfrm>
          <a:off x="1389567" y="197298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nb-NO" sz="1800" kern="1200" dirty="0">
              <a:latin typeface="Myriad Pro" panose="020B0503030403020204" pitchFamily="34" charset="0"/>
            </a:rPr>
            <a:t>Social climate benefits</a:t>
          </a:r>
        </a:p>
      </dsp:txBody>
      <dsp:txXfrm>
        <a:off x="1389567" y="1972983"/>
        <a:ext cx="2526486" cy="1515892"/>
      </dsp:txXfrm>
    </dsp:sp>
    <dsp:sp modelId="{1710B9F6-3EC1-C144-9DBE-B3C4375C13D4}">
      <dsp:nvSpPr>
        <dsp:cNvPr id="0" name=""/>
        <dsp:cNvSpPr/>
      </dsp:nvSpPr>
      <dsp:spPr>
        <a:xfrm>
          <a:off x="4168703" y="197298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nb-NO" sz="1800" kern="1200" dirty="0">
              <a:latin typeface="Myriad Pro" panose="020B0503030403020204" pitchFamily="34" charset="0"/>
            </a:rPr>
            <a:t>Economic climate benefits</a:t>
          </a:r>
        </a:p>
      </dsp:txBody>
      <dsp:txXfrm>
        <a:off x="4168703" y="1972983"/>
        <a:ext cx="2526486" cy="15158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7A4DC-D8E4-2448-ACC6-F2919428168C}">
      <dsp:nvSpPr>
        <dsp:cNvPr id="0" name=""/>
        <dsp:cNvSpPr/>
      </dsp:nvSpPr>
      <dsp:spPr>
        <a:xfrm>
          <a:off x="0" y="140688"/>
          <a:ext cx="3860358" cy="1275446"/>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benefit of biogas replacing fossil energy carriers</a:t>
          </a:r>
          <a:endParaRPr lang="nb-NO" sz="1800" kern="1200" dirty="0"/>
        </a:p>
      </dsp:txBody>
      <dsp:txXfrm>
        <a:off x="62262" y="202950"/>
        <a:ext cx="3735834" cy="1150922"/>
      </dsp:txXfrm>
    </dsp:sp>
    <dsp:sp modelId="{A481776C-631A-FA4B-9425-3699B7D2F935}">
      <dsp:nvSpPr>
        <dsp:cNvPr id="0" name=""/>
        <dsp:cNvSpPr/>
      </dsp:nvSpPr>
      <dsp:spPr>
        <a:xfrm>
          <a:off x="0" y="1467974"/>
          <a:ext cx="3860358" cy="1275446"/>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benefit of CO2 from upgrading biogas replacing fossil-based CO2</a:t>
          </a:r>
          <a:endParaRPr lang="nb-NO" sz="1800" kern="1200" dirty="0"/>
        </a:p>
      </dsp:txBody>
      <dsp:txXfrm>
        <a:off x="62262" y="1530236"/>
        <a:ext cx="3735834" cy="1150922"/>
      </dsp:txXfrm>
    </dsp:sp>
    <dsp:sp modelId="{E03F7BA0-D9A5-474B-B980-E7C6B8A2DDF5}">
      <dsp:nvSpPr>
        <dsp:cNvPr id="0" name=""/>
        <dsp:cNvSpPr/>
      </dsp:nvSpPr>
      <dsp:spPr>
        <a:xfrm>
          <a:off x="0" y="2795260"/>
          <a:ext cx="3860358" cy="1275446"/>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benefit of </a:t>
          </a:r>
          <a:r>
            <a:rPr lang="en-US" sz="1800" kern="1200" dirty="0" err="1"/>
            <a:t>bioresidue</a:t>
          </a:r>
          <a:r>
            <a:rPr lang="en-US" sz="1800" kern="1200" dirty="0"/>
            <a:t> replacing mineral </a:t>
          </a:r>
          <a:r>
            <a:rPr lang="en-US" sz="1800" kern="1200" dirty="0" err="1"/>
            <a:t>fertiliser</a:t>
          </a:r>
          <a:endParaRPr lang="nb-NO" sz="1800" kern="1200" dirty="0"/>
        </a:p>
      </dsp:txBody>
      <dsp:txXfrm>
        <a:off x="62262" y="2857522"/>
        <a:ext cx="3735834" cy="1150922"/>
      </dsp:txXfrm>
    </dsp:sp>
    <dsp:sp modelId="{4994656C-719B-714C-805B-DB22D35E776C}">
      <dsp:nvSpPr>
        <dsp:cNvPr id="0" name=""/>
        <dsp:cNvSpPr/>
      </dsp:nvSpPr>
      <dsp:spPr>
        <a:xfrm>
          <a:off x="0" y="4122546"/>
          <a:ext cx="3860358" cy="1275446"/>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benefit of waste and fertilizer resources being processed in biogas plants that have a lower climate impact than alternative processing</a:t>
          </a:r>
          <a:endParaRPr lang="nb-NO" sz="1800" kern="1200" dirty="0"/>
        </a:p>
      </dsp:txBody>
      <dsp:txXfrm>
        <a:off x="62262" y="4184808"/>
        <a:ext cx="3735834" cy="11509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From biomass to valuable products</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Heating without oxygen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Products: biochar, biogas, bio oil </a:t>
          </a:r>
        </a:p>
      </dsp:txBody>
      <dsp:txXfrm>
        <a:off x="760227" y="3603854"/>
        <a:ext cx="2280681" cy="15204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yriad Pro" panose="020B0503030403020204" pitchFamily="34" charset="0"/>
              </a:defRPr>
            </a:lvl1pPr>
          </a:lstStyle>
          <a:p>
            <a:endParaRPr lang="nb-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yriad Pro" panose="020B0503030403020204" pitchFamily="34" charset="0"/>
              </a:defRPr>
            </a:lvl1pPr>
          </a:lstStyle>
          <a:p>
            <a:fld id="{BE402B9A-257E-E94F-AD28-CC0106B2229D}" type="datetimeFigureOut">
              <a:rPr lang="nb-NO" smtClean="0"/>
              <a:pPr/>
              <a:t>07.03.2025</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yriad Pro" panose="020B0503030403020204" pitchFamily="34" charset="0"/>
              </a:defRPr>
            </a:lvl1pPr>
          </a:lstStyle>
          <a:p>
            <a:endParaRPr lang="nb-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yriad Pro" panose="020B0503030403020204" pitchFamily="34" charset="0"/>
              </a:defRPr>
            </a:lvl1pPr>
          </a:lstStyle>
          <a:p>
            <a:fld id="{EBDAFCC5-7A41-034A-8D69-FDBE64A38FE4}" type="slidenum">
              <a:rPr lang="nb-NO" smtClean="0"/>
              <a:pPr/>
              <a:t>‹#›</a:t>
            </a:fld>
            <a:endParaRPr lang="nb-NO" dirty="0"/>
          </a:p>
        </p:txBody>
      </p:sp>
    </p:spTree>
    <p:extLst>
      <p:ext uri="{BB962C8B-B14F-4D97-AF65-F5344CB8AC3E}">
        <p14:creationId xmlns:p14="http://schemas.microsoft.com/office/powerpoint/2010/main" val="322577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yriad Pro" panose="020B0503030403020204" pitchFamily="34" charset="0"/>
        <a:ea typeface="+mn-ea"/>
        <a:cs typeface="+mn-cs"/>
      </a:defRPr>
    </a:lvl1pPr>
    <a:lvl2pPr marL="457200" algn="l" defTabSz="914400" rtl="0" eaLnBrk="1" latinLnBrk="0" hangingPunct="1">
      <a:defRPr sz="1200" b="0" i="0" kern="1200">
        <a:solidFill>
          <a:schemeClr val="tx1"/>
        </a:solidFill>
        <a:latin typeface="Myriad Pro" panose="020B0503030403020204" pitchFamily="34" charset="0"/>
        <a:ea typeface="+mn-ea"/>
        <a:cs typeface="+mn-cs"/>
      </a:defRPr>
    </a:lvl2pPr>
    <a:lvl3pPr marL="914400" algn="l" defTabSz="914400" rtl="0" eaLnBrk="1" latinLnBrk="0" hangingPunct="1">
      <a:defRPr sz="1200" b="0" i="0" kern="1200">
        <a:solidFill>
          <a:schemeClr val="tx1"/>
        </a:solidFill>
        <a:latin typeface="Myriad Pro" panose="020B0503030403020204" pitchFamily="34" charset="0"/>
        <a:ea typeface="+mn-ea"/>
        <a:cs typeface="+mn-cs"/>
      </a:defRPr>
    </a:lvl3pPr>
    <a:lvl4pPr marL="1371600" algn="l" defTabSz="914400" rtl="0" eaLnBrk="1" latinLnBrk="0" hangingPunct="1">
      <a:defRPr sz="1200" b="0" i="0" kern="1200">
        <a:solidFill>
          <a:schemeClr val="tx1"/>
        </a:solidFill>
        <a:latin typeface="Myriad Pro" panose="020B0503030403020204" pitchFamily="34" charset="0"/>
        <a:ea typeface="+mn-ea"/>
        <a:cs typeface="+mn-cs"/>
      </a:defRPr>
    </a:lvl4pPr>
    <a:lvl5pPr marL="1828800" algn="l" defTabSz="914400" rtl="0" eaLnBrk="1" latinLnBrk="0" hangingPunct="1">
      <a:defRPr sz="1200" b="0" i="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hx-jZmE-2_U"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a:t>
            </a:fld>
            <a:endParaRPr lang="nb-NO"/>
          </a:p>
        </p:txBody>
      </p:sp>
    </p:spTree>
    <p:extLst>
      <p:ext uri="{BB962C8B-B14F-4D97-AF65-F5344CB8AC3E}">
        <p14:creationId xmlns:p14="http://schemas.microsoft.com/office/powerpoint/2010/main" val="2951846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10</a:t>
            </a:fld>
            <a:endParaRPr lang="nb-NO"/>
          </a:p>
        </p:txBody>
      </p:sp>
    </p:spTree>
    <p:extLst>
      <p:ext uri="{BB962C8B-B14F-4D97-AF65-F5344CB8AC3E}">
        <p14:creationId xmlns:p14="http://schemas.microsoft.com/office/powerpoint/2010/main" val="3181389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dirty="0"/>
            </a:br>
            <a:r>
              <a:rPr lang="nb-NO" dirty="0"/>
              <a:t>Biogass: Energiløsning fra søppel, gjødsel og matrester</a:t>
            </a:r>
          </a:p>
          <a:p>
            <a:r>
              <a:rPr lang="nb-NO" dirty="0"/>
              <a:t>Organisk materiale i lukkede beholdere uten luft</a:t>
            </a:r>
          </a:p>
          <a:p>
            <a:r>
              <a:rPr lang="nb-NO" dirty="0"/>
              <a:t>Nedbrytning av organisk materiale av mikroorganismer</a:t>
            </a:r>
          </a:p>
          <a:p>
            <a:r>
              <a:rPr lang="nb-NO" dirty="0"/>
              <a:t>Biogassproduksjon: Metan, karbondioksid og vanndamp</a:t>
            </a:r>
          </a:p>
          <a:p>
            <a:r>
              <a:rPr lang="nb-NO" dirty="0"/>
              <a:t>Gjenbruk av farlige stoffer: Metan og karbondioksid fanges opp</a:t>
            </a:r>
          </a:p>
          <a:p>
            <a:r>
              <a:rPr lang="nb-NO" dirty="0"/>
              <a:t>Bruksområder: Varmeenergi, drivstoff til kjøretøy, elektrisitet</a:t>
            </a:r>
          </a:p>
          <a:p>
            <a:r>
              <a:rPr lang="nb-NO" dirty="0"/>
              <a:t>Viktig rolle i avfallshåndtering: 76% kildesortert matavfall til biogass (2020)</a:t>
            </a:r>
          </a:p>
          <a:p>
            <a:r>
              <a:rPr lang="nb-NO" dirty="0"/>
              <a:t>Bruk i byer som Oslo: Bussdrift på biogass for å redusere avfall og erstatte fossile brensler</a:t>
            </a:r>
          </a:p>
          <a:p>
            <a:endParaRPr lang="nb-NO" dirty="0"/>
          </a:p>
          <a:p>
            <a:endParaRPr lang="nb-NO" dirty="0"/>
          </a:p>
          <a:p>
            <a:pPr algn="l">
              <a:buFont typeface="Arial" panose="020B0604020202020204" pitchFamily="34" charset="0"/>
              <a:buChar char="•"/>
            </a:pPr>
            <a:r>
              <a:rPr lang="nb-NO" dirty="0">
                <a:solidFill>
                  <a:srgbClr val="374151"/>
                </a:solidFill>
                <a:effectLst/>
              </a:rPr>
              <a:t>Biogassproduksjon gir bonusproduktet: biogjødsel</a:t>
            </a:r>
          </a:p>
          <a:p>
            <a:pPr algn="l">
              <a:buFont typeface="Arial" panose="020B0604020202020204" pitchFamily="34" charset="0"/>
              <a:buChar char="•"/>
            </a:pPr>
            <a:r>
              <a:rPr lang="nb-NO" dirty="0">
                <a:solidFill>
                  <a:srgbClr val="374151"/>
                </a:solidFill>
                <a:effectLst/>
              </a:rPr>
              <a:t>Biogjødsel: Næringsrik gjødsel med karbon</a:t>
            </a:r>
          </a:p>
          <a:p>
            <a:pPr algn="l">
              <a:buFont typeface="Arial" panose="020B0604020202020204" pitchFamily="34" charset="0"/>
              <a:buChar char="•"/>
            </a:pPr>
            <a:r>
              <a:rPr lang="nb-NO" dirty="0">
                <a:solidFill>
                  <a:srgbClr val="374151"/>
                </a:solidFill>
                <a:effectLst/>
              </a:rPr>
              <a:t>Egnet for matproduksjon og karbonoppbygging i jord</a:t>
            </a:r>
          </a:p>
          <a:p>
            <a:pPr algn="l">
              <a:buFont typeface="Arial" panose="020B0604020202020204" pitchFamily="34" charset="0"/>
              <a:buChar char="•"/>
            </a:pPr>
            <a:r>
              <a:rPr lang="nb-NO" dirty="0">
                <a:solidFill>
                  <a:srgbClr val="374151"/>
                </a:solidFill>
                <a:effectLst/>
              </a:rPr>
              <a:t>Karbon viktig for jordkvalitet, næringskilde for mikroorganismer</a:t>
            </a:r>
          </a:p>
          <a:p>
            <a:pPr algn="l">
              <a:buFont typeface="Arial" panose="020B0604020202020204" pitchFamily="34" charset="0"/>
              <a:buChar char="•"/>
            </a:pPr>
            <a:r>
              <a:rPr lang="nb-NO" dirty="0">
                <a:solidFill>
                  <a:srgbClr val="374151"/>
                </a:solidFill>
                <a:effectLst/>
              </a:rPr>
              <a:t>Bidrar til fuktighet og forbedret jordstruktur</a:t>
            </a:r>
          </a:p>
          <a:p>
            <a:pPr algn="l">
              <a:buFont typeface="Arial" panose="020B0604020202020204" pitchFamily="34" charset="0"/>
              <a:buChar char="•"/>
            </a:pPr>
            <a:r>
              <a:rPr lang="nb-NO" dirty="0">
                <a:solidFill>
                  <a:srgbClr val="374151"/>
                </a:solidFill>
                <a:effectLst/>
              </a:rPr>
              <a:t>Flytende konsistens lik tynn husdyrgjødsel</a:t>
            </a:r>
          </a:p>
          <a:p>
            <a:pPr algn="l">
              <a:buFont typeface="Arial" panose="020B0604020202020204" pitchFamily="34" charset="0"/>
              <a:buChar char="•"/>
            </a:pPr>
            <a:r>
              <a:rPr lang="nb-NO" dirty="0">
                <a:solidFill>
                  <a:srgbClr val="374151"/>
                </a:solidFill>
                <a:effectLst/>
              </a:rPr>
              <a:t>Kan brukes med samme utstyr som tynn husdyrgjødsel</a:t>
            </a:r>
          </a:p>
          <a:p>
            <a:pPr algn="l">
              <a:buFont typeface="Arial" panose="020B0604020202020204" pitchFamily="34" charset="0"/>
              <a:buChar char="•"/>
            </a:pPr>
            <a:r>
              <a:rPr lang="nb-NO" dirty="0">
                <a:solidFill>
                  <a:srgbClr val="374151"/>
                </a:solidFill>
                <a:effectLst/>
              </a:rPr>
              <a:t>Miljøvennlig alternativ til kunstgjødsel uten skadelige kjemikalier</a:t>
            </a:r>
          </a:p>
          <a:p>
            <a:pPr algn="l">
              <a:buFont typeface="Arial" panose="020B0604020202020204" pitchFamily="34" charset="0"/>
              <a:buChar char="•"/>
            </a:pPr>
            <a:r>
              <a:rPr lang="nb-NO" dirty="0">
                <a:solidFill>
                  <a:srgbClr val="374151"/>
                </a:solidFill>
                <a:effectLst/>
              </a:rPr>
              <a:t>Opprettholder jordens helse</a:t>
            </a:r>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11</a:t>
            </a:fld>
            <a:endParaRPr lang="nb-NO"/>
          </a:p>
        </p:txBody>
      </p:sp>
    </p:spTree>
    <p:extLst>
      <p:ext uri="{BB962C8B-B14F-4D97-AF65-F5344CB8AC3E}">
        <p14:creationId xmlns:p14="http://schemas.microsoft.com/office/powerpoint/2010/main" val="3786377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dirty="0"/>
            </a:br>
            <a:r>
              <a:rPr lang="nb-NO" dirty="0"/>
              <a:t>Biogass: Energiløsning fra søppel, gjødsel og matrester</a:t>
            </a:r>
          </a:p>
          <a:p>
            <a:r>
              <a:rPr lang="nb-NO" dirty="0"/>
              <a:t>Organisk materiale i lukkede beholdere uten luft</a:t>
            </a:r>
          </a:p>
          <a:p>
            <a:r>
              <a:rPr lang="nb-NO" dirty="0"/>
              <a:t>Nedbrytning av organisk materiale av mikroorganismer</a:t>
            </a:r>
          </a:p>
          <a:p>
            <a:r>
              <a:rPr lang="nb-NO" dirty="0"/>
              <a:t>Biogassproduksjon: Metan, karbondioksid og vanndamp</a:t>
            </a:r>
          </a:p>
          <a:p>
            <a:r>
              <a:rPr lang="nb-NO" dirty="0"/>
              <a:t>Gjenbruk av farlige stoffer: Metan og karbondioksid fanges opp</a:t>
            </a:r>
          </a:p>
          <a:p>
            <a:r>
              <a:rPr lang="nb-NO" dirty="0"/>
              <a:t>Bruksområder: Varmeenergi, drivstoff til kjøretøy, elektrisitet</a:t>
            </a:r>
          </a:p>
          <a:p>
            <a:r>
              <a:rPr lang="nb-NO" dirty="0"/>
              <a:t>Viktig rolle i avfallshåndtering: 76% kildesortert matavfall til biogass (2020)</a:t>
            </a:r>
          </a:p>
          <a:p>
            <a:r>
              <a:rPr lang="nb-NO" dirty="0"/>
              <a:t>Bruk i byer som Oslo: Bussdrift på biogass for å redusere avfall og erstatte fossile brensler</a:t>
            </a:r>
          </a:p>
          <a:p>
            <a:endParaRPr lang="nb-NO" dirty="0"/>
          </a:p>
          <a:p>
            <a:endParaRPr lang="nb-NO" dirty="0"/>
          </a:p>
          <a:p>
            <a:pPr algn="l">
              <a:buFont typeface="Arial" panose="020B0604020202020204" pitchFamily="34" charset="0"/>
              <a:buChar char="•"/>
            </a:pPr>
            <a:r>
              <a:rPr lang="nb-NO" dirty="0">
                <a:solidFill>
                  <a:srgbClr val="374151"/>
                </a:solidFill>
                <a:effectLst/>
              </a:rPr>
              <a:t>Biogassproduksjon gir bonusproduktet: biogjødsel</a:t>
            </a:r>
          </a:p>
          <a:p>
            <a:pPr algn="l">
              <a:buFont typeface="Arial" panose="020B0604020202020204" pitchFamily="34" charset="0"/>
              <a:buChar char="•"/>
            </a:pPr>
            <a:r>
              <a:rPr lang="nb-NO" dirty="0">
                <a:solidFill>
                  <a:srgbClr val="374151"/>
                </a:solidFill>
                <a:effectLst/>
              </a:rPr>
              <a:t>Biogjødsel: Næringsrik gjødsel med karbon</a:t>
            </a:r>
          </a:p>
          <a:p>
            <a:pPr algn="l">
              <a:buFont typeface="Arial" panose="020B0604020202020204" pitchFamily="34" charset="0"/>
              <a:buChar char="•"/>
            </a:pPr>
            <a:r>
              <a:rPr lang="nb-NO" dirty="0">
                <a:solidFill>
                  <a:srgbClr val="374151"/>
                </a:solidFill>
                <a:effectLst/>
              </a:rPr>
              <a:t>Egnet for matproduksjon og karbonoppbygging i jord</a:t>
            </a:r>
          </a:p>
          <a:p>
            <a:pPr algn="l">
              <a:buFont typeface="Arial" panose="020B0604020202020204" pitchFamily="34" charset="0"/>
              <a:buChar char="•"/>
            </a:pPr>
            <a:r>
              <a:rPr lang="nb-NO" dirty="0">
                <a:solidFill>
                  <a:srgbClr val="374151"/>
                </a:solidFill>
                <a:effectLst/>
              </a:rPr>
              <a:t>Karbon viktig for jordkvalitet, næringskilde for mikroorganismer</a:t>
            </a:r>
          </a:p>
          <a:p>
            <a:pPr algn="l">
              <a:buFont typeface="Arial" panose="020B0604020202020204" pitchFamily="34" charset="0"/>
              <a:buChar char="•"/>
            </a:pPr>
            <a:r>
              <a:rPr lang="nb-NO" dirty="0">
                <a:solidFill>
                  <a:srgbClr val="374151"/>
                </a:solidFill>
                <a:effectLst/>
              </a:rPr>
              <a:t>Bidrar til fuktighet og forbedret jordstruktur</a:t>
            </a:r>
          </a:p>
          <a:p>
            <a:pPr algn="l">
              <a:buFont typeface="Arial" panose="020B0604020202020204" pitchFamily="34" charset="0"/>
              <a:buChar char="•"/>
            </a:pPr>
            <a:r>
              <a:rPr lang="nb-NO" dirty="0">
                <a:solidFill>
                  <a:srgbClr val="374151"/>
                </a:solidFill>
                <a:effectLst/>
              </a:rPr>
              <a:t>Flytende konsistens lik tynn husdyrgjødsel</a:t>
            </a:r>
          </a:p>
          <a:p>
            <a:pPr algn="l">
              <a:buFont typeface="Arial" panose="020B0604020202020204" pitchFamily="34" charset="0"/>
              <a:buChar char="•"/>
            </a:pPr>
            <a:r>
              <a:rPr lang="nb-NO" dirty="0">
                <a:solidFill>
                  <a:srgbClr val="374151"/>
                </a:solidFill>
                <a:effectLst/>
              </a:rPr>
              <a:t>Kan brukes med samme utstyr som tynn husdyrgjødsel</a:t>
            </a:r>
          </a:p>
          <a:p>
            <a:pPr algn="l">
              <a:buFont typeface="Arial" panose="020B0604020202020204" pitchFamily="34" charset="0"/>
              <a:buChar char="•"/>
            </a:pPr>
            <a:r>
              <a:rPr lang="nb-NO" dirty="0">
                <a:solidFill>
                  <a:srgbClr val="374151"/>
                </a:solidFill>
                <a:effectLst/>
              </a:rPr>
              <a:t>Miljøvennlig alternativ til kunstgjødsel uten skadelige kjemikalier</a:t>
            </a:r>
          </a:p>
          <a:p>
            <a:pPr algn="l">
              <a:buFont typeface="Arial" panose="020B0604020202020204" pitchFamily="34" charset="0"/>
              <a:buChar char="•"/>
            </a:pPr>
            <a:r>
              <a:rPr lang="nb-NO" dirty="0">
                <a:solidFill>
                  <a:srgbClr val="374151"/>
                </a:solidFill>
                <a:effectLst/>
              </a:rPr>
              <a:t>Opprettholder jordens helse</a:t>
            </a:r>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12</a:t>
            </a:fld>
            <a:endParaRPr lang="nb-NO"/>
          </a:p>
        </p:txBody>
      </p:sp>
    </p:spTree>
    <p:extLst>
      <p:ext uri="{BB962C8B-B14F-4D97-AF65-F5344CB8AC3E}">
        <p14:creationId xmlns:p14="http://schemas.microsoft.com/office/powerpoint/2010/main" val="3218916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13</a:t>
            </a:fld>
            <a:endParaRPr lang="nb-NO"/>
          </a:p>
        </p:txBody>
      </p:sp>
    </p:spTree>
    <p:extLst>
      <p:ext uri="{BB962C8B-B14F-4D97-AF65-F5344CB8AC3E}">
        <p14:creationId xmlns:p14="http://schemas.microsoft.com/office/powerpoint/2010/main" val="1961896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14</a:t>
            </a:fld>
            <a:endParaRPr lang="nb-NO"/>
          </a:p>
        </p:txBody>
      </p:sp>
    </p:spTree>
    <p:extLst>
      <p:ext uri="{BB962C8B-B14F-4D97-AF65-F5344CB8AC3E}">
        <p14:creationId xmlns:p14="http://schemas.microsoft.com/office/powerpoint/2010/main" val="2568070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17</a:t>
            </a:fld>
            <a:endParaRPr lang="nb-NO"/>
          </a:p>
        </p:txBody>
      </p:sp>
    </p:spTree>
    <p:extLst>
      <p:ext uri="{BB962C8B-B14F-4D97-AF65-F5344CB8AC3E}">
        <p14:creationId xmlns:p14="http://schemas.microsoft.com/office/powerpoint/2010/main" val="1532208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18</a:t>
            </a:fld>
            <a:endParaRPr lang="nb-NO"/>
          </a:p>
        </p:txBody>
      </p:sp>
    </p:spTree>
    <p:extLst>
      <p:ext uri="{BB962C8B-B14F-4D97-AF65-F5344CB8AC3E}">
        <p14:creationId xmlns:p14="http://schemas.microsoft.com/office/powerpoint/2010/main" val="3510538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19</a:t>
            </a:fld>
            <a:endParaRPr lang="nb-NO"/>
          </a:p>
        </p:txBody>
      </p:sp>
    </p:spTree>
    <p:extLst>
      <p:ext uri="{BB962C8B-B14F-4D97-AF65-F5344CB8AC3E}">
        <p14:creationId xmlns:p14="http://schemas.microsoft.com/office/powerpoint/2010/main" val="1338111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20</a:t>
            </a:fld>
            <a:endParaRPr lang="nb-NO"/>
          </a:p>
        </p:txBody>
      </p:sp>
    </p:spTree>
    <p:extLst>
      <p:ext uri="{BB962C8B-B14F-4D97-AF65-F5344CB8AC3E}">
        <p14:creationId xmlns:p14="http://schemas.microsoft.com/office/powerpoint/2010/main" val="2632822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21</a:t>
            </a:fld>
            <a:endParaRPr lang="nb-NO"/>
          </a:p>
        </p:txBody>
      </p:sp>
    </p:spTree>
    <p:extLst>
      <p:ext uri="{BB962C8B-B14F-4D97-AF65-F5344CB8AC3E}">
        <p14:creationId xmlns:p14="http://schemas.microsoft.com/office/powerpoint/2010/main" val="3767792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a:t>
            </a:fld>
            <a:endParaRPr lang="nb-NO"/>
          </a:p>
        </p:txBody>
      </p:sp>
    </p:spTree>
    <p:extLst>
      <p:ext uri="{BB962C8B-B14F-4D97-AF65-F5344CB8AC3E}">
        <p14:creationId xmlns:p14="http://schemas.microsoft.com/office/powerpoint/2010/main" val="736107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22</a:t>
            </a:fld>
            <a:endParaRPr lang="nb-NO"/>
          </a:p>
        </p:txBody>
      </p:sp>
    </p:spTree>
    <p:extLst>
      <p:ext uri="{BB962C8B-B14F-4D97-AF65-F5344CB8AC3E}">
        <p14:creationId xmlns:p14="http://schemas.microsoft.com/office/powerpoint/2010/main" val="2849152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23</a:t>
            </a:fld>
            <a:endParaRPr lang="nb-NO"/>
          </a:p>
        </p:txBody>
      </p:sp>
    </p:spTree>
    <p:extLst>
      <p:ext uri="{BB962C8B-B14F-4D97-AF65-F5344CB8AC3E}">
        <p14:creationId xmlns:p14="http://schemas.microsoft.com/office/powerpoint/2010/main" val="2649756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24</a:t>
            </a:fld>
            <a:endParaRPr lang="nb-NO"/>
          </a:p>
        </p:txBody>
      </p:sp>
    </p:spTree>
    <p:extLst>
      <p:ext uri="{BB962C8B-B14F-4D97-AF65-F5344CB8AC3E}">
        <p14:creationId xmlns:p14="http://schemas.microsoft.com/office/powerpoint/2010/main" val="1385284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25</a:t>
            </a:fld>
            <a:endParaRPr lang="nb-NO"/>
          </a:p>
        </p:txBody>
      </p:sp>
    </p:spTree>
    <p:extLst>
      <p:ext uri="{BB962C8B-B14F-4D97-AF65-F5344CB8AC3E}">
        <p14:creationId xmlns:p14="http://schemas.microsoft.com/office/powerpoint/2010/main" val="3907673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26</a:t>
            </a:fld>
            <a:endParaRPr lang="nb-NO"/>
          </a:p>
        </p:txBody>
      </p:sp>
    </p:spTree>
    <p:extLst>
      <p:ext uri="{BB962C8B-B14F-4D97-AF65-F5344CB8AC3E}">
        <p14:creationId xmlns:p14="http://schemas.microsoft.com/office/powerpoint/2010/main" val="4146701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29</a:t>
            </a:fld>
            <a:endParaRPr lang="nb-NO"/>
          </a:p>
        </p:txBody>
      </p:sp>
    </p:spTree>
    <p:extLst>
      <p:ext uri="{BB962C8B-B14F-4D97-AF65-F5344CB8AC3E}">
        <p14:creationId xmlns:p14="http://schemas.microsoft.com/office/powerpoint/2010/main" val="1815497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30</a:t>
            </a:fld>
            <a:endParaRPr lang="nb-NO"/>
          </a:p>
        </p:txBody>
      </p:sp>
    </p:spTree>
    <p:extLst>
      <p:ext uri="{BB962C8B-B14F-4D97-AF65-F5344CB8AC3E}">
        <p14:creationId xmlns:p14="http://schemas.microsoft.com/office/powerpoint/2010/main" val="3251562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31</a:t>
            </a:fld>
            <a:endParaRPr lang="nb-NO"/>
          </a:p>
        </p:txBody>
      </p:sp>
    </p:spTree>
    <p:extLst>
      <p:ext uri="{BB962C8B-B14F-4D97-AF65-F5344CB8AC3E}">
        <p14:creationId xmlns:p14="http://schemas.microsoft.com/office/powerpoint/2010/main" val="970139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32</a:t>
            </a:fld>
            <a:endParaRPr lang="nb-NO"/>
          </a:p>
        </p:txBody>
      </p:sp>
    </p:spTree>
    <p:extLst>
      <p:ext uri="{BB962C8B-B14F-4D97-AF65-F5344CB8AC3E}">
        <p14:creationId xmlns:p14="http://schemas.microsoft.com/office/powerpoint/2010/main" val="3116239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33</a:t>
            </a:fld>
            <a:endParaRPr lang="nb-NO"/>
          </a:p>
        </p:txBody>
      </p:sp>
    </p:spTree>
    <p:extLst>
      <p:ext uri="{BB962C8B-B14F-4D97-AF65-F5344CB8AC3E}">
        <p14:creationId xmlns:p14="http://schemas.microsoft.com/office/powerpoint/2010/main" val="2320566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67886"/>
                </a:solidFill>
                <a:effectLst/>
                <a:latin typeface="Times New Roman" panose="02020603050405020304" pitchFamily="18" charset="0"/>
                <a:ea typeface="Calibri" panose="020F0502020204030204" pitchFamily="34" charset="0"/>
                <a:cs typeface="Times New Roman" panose="02020603050405020304" pitchFamily="18" charset="0"/>
                <a:hlinkClick r:id="rId3"/>
              </a:rPr>
              <a:t>Bioeconomy</a:t>
            </a:r>
            <a:r>
              <a:rPr lang="en-US" sz="1800" dirty="0">
                <a:solidFill>
                  <a:srgbClr val="000000"/>
                </a:solidFill>
                <a:effectLst/>
                <a:latin typeface="Times New Roman" panose="02020603050405020304" pitchFamily="18" charset="0"/>
                <a:ea typeface="Calibri" panose="020F0502020204030204" pitchFamily="34" charset="0"/>
              </a:rPr>
              <a:t> is an economy where materials, chemicals and energy originate from renewable bio-based raw materials. In a circular economy, resources stay within society's cycle instead of becoming waste. On a whiteboard write the term ‘bioeconomy’ in the middle. Invite the students to think of different concepts, processes, activities that the term can involve. Write down the answers surrounding the term and create a “word cloud”.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link provides a video explanation for students and can be used as an introduction to the topic in classrooms. While the video is playing you can cross the words that the students came up with in the word cloud. Did you cross at least 6 words off in the cloud? </a:t>
            </a:r>
            <a:endParaRPr lang="sv-SE" sz="1800" dirty="0">
              <a:effectLst/>
              <a:latin typeface="Times New Roman" panose="02020603050405020304" pitchFamily="18" charset="0"/>
              <a:ea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a:t>
            </a:fld>
            <a:endParaRPr lang="nb-NO"/>
          </a:p>
        </p:txBody>
      </p:sp>
    </p:spTree>
    <p:extLst>
      <p:ext uri="{BB962C8B-B14F-4D97-AF65-F5344CB8AC3E}">
        <p14:creationId xmlns:p14="http://schemas.microsoft.com/office/powerpoint/2010/main" val="93675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34</a:t>
            </a:fld>
            <a:endParaRPr lang="nb-NO"/>
          </a:p>
        </p:txBody>
      </p:sp>
    </p:spTree>
    <p:extLst>
      <p:ext uri="{BB962C8B-B14F-4D97-AF65-F5344CB8AC3E}">
        <p14:creationId xmlns:p14="http://schemas.microsoft.com/office/powerpoint/2010/main" val="249455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4</a:t>
            </a:fld>
            <a:endParaRPr lang="nb-NO"/>
          </a:p>
        </p:txBody>
      </p:sp>
    </p:spTree>
    <p:extLst>
      <p:ext uri="{BB962C8B-B14F-4D97-AF65-F5344CB8AC3E}">
        <p14:creationId xmlns:p14="http://schemas.microsoft.com/office/powerpoint/2010/main" val="306471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5</a:t>
            </a:fld>
            <a:endParaRPr lang="nb-NO"/>
          </a:p>
        </p:txBody>
      </p:sp>
    </p:spTree>
    <p:extLst>
      <p:ext uri="{BB962C8B-B14F-4D97-AF65-F5344CB8AC3E}">
        <p14:creationId xmlns:p14="http://schemas.microsoft.com/office/powerpoint/2010/main" val="723716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6</a:t>
            </a:fld>
            <a:endParaRPr lang="nb-NO"/>
          </a:p>
        </p:txBody>
      </p:sp>
    </p:spTree>
    <p:extLst>
      <p:ext uri="{BB962C8B-B14F-4D97-AF65-F5344CB8AC3E}">
        <p14:creationId xmlns:p14="http://schemas.microsoft.com/office/powerpoint/2010/main" val="3539508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7</a:t>
            </a:fld>
            <a:endParaRPr lang="nb-NO"/>
          </a:p>
        </p:txBody>
      </p:sp>
    </p:spTree>
    <p:extLst>
      <p:ext uri="{BB962C8B-B14F-4D97-AF65-F5344CB8AC3E}">
        <p14:creationId xmlns:p14="http://schemas.microsoft.com/office/powerpoint/2010/main" val="325847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8</a:t>
            </a:fld>
            <a:endParaRPr lang="nb-NO"/>
          </a:p>
        </p:txBody>
      </p:sp>
    </p:spTree>
    <p:extLst>
      <p:ext uri="{BB962C8B-B14F-4D97-AF65-F5344CB8AC3E}">
        <p14:creationId xmlns:p14="http://schemas.microsoft.com/office/powerpoint/2010/main" val="146205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9</a:t>
            </a:fld>
            <a:endParaRPr lang="nb-NO"/>
          </a:p>
        </p:txBody>
      </p:sp>
    </p:spTree>
    <p:extLst>
      <p:ext uri="{BB962C8B-B14F-4D97-AF65-F5344CB8AC3E}">
        <p14:creationId xmlns:p14="http://schemas.microsoft.com/office/powerpoint/2010/main" val="1967939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15841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09869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869395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175591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335156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CAB91CBD-B5C5-7245-9DAB-17046A5BEFC2}" type="datetimeFigureOut">
              <a:rPr lang="nb-NO" smtClean="0"/>
              <a:t>07.03.2025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81308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CAB91CBD-B5C5-7245-9DAB-17046A5BEFC2}" type="datetimeFigureOut">
              <a:rPr lang="nb-NO" smtClean="0"/>
              <a:t>07.03.2025</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622648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CAB91CBD-B5C5-7245-9DAB-17046A5BEFC2}" type="datetimeFigureOut">
              <a:rPr lang="nb-NO" smtClean="0"/>
              <a:t>07.03.2025</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76214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B91CBD-B5C5-7245-9DAB-17046A5BEFC2}" type="datetimeFigureOut">
              <a:rPr lang="nb-NO" smtClean="0"/>
              <a:t>07.03.2025</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08992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AB91CBD-B5C5-7245-9DAB-17046A5BEFC2}" type="datetimeFigureOut">
              <a:rPr lang="nb-NO" smtClean="0"/>
              <a:t>07.03.2025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701057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AB91CBD-B5C5-7245-9DAB-17046A5BEFC2}" type="datetimeFigureOut">
              <a:rPr lang="nb-NO" smtClean="0"/>
              <a:t>07.03.2025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429356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91CBD-B5C5-7245-9DAB-17046A5BEFC2}" type="datetimeFigureOut">
              <a:rPr lang="nb-NO" smtClean="0"/>
              <a:pPr/>
              <a:t>07.03.2025</a:t>
            </a:fld>
            <a:endParaRPr lang="nb-N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03C74-64F3-A24F-92F2-7A557834A3AF}" type="slidenum">
              <a:rPr lang="nb-NO" smtClean="0"/>
              <a:pPr/>
              <a:t>‹#›</a:t>
            </a:fld>
            <a:endParaRPr lang="nb-NO" dirty="0"/>
          </a:p>
        </p:txBody>
      </p:sp>
    </p:spTree>
    <p:extLst>
      <p:ext uri="{BB962C8B-B14F-4D97-AF65-F5344CB8AC3E}">
        <p14:creationId xmlns:p14="http://schemas.microsoft.com/office/powerpoint/2010/main" val="24659979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21.png"/><Relationship Id="rId5" Type="http://schemas.openxmlformats.org/officeDocument/2006/relationships/diagramQuickStyle" Target="../diagrams/quickStyle6.xml"/><Relationship Id="rId10" Type="http://schemas.openxmlformats.org/officeDocument/2006/relationships/image" Target="../media/image20.png"/><Relationship Id="rId4" Type="http://schemas.openxmlformats.org/officeDocument/2006/relationships/diagramLayout" Target="../diagrams/layout6.xml"/><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image" Target="../media/image21.png"/><Relationship Id="rId5" Type="http://schemas.openxmlformats.org/officeDocument/2006/relationships/diagramQuickStyle" Target="../diagrams/quickStyle7.xml"/><Relationship Id="rId10" Type="http://schemas.openxmlformats.org/officeDocument/2006/relationships/image" Target="../media/image20.png"/><Relationship Id="rId4" Type="http://schemas.openxmlformats.org/officeDocument/2006/relationships/diagramLayout" Target="../diagrams/layout7.xm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21.png"/><Relationship Id="rId5" Type="http://schemas.openxmlformats.org/officeDocument/2006/relationships/diagramQuickStyle" Target="../diagrams/quickStyle8.xml"/><Relationship Id="rId10" Type="http://schemas.openxmlformats.org/officeDocument/2006/relationships/image" Target="../media/image20.png"/><Relationship Id="rId4" Type="http://schemas.openxmlformats.org/officeDocument/2006/relationships/diagramLayout" Target="../diagrams/layout8.xml"/><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image" Target="../media/image21.png"/><Relationship Id="rId5" Type="http://schemas.openxmlformats.org/officeDocument/2006/relationships/diagramQuickStyle" Target="../diagrams/quickStyle9.xml"/><Relationship Id="rId10" Type="http://schemas.openxmlformats.org/officeDocument/2006/relationships/image" Target="../media/image20.png"/><Relationship Id="rId4" Type="http://schemas.openxmlformats.org/officeDocument/2006/relationships/diagramLayout" Target="../diagrams/layout9.xml"/><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6.png"/><Relationship Id="rId7" Type="http://schemas.openxmlformats.org/officeDocument/2006/relationships/diagramColors" Target="../diagrams/colors10.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QuickStyle" Target="../diagrams/quickStyle10.xml"/><Relationship Id="rId11" Type="http://schemas.openxmlformats.org/officeDocument/2006/relationships/image" Target="../media/image20.png"/><Relationship Id="rId5" Type="http://schemas.openxmlformats.org/officeDocument/2006/relationships/diagramLayout" Target="../diagrams/layout10.xml"/><Relationship Id="rId10" Type="http://schemas.openxmlformats.org/officeDocument/2006/relationships/image" Target="../media/image22.png"/><Relationship Id="rId4" Type="http://schemas.openxmlformats.org/officeDocument/2006/relationships/diagramData" Target="../diagrams/data10.xml"/><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6.png"/><Relationship Id="rId7" Type="http://schemas.openxmlformats.org/officeDocument/2006/relationships/diagramColors" Target="../diagrams/colors11.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11.xml"/><Relationship Id="rId11" Type="http://schemas.openxmlformats.org/officeDocument/2006/relationships/image" Target="../media/image20.png"/><Relationship Id="rId5" Type="http://schemas.openxmlformats.org/officeDocument/2006/relationships/diagramLayout" Target="../diagrams/layout11.xml"/><Relationship Id="rId10" Type="http://schemas.openxmlformats.org/officeDocument/2006/relationships/image" Target="../media/image22.png"/><Relationship Id="rId4" Type="http://schemas.openxmlformats.org/officeDocument/2006/relationships/diagramData" Target="../diagrams/data11.xml"/><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6.png"/><Relationship Id="rId7" Type="http://schemas.openxmlformats.org/officeDocument/2006/relationships/diagramColors" Target="../diagrams/colors12.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12.xml"/><Relationship Id="rId11" Type="http://schemas.openxmlformats.org/officeDocument/2006/relationships/image" Target="../media/image20.png"/><Relationship Id="rId5" Type="http://schemas.openxmlformats.org/officeDocument/2006/relationships/diagramLayout" Target="../diagrams/layout12.xml"/><Relationship Id="rId10" Type="http://schemas.openxmlformats.org/officeDocument/2006/relationships/image" Target="../media/image22.png"/><Relationship Id="rId4" Type="http://schemas.openxmlformats.org/officeDocument/2006/relationships/diagramData" Target="../diagrams/data12.xml"/><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hx-jZmE-2_U"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png"/><Relationship Id="rId7" Type="http://schemas.openxmlformats.org/officeDocument/2006/relationships/diagramColors" Target="../diagrams/colors15.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H37grur6HaU"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FC59BB2D-339B-7CFC-27BB-A52435CEE1EE}"/>
              </a:ext>
            </a:extLst>
          </p:cNvPr>
          <p:cNvSpPr/>
          <p:nvPr/>
        </p:nvSpPr>
        <p:spPr>
          <a:xfrm>
            <a:off x="1388554" y="1284818"/>
            <a:ext cx="9299666" cy="4555843"/>
          </a:xfrm>
          <a:prstGeom prst="rect">
            <a:avLst/>
          </a:prstGeom>
          <a:solidFill>
            <a:srgbClr val="C9E5DC"/>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Et bilde som inneholder landskap, tre, himmel, maling&#10;&#10;Automatisk generert beskrivelse">
            <a:extLst>
              <a:ext uri="{FF2B5EF4-FFF2-40B4-BE49-F238E27FC236}">
                <a16:creationId xmlns:a16="http://schemas.microsoft.com/office/drawing/2014/main" id="{DC2C25FB-16D8-DF3F-B09A-48D29800EEC4}"/>
              </a:ext>
            </a:extLst>
          </p:cNvPr>
          <p:cNvPicPr>
            <a:picLocks noChangeAspect="1"/>
          </p:cNvPicPr>
          <p:nvPr/>
        </p:nvPicPr>
        <p:blipFill rotWithShape="1">
          <a:blip r:embed="rId3">
            <a:alphaModFix amt="35000"/>
          </a:blip>
          <a:srcRect t="20407" b="10296"/>
          <a:stretch/>
        </p:blipFill>
        <p:spPr>
          <a:xfrm>
            <a:off x="1388554" y="1284818"/>
            <a:ext cx="9299666" cy="4555843"/>
          </a:xfrm>
          <a:prstGeom prst="rect">
            <a:avLst/>
          </a:prstGeom>
        </p:spPr>
      </p:pic>
      <p:sp>
        <p:nvSpPr>
          <p:cNvPr id="3" name="TextBox 3"/>
          <p:cNvSpPr txBox="1"/>
          <p:nvPr/>
        </p:nvSpPr>
        <p:spPr>
          <a:xfrm>
            <a:off x="2390238" y="197424"/>
            <a:ext cx="10137041" cy="832407"/>
          </a:xfrm>
          <a:prstGeom prst="rect">
            <a:avLst/>
          </a:prstGeom>
        </p:spPr>
        <p:txBody>
          <a:bodyPr wrap="square" lIns="0" tIns="0" rIns="0" bIns="0" rtlCol="0" anchor="t">
            <a:spAutoFit/>
          </a:bodyPr>
          <a:lstStyle/>
          <a:p>
            <a:pPr>
              <a:lnSpc>
                <a:spcPts val="6250"/>
              </a:lnSpc>
            </a:pPr>
            <a:r>
              <a:rPr lang="en-US" sz="5400" dirty="0">
                <a:solidFill>
                  <a:srgbClr val="C9E5DC"/>
                </a:solidFill>
                <a:latin typeface="Myriad Pro" panose="020B0503030403020204" pitchFamily="34" charset="0"/>
              </a:rPr>
              <a:t>The Circular Bioeconomy </a:t>
            </a:r>
          </a:p>
        </p:txBody>
      </p:sp>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nb-NO"/>
          </a:p>
        </p:txBody>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pic>
        <p:nvPicPr>
          <p:cNvPr id="8" name="Bilde 7" descr="Et bilde som inneholder tegnefilm, clip art, Tegnefilm, Barnekunst&#10;&#10;Automatisk generert beskrivelse">
            <a:extLst>
              <a:ext uri="{FF2B5EF4-FFF2-40B4-BE49-F238E27FC236}">
                <a16:creationId xmlns:a16="http://schemas.microsoft.com/office/drawing/2014/main" id="{5D0B0633-DA98-8062-3FA9-14ED289F8455}"/>
              </a:ext>
            </a:extLst>
          </p:cNvPr>
          <p:cNvPicPr>
            <a:picLocks noChangeAspect="1"/>
          </p:cNvPicPr>
          <p:nvPr/>
        </p:nvPicPr>
        <p:blipFill>
          <a:blip r:embed="rId4"/>
          <a:stretch>
            <a:fillRect/>
          </a:stretch>
        </p:blipFill>
        <p:spPr>
          <a:xfrm>
            <a:off x="3929980" y="1501291"/>
            <a:ext cx="4332040" cy="4339370"/>
          </a:xfrm>
          <a:prstGeom prst="rect">
            <a:avLst/>
          </a:prstGeom>
        </p:spPr>
      </p:pic>
      <p:pic>
        <p:nvPicPr>
          <p:cNvPr id="2" name="Picture 1" descr="A close-up of a flag&#10;&#10;AI-generated content may be incorrect.">
            <a:extLst>
              <a:ext uri="{FF2B5EF4-FFF2-40B4-BE49-F238E27FC236}">
                <a16:creationId xmlns:a16="http://schemas.microsoft.com/office/drawing/2014/main" id="{D5E85260-F06C-F460-3785-97A9524F5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6724" y="4605002"/>
            <a:ext cx="2703064" cy="1143263"/>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pic>
        <p:nvPicPr>
          <p:cNvPr id="3" name="Bilde 2" descr="Et bilde som inneholder landskap, tre, himmel, maling&#10;&#10;Automatisk generert beskrivelse">
            <a:extLst>
              <a:ext uri="{FF2B5EF4-FFF2-40B4-BE49-F238E27FC236}">
                <a16:creationId xmlns:a16="http://schemas.microsoft.com/office/drawing/2014/main" id="{D0BD70BF-BD60-D991-E1B7-AAD245011729}"/>
              </a:ext>
            </a:extLst>
          </p:cNvPr>
          <p:cNvPicPr>
            <a:picLocks noChangeAspect="1"/>
          </p:cNvPicPr>
          <p:nvPr/>
        </p:nvPicPr>
        <p:blipFill rotWithShape="1">
          <a:blip r:embed="rId3">
            <a:alphaModFix amt="43000"/>
          </a:blip>
          <a:srcRect t="17660" b="3015"/>
          <a:stretch/>
        </p:blipFill>
        <p:spPr>
          <a:xfrm>
            <a:off x="0" y="30446"/>
            <a:ext cx="12206015" cy="6858000"/>
          </a:xfrm>
          <a:prstGeom prst="rect">
            <a:avLst/>
          </a:prstGeom>
        </p:spPr>
      </p:pic>
      <p:grpSp>
        <p:nvGrpSpPr>
          <p:cNvPr id="15" name="Gruppe 14">
            <a:extLst>
              <a:ext uri="{FF2B5EF4-FFF2-40B4-BE49-F238E27FC236}">
                <a16:creationId xmlns:a16="http://schemas.microsoft.com/office/drawing/2014/main" id="{ED6AE389-BC27-51EB-8ED5-E2A8751C519E}"/>
              </a:ext>
            </a:extLst>
          </p:cNvPr>
          <p:cNvGrpSpPr/>
          <p:nvPr/>
        </p:nvGrpSpPr>
        <p:grpSpPr>
          <a:xfrm>
            <a:off x="291027" y="599956"/>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FFFDF8">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Biorefining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2191771"/>
              <a:ext cx="6705130" cy="3358680"/>
              <a:chOff x="1473714" y="2423878"/>
              <a:chExt cx="6705130" cy="3358680"/>
            </a:xfrm>
          </p:grpSpPr>
          <p:sp>
            <p:nvSpPr>
              <p:cNvPr id="9" name="Avrundet rektangel 8">
                <a:extLst>
                  <a:ext uri="{FF2B5EF4-FFF2-40B4-BE49-F238E27FC236}">
                    <a16:creationId xmlns:a16="http://schemas.microsoft.com/office/drawing/2014/main" id="{A7FF79CF-ECAF-BAF1-B07E-EF2055902E4F}"/>
                  </a:ext>
                </a:extLst>
              </p:cNvPr>
              <p:cNvSpPr/>
              <p:nvPr/>
            </p:nvSpPr>
            <p:spPr>
              <a:xfrm>
                <a:off x="1473714" y="2423878"/>
                <a:ext cx="6705130" cy="65290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000" dirty="0">
                    <a:solidFill>
                      <a:srgbClr val="248587"/>
                    </a:solidFill>
                    <a:latin typeface="Myriad Pro" panose="020B0503030403020204" pitchFamily="34" charset="0"/>
                  </a:rPr>
                  <a:t>O</a:t>
                </a:r>
                <a:r>
                  <a:rPr lang="nb-NO" sz="2000" dirty="0">
                    <a:solidFill>
                      <a:srgbClr val="248587"/>
                    </a:solidFill>
                    <a:effectLst/>
                    <a:latin typeface="Myriad Pro" panose="020B0503030403020204" pitchFamily="34" charset="0"/>
                  </a:rPr>
                  <a:t>rganic material </a:t>
                </a:r>
                <a:r>
                  <a:rPr lang="nb-NO" sz="2000" dirty="0">
                    <a:solidFill>
                      <a:srgbClr val="248587"/>
                    </a:solidFill>
                    <a:effectLst/>
                    <a:latin typeface="Myriad Pro" panose="020B0503030403020204" pitchFamily="34" charset="0"/>
                    <a:sym typeface="Wingdings" pitchFamily="2" charset="2"/>
                  </a:rPr>
                  <a:t></a:t>
                </a:r>
                <a:r>
                  <a:rPr lang="nb-NO" sz="2000" dirty="0">
                    <a:solidFill>
                      <a:srgbClr val="248587"/>
                    </a:solidFill>
                    <a:effectLst/>
                    <a:latin typeface="Myriad Pro" panose="020B0503030403020204" pitchFamily="34" charset="0"/>
                  </a:rPr>
                  <a:t> products and energy</a:t>
                </a:r>
                <a:endParaRPr lang="nb-NO" sz="2000" dirty="0">
                  <a:solidFill>
                    <a:srgbClr val="248587"/>
                  </a:solidFill>
                  <a:latin typeface="Myriad Pro" panose="020B0503030403020204" pitchFamily="34" charset="0"/>
                </a:endParaRPr>
              </a:p>
            </p:txBody>
          </p:sp>
          <p:sp>
            <p:nvSpPr>
              <p:cNvPr id="11" name="Avrundet rektangel 10">
                <a:extLst>
                  <a:ext uri="{FF2B5EF4-FFF2-40B4-BE49-F238E27FC236}">
                    <a16:creationId xmlns:a16="http://schemas.microsoft.com/office/drawing/2014/main" id="{6C77623B-DD72-FB63-0C55-6D6237E03A5A}"/>
                  </a:ext>
                </a:extLst>
              </p:cNvPr>
              <p:cNvSpPr/>
              <p:nvPr/>
            </p:nvSpPr>
            <p:spPr>
              <a:xfrm>
                <a:off x="1473714" y="3772148"/>
                <a:ext cx="6705130" cy="6174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nb-NO" sz="2000" dirty="0">
                    <a:solidFill>
                      <a:srgbClr val="248587"/>
                    </a:solidFill>
                    <a:latin typeface="Myriad Pro" panose="020B0503030403020204" pitchFamily="34" charset="0"/>
                  </a:rPr>
                  <a:t>Chemical</a:t>
                </a:r>
                <a:r>
                  <a:rPr lang="nb-NO" sz="2000" dirty="0">
                    <a:solidFill>
                      <a:srgbClr val="248587"/>
                    </a:solidFill>
                    <a:effectLst/>
                    <a:latin typeface="Myriad Pro" panose="020B0503030403020204" pitchFamily="34" charset="0"/>
                  </a:rPr>
                  <a:t>, termical, and physical</a:t>
                </a:r>
                <a:r>
                  <a:rPr lang="nb-NO" sz="2000" dirty="0">
                    <a:solidFill>
                      <a:srgbClr val="248587"/>
                    </a:solidFill>
                    <a:latin typeface="Myriad Pro" panose="020B0503030403020204" pitchFamily="34" charset="0"/>
                  </a:rPr>
                  <a:t> processing</a:t>
                </a:r>
              </a:p>
              <a:p>
                <a:pPr algn="ctr"/>
                <a:endParaRPr lang="nb-NO" dirty="0">
                  <a:latin typeface="Myriad Pro" panose="020B0503030403020204" pitchFamily="34" charset="0"/>
                </a:endParaRPr>
              </a:p>
            </p:txBody>
          </p:sp>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r>
                  <a:rPr lang="nb-NO" sz="2000" dirty="0">
                    <a:solidFill>
                      <a:srgbClr val="248587"/>
                    </a:solidFill>
                    <a:effectLst/>
                    <a:latin typeface="Myriad Pro" panose="020B0503030403020204" pitchFamily="34" charset="0"/>
                  </a:rPr>
                  <a:t>Results, ex: biochar, </a:t>
                </a:r>
                <a:r>
                  <a:rPr lang="nb-NO" sz="2000" dirty="0">
                    <a:solidFill>
                      <a:srgbClr val="248587"/>
                    </a:solidFill>
                    <a:latin typeface="Myriad Pro" panose="020B0503030403020204" pitchFamily="34" charset="0"/>
                  </a:rPr>
                  <a:t>bio</a:t>
                </a:r>
                <a:r>
                  <a:rPr lang="nb-NO" sz="2000" dirty="0">
                    <a:solidFill>
                      <a:srgbClr val="248587"/>
                    </a:solidFill>
                    <a:effectLst/>
                    <a:latin typeface="Myriad Pro" panose="020B0503030403020204" pitchFamily="34" charset="0"/>
                  </a:rPr>
                  <a:t>plastic, and vanilla flavour</a:t>
                </a:r>
                <a:endParaRPr lang="nb-NO" sz="2000" dirty="0">
                  <a:latin typeface="Myriad Pro" panose="020B0503030403020204" pitchFamily="34" charset="0"/>
                </a:endParaRPr>
              </a:p>
              <a:p>
                <a:pPr algn="ctr"/>
                <a:endParaRPr lang="nb-NO" dirty="0">
                  <a:latin typeface="Myriad Pro" panose="020B0503030403020204" pitchFamily="34" charset="0"/>
                </a:endParaRPr>
              </a:p>
            </p:txBody>
          </p:sp>
          <p:sp>
            <p:nvSpPr>
              <p:cNvPr id="13" name="Avrundet rektangel 12">
                <a:extLst>
                  <a:ext uri="{FF2B5EF4-FFF2-40B4-BE49-F238E27FC236}">
                    <a16:creationId xmlns:a16="http://schemas.microsoft.com/office/drawing/2014/main" id="{0E6326BC-9756-9DB8-83F5-9CA7354B2A8E}"/>
                  </a:ext>
                </a:extLst>
              </p:cNvPr>
              <p:cNvSpPr/>
              <p:nvPr/>
            </p:nvSpPr>
            <p:spPr>
              <a:xfrm>
                <a:off x="1473714" y="5075105"/>
                <a:ext cx="6705130" cy="70745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en-US" sz="2000" dirty="0">
                    <a:solidFill>
                      <a:srgbClr val="248587"/>
                    </a:solidFill>
                    <a:effectLst/>
                    <a:latin typeface="Myriad Pro" panose="020B0503030403020204" pitchFamily="34" charset="0"/>
                  </a:rPr>
                  <a:t>Renewable sources, lower greenhouse gas emissions and amount of waste</a:t>
                </a: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309533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buFont typeface="Arial" panose="020B0604020202020204" pitchFamily="34" charset="0"/>
                  <a:buNone/>
                </a:pPr>
                <a:r>
                  <a:rPr lang="nb-NO" sz="2000" dirty="0">
                    <a:solidFill>
                      <a:srgbClr val="248587"/>
                    </a:solidFill>
                    <a:latin typeface="Myriad Pro" panose="020B0503030403020204" pitchFamily="34" charset="0"/>
                  </a:rPr>
                  <a:t>Environmentally friendly use</a:t>
                </a:r>
                <a:r>
                  <a:rPr lang="nb-NO" sz="2000" dirty="0">
                    <a:solidFill>
                      <a:srgbClr val="248587"/>
                    </a:solidFill>
                    <a:effectLst/>
                    <a:latin typeface="Myriad Pro" panose="020B0503030403020204" pitchFamily="34" charset="0"/>
                  </a:rPr>
                  <a:t> of plants, algae and waste</a:t>
                </a:r>
                <a:endParaRPr lang="nb-NO" sz="2000" dirty="0">
                  <a:latin typeface="Myriad Pro" panose="020B0503030403020204" pitchFamily="34" charset="0"/>
                </a:endParaRPr>
              </a:p>
              <a:p>
                <a:pPr algn="ctr"/>
                <a:endParaRPr lang="nb-NO" dirty="0">
                  <a:latin typeface="Myriad Pro" panose="020B0503030403020204" pitchFamily="34" charset="0"/>
                </a:endParaRPr>
              </a:p>
            </p:txBody>
          </p:sp>
        </p:grpSp>
      </p:grpSp>
      <p:sp>
        <p:nvSpPr>
          <p:cNvPr id="5" name="Rektangel 4">
            <a:extLst>
              <a:ext uri="{FF2B5EF4-FFF2-40B4-BE49-F238E27FC236}">
                <a16:creationId xmlns:a16="http://schemas.microsoft.com/office/drawing/2014/main" id="{A58C2538-8C26-43B6-4BBF-C041701AF14B}"/>
              </a:ext>
            </a:extLst>
          </p:cNvPr>
          <p:cNvSpPr/>
          <p:nvPr/>
        </p:nvSpPr>
        <p:spPr>
          <a:xfrm>
            <a:off x="8566590" y="1"/>
            <a:ext cx="3639425" cy="6888445"/>
          </a:xfrm>
          <a:prstGeom prst="rect">
            <a:avLst/>
          </a:prstGeom>
          <a:solidFill>
            <a:srgbClr val="F4FBFB">
              <a:alpha val="683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7" name="Bilde 66" descr="Et bilde som inneholder Grafikk, Font, symbol, tegnefilm&#10;&#10;Automatisk generert beskrivelse">
            <a:extLst>
              <a:ext uri="{FF2B5EF4-FFF2-40B4-BE49-F238E27FC236}">
                <a16:creationId xmlns:a16="http://schemas.microsoft.com/office/drawing/2014/main" id="{22611F6F-11C5-29A3-4AF2-2A8719E3FE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3573" y="864412"/>
            <a:ext cx="2159000" cy="5190067"/>
          </a:xfrm>
          <a:prstGeom prst="rect">
            <a:avLst/>
          </a:prstGeom>
        </p:spPr>
      </p:pic>
    </p:spTree>
    <p:extLst>
      <p:ext uri="{BB962C8B-B14F-4D97-AF65-F5344CB8AC3E}">
        <p14:creationId xmlns:p14="http://schemas.microsoft.com/office/powerpoint/2010/main" val="353305301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EF27636B-5AF2-A82C-5C1D-09CC1DEA9929}"/>
              </a:ext>
            </a:extLst>
          </p:cNvPr>
          <p:cNvSpPr/>
          <p:nvPr/>
        </p:nvSpPr>
        <p:spPr>
          <a:xfrm>
            <a:off x="-47941" y="-11063"/>
            <a:ext cx="5857464" cy="6927943"/>
          </a:xfrm>
          <a:prstGeom prst="rect">
            <a:avLst/>
          </a:prstGeom>
          <a:solidFill>
            <a:srgbClr val="F4FBFB"/>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TextBox 9">
            <a:extLst>
              <a:ext uri="{FF2B5EF4-FFF2-40B4-BE49-F238E27FC236}">
                <a16:creationId xmlns:a16="http://schemas.microsoft.com/office/drawing/2014/main" id="{C70DB3AF-D96B-BF64-B567-D692D17D042F}"/>
              </a:ext>
            </a:extLst>
          </p:cNvPr>
          <p:cNvSpPr txBox="1"/>
          <p:nvPr/>
        </p:nvSpPr>
        <p:spPr>
          <a:xfrm>
            <a:off x="1634079" y="509949"/>
            <a:ext cx="2954170" cy="807913"/>
          </a:xfrm>
          <a:prstGeom prst="rect">
            <a:avLst/>
          </a:prstGeom>
          <a:noFill/>
          <a:ln>
            <a:noFill/>
          </a:ln>
        </p:spPr>
        <p:txBody>
          <a:bodyPr wrap="square" lIns="0" tIns="0" rIns="0" bIns="0" rtlCol="0" anchor="t">
            <a:spAutoFit/>
          </a:bodyPr>
          <a:lstStyle/>
          <a:p>
            <a:pPr>
              <a:lnSpc>
                <a:spcPts val="6250"/>
              </a:lnSpc>
            </a:pPr>
            <a:r>
              <a:rPr lang="en-US" sz="6000" dirty="0">
                <a:ln>
                  <a:solidFill>
                    <a:srgbClr val="007075"/>
                  </a:solidFill>
                </a:ln>
                <a:solidFill>
                  <a:srgbClr val="007075"/>
                </a:solidFill>
                <a:latin typeface="Myriad Pro" panose="020B0503030403020204" pitchFamily="34" charset="0"/>
              </a:rPr>
              <a:t>Biogas</a:t>
            </a:r>
          </a:p>
        </p:txBody>
      </p:sp>
      <p:pic>
        <p:nvPicPr>
          <p:cNvPr id="3" name="Bilde 2" descr="Et bilde som inneholder clip art, Tegnefilm, tegnefilm, illustrasjon&#10;&#10;Automatisk generert beskrivelse">
            <a:extLst>
              <a:ext uri="{FF2B5EF4-FFF2-40B4-BE49-F238E27FC236}">
                <a16:creationId xmlns:a16="http://schemas.microsoft.com/office/drawing/2014/main" id="{B6C1FA49-5D25-5761-BDA6-6C853BF07309}"/>
              </a:ext>
            </a:extLst>
          </p:cNvPr>
          <p:cNvPicPr>
            <a:picLocks noChangeAspect="1"/>
          </p:cNvPicPr>
          <p:nvPr/>
        </p:nvPicPr>
        <p:blipFill>
          <a:blip r:embed="rId3"/>
          <a:stretch>
            <a:fillRect/>
          </a:stretch>
        </p:blipFill>
        <p:spPr>
          <a:xfrm>
            <a:off x="493709" y="1611800"/>
            <a:ext cx="4705386" cy="4734552"/>
          </a:xfrm>
          <a:prstGeom prst="rect">
            <a:avLst/>
          </a:prstGeom>
        </p:spPr>
      </p:pic>
      <p:grpSp>
        <p:nvGrpSpPr>
          <p:cNvPr id="2" name="Gruppe 1">
            <a:extLst>
              <a:ext uri="{FF2B5EF4-FFF2-40B4-BE49-F238E27FC236}">
                <a16:creationId xmlns:a16="http://schemas.microsoft.com/office/drawing/2014/main" id="{C1751D99-C8A1-BDA1-6494-93E2D73CAA4E}"/>
              </a:ext>
            </a:extLst>
          </p:cNvPr>
          <p:cNvGrpSpPr/>
          <p:nvPr/>
        </p:nvGrpSpPr>
        <p:grpSpPr>
          <a:xfrm>
            <a:off x="6096000" y="206966"/>
            <a:ext cx="4828234" cy="2652807"/>
            <a:chOff x="-902774" y="948383"/>
            <a:chExt cx="3694789" cy="3363204"/>
          </a:xfrm>
        </p:grpSpPr>
        <p:sp>
          <p:nvSpPr>
            <p:cNvPr id="9" name="Avrundet rektangel 8">
              <a:extLst>
                <a:ext uri="{FF2B5EF4-FFF2-40B4-BE49-F238E27FC236}">
                  <a16:creationId xmlns:a16="http://schemas.microsoft.com/office/drawing/2014/main" id="{1B7B86F2-93DF-78D8-C5A9-9573823F1294}"/>
                </a:ext>
              </a:extLst>
            </p:cNvPr>
            <p:cNvSpPr/>
            <p:nvPr/>
          </p:nvSpPr>
          <p:spPr>
            <a:xfrm>
              <a:off x="225772" y="1525755"/>
              <a:ext cx="2566243" cy="2785832"/>
            </a:xfrm>
            <a:prstGeom prst="roundRect">
              <a:avLst>
                <a:gd name="adj" fmla="val 1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nb-NO"/>
            </a:p>
          </p:txBody>
        </p:sp>
        <p:sp>
          <p:nvSpPr>
            <p:cNvPr id="12" name="Avrundet rektangel 4">
              <a:extLst>
                <a:ext uri="{FF2B5EF4-FFF2-40B4-BE49-F238E27FC236}">
                  <a16:creationId xmlns:a16="http://schemas.microsoft.com/office/drawing/2014/main" id="{D106B33F-8329-7447-AB4F-8A690B9E7D76}"/>
                </a:ext>
              </a:extLst>
            </p:cNvPr>
            <p:cNvSpPr txBox="1"/>
            <p:nvPr/>
          </p:nvSpPr>
          <p:spPr>
            <a:xfrm>
              <a:off x="-902774" y="948383"/>
              <a:ext cx="3418954" cy="2635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26670" rIns="40005" bIns="26670" numCol="1" spcCol="1270" anchor="t" anchorCtr="0">
              <a:noAutofit/>
            </a:bodyPr>
            <a:lstStyle/>
            <a:p>
              <a:pPr marL="0" lvl="0" indent="0" defTabSz="933450">
                <a:lnSpc>
                  <a:spcPct val="150000"/>
                </a:lnSpc>
                <a:spcBef>
                  <a:spcPct val="0"/>
                </a:spcBef>
                <a:spcAft>
                  <a:spcPct val="35000"/>
                </a:spcAft>
                <a:buNone/>
              </a:pPr>
              <a:r>
                <a:rPr lang="en-US" sz="2100" b="0" i="0" kern="1200" dirty="0"/>
                <a:t>Renewable energy from organic material such as food waste and livestock manure</a:t>
              </a:r>
              <a:endParaRPr lang="nb-NO" sz="2100" kern="1200" dirty="0"/>
            </a:p>
          </p:txBody>
        </p:sp>
      </p:grpSp>
      <p:cxnSp>
        <p:nvCxnSpPr>
          <p:cNvPr id="16" name="Rett linje 15">
            <a:extLst>
              <a:ext uri="{FF2B5EF4-FFF2-40B4-BE49-F238E27FC236}">
                <a16:creationId xmlns:a16="http://schemas.microsoft.com/office/drawing/2014/main" id="{35301526-6ED4-3C22-2BD4-58EEFBDA40D0}"/>
              </a:ext>
            </a:extLst>
          </p:cNvPr>
          <p:cNvCxnSpPr>
            <a:cxnSpLocks/>
          </p:cNvCxnSpPr>
          <p:nvPr/>
        </p:nvCxnSpPr>
        <p:spPr>
          <a:xfrm>
            <a:off x="5809523" y="1683284"/>
            <a:ext cx="627666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uppe 18">
            <a:extLst>
              <a:ext uri="{FF2B5EF4-FFF2-40B4-BE49-F238E27FC236}">
                <a16:creationId xmlns:a16="http://schemas.microsoft.com/office/drawing/2014/main" id="{FA754BAC-4C9B-49FC-20A7-513379E68100}"/>
              </a:ext>
            </a:extLst>
          </p:cNvPr>
          <p:cNvGrpSpPr/>
          <p:nvPr/>
        </p:nvGrpSpPr>
        <p:grpSpPr>
          <a:xfrm>
            <a:off x="6176621" y="2053950"/>
            <a:ext cx="6137362" cy="3095444"/>
            <a:chOff x="2449546" y="1125137"/>
            <a:chExt cx="3329411" cy="3095444"/>
          </a:xfrm>
        </p:grpSpPr>
        <p:sp>
          <p:nvSpPr>
            <p:cNvPr id="20" name="Avrundet rektangel 19">
              <a:extLst>
                <a:ext uri="{FF2B5EF4-FFF2-40B4-BE49-F238E27FC236}">
                  <a16:creationId xmlns:a16="http://schemas.microsoft.com/office/drawing/2014/main" id="{854B95ED-75A3-3900-8760-6399EC3ED2EF}"/>
                </a:ext>
              </a:extLst>
            </p:cNvPr>
            <p:cNvSpPr/>
            <p:nvPr/>
          </p:nvSpPr>
          <p:spPr>
            <a:xfrm>
              <a:off x="3147743" y="1628801"/>
              <a:ext cx="2631214" cy="2591780"/>
            </a:xfrm>
            <a:prstGeom prst="roundRect">
              <a:avLst>
                <a:gd name="adj" fmla="val 1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nb-NO"/>
            </a:p>
          </p:txBody>
        </p:sp>
        <p:sp>
          <p:nvSpPr>
            <p:cNvPr id="21" name="Avrundet rektangel 4">
              <a:extLst>
                <a:ext uri="{FF2B5EF4-FFF2-40B4-BE49-F238E27FC236}">
                  <a16:creationId xmlns:a16="http://schemas.microsoft.com/office/drawing/2014/main" id="{73516AE4-FA80-6E1E-D97B-AD9FCFC40102}"/>
                </a:ext>
              </a:extLst>
            </p:cNvPr>
            <p:cNvSpPr txBox="1"/>
            <p:nvPr/>
          </p:nvSpPr>
          <p:spPr>
            <a:xfrm>
              <a:off x="2449546" y="1125137"/>
              <a:ext cx="2260805" cy="24399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lnSpc>
                  <a:spcPct val="150000"/>
                </a:lnSpc>
                <a:spcBef>
                  <a:spcPct val="0"/>
                </a:spcBef>
                <a:spcAft>
                  <a:spcPct val="35000"/>
                </a:spcAft>
                <a:buNone/>
              </a:pPr>
              <a:r>
                <a:rPr lang="en-US" sz="2100" b="0" i="0" kern="1200" dirty="0">
                  <a:solidFill>
                    <a:prstClr val="white"/>
                  </a:solidFill>
                  <a:latin typeface="Myriad Pro" panose="020B0503030403020204" pitchFamily="34" charset="0"/>
                  <a:ea typeface="+mn-ea"/>
                  <a:cs typeface="+mn-cs"/>
                </a:rPr>
                <a:t>Anaerobic decomposition in closed containers with microorganisms</a:t>
              </a:r>
              <a:endParaRPr lang="nb-NO" sz="2100" b="0" i="0" kern="1200" dirty="0">
                <a:solidFill>
                  <a:prstClr val="white"/>
                </a:solidFill>
                <a:latin typeface="Myriad Pro" panose="020B0503030403020204" pitchFamily="34" charset="0"/>
                <a:ea typeface="+mn-ea"/>
                <a:cs typeface="+mn-cs"/>
              </a:endParaRPr>
            </a:p>
          </p:txBody>
        </p:sp>
      </p:grpSp>
      <p:pic>
        <p:nvPicPr>
          <p:cNvPr id="22" name="Bilde 21" descr="Et bilde som inneholder sirkel, Barnekunst, Grafikk, clip art&#10;&#10;Automatisk generert beskrivelse">
            <a:extLst>
              <a:ext uri="{FF2B5EF4-FFF2-40B4-BE49-F238E27FC236}">
                <a16:creationId xmlns:a16="http://schemas.microsoft.com/office/drawing/2014/main" id="{DCF60979-7F29-4F7F-5DDA-66E649F8A25A}"/>
              </a:ext>
            </a:extLst>
          </p:cNvPr>
          <p:cNvPicPr>
            <a:picLocks noChangeAspect="1"/>
          </p:cNvPicPr>
          <p:nvPr/>
        </p:nvPicPr>
        <p:blipFill>
          <a:blip r:embed="rId4"/>
          <a:stretch>
            <a:fillRect/>
          </a:stretch>
        </p:blipFill>
        <p:spPr>
          <a:xfrm>
            <a:off x="10285679" y="1875634"/>
            <a:ext cx="1372432" cy="1363960"/>
          </a:xfrm>
          <a:prstGeom prst="rect">
            <a:avLst/>
          </a:prstGeom>
        </p:spPr>
      </p:pic>
      <p:pic>
        <p:nvPicPr>
          <p:cNvPr id="23" name="Bilde 22" descr="Et bilde som inneholder tegnefilm, illustrasjon, design&#10;&#10;Automatisk generert beskrivelse med middels konfidens">
            <a:extLst>
              <a:ext uri="{FF2B5EF4-FFF2-40B4-BE49-F238E27FC236}">
                <a16:creationId xmlns:a16="http://schemas.microsoft.com/office/drawing/2014/main" id="{F28C1C31-34E7-C5C6-B3F9-A1CEF5617BC9}"/>
              </a:ext>
            </a:extLst>
          </p:cNvPr>
          <p:cNvPicPr>
            <a:picLocks noChangeAspect="1"/>
          </p:cNvPicPr>
          <p:nvPr/>
        </p:nvPicPr>
        <p:blipFill>
          <a:blip r:embed="rId5"/>
          <a:stretch>
            <a:fillRect/>
          </a:stretch>
        </p:blipFill>
        <p:spPr>
          <a:xfrm>
            <a:off x="10344138" y="229613"/>
            <a:ext cx="1613772" cy="1189434"/>
          </a:xfrm>
          <a:prstGeom prst="rect">
            <a:avLst/>
          </a:prstGeom>
        </p:spPr>
      </p:pic>
      <p:cxnSp>
        <p:nvCxnSpPr>
          <p:cNvPr id="25" name="Rett linje 24">
            <a:extLst>
              <a:ext uri="{FF2B5EF4-FFF2-40B4-BE49-F238E27FC236}">
                <a16:creationId xmlns:a16="http://schemas.microsoft.com/office/drawing/2014/main" id="{B6A92A3F-B49E-3BB4-A24F-374E6BB6953C}"/>
              </a:ext>
            </a:extLst>
          </p:cNvPr>
          <p:cNvCxnSpPr>
            <a:cxnSpLocks/>
            <a:stCxn id="42" idx="3"/>
          </p:cNvCxnSpPr>
          <p:nvPr/>
        </p:nvCxnSpPr>
        <p:spPr>
          <a:xfrm>
            <a:off x="5809523" y="3452909"/>
            <a:ext cx="6382477" cy="310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1C0EC7B4-E166-04F9-2CF6-52D86B899764}"/>
              </a:ext>
            </a:extLst>
          </p:cNvPr>
          <p:cNvCxnSpPr>
            <a:cxnSpLocks/>
          </p:cNvCxnSpPr>
          <p:nvPr/>
        </p:nvCxnSpPr>
        <p:spPr>
          <a:xfrm>
            <a:off x="5809523" y="5054542"/>
            <a:ext cx="63824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uppe 29">
            <a:extLst>
              <a:ext uri="{FF2B5EF4-FFF2-40B4-BE49-F238E27FC236}">
                <a16:creationId xmlns:a16="http://schemas.microsoft.com/office/drawing/2014/main" id="{36DE39F3-57F9-9F94-CB24-AEC914EDE5C6}"/>
              </a:ext>
            </a:extLst>
          </p:cNvPr>
          <p:cNvGrpSpPr/>
          <p:nvPr/>
        </p:nvGrpSpPr>
        <p:grpSpPr>
          <a:xfrm>
            <a:off x="6234173" y="3633331"/>
            <a:ext cx="5344520" cy="1572268"/>
            <a:chOff x="5422932" y="1681205"/>
            <a:chExt cx="2465455" cy="3152478"/>
          </a:xfrm>
        </p:grpSpPr>
        <p:sp>
          <p:nvSpPr>
            <p:cNvPr id="31" name="Avrundet rektangel 30">
              <a:extLst>
                <a:ext uri="{FF2B5EF4-FFF2-40B4-BE49-F238E27FC236}">
                  <a16:creationId xmlns:a16="http://schemas.microsoft.com/office/drawing/2014/main" id="{C2B97934-7E28-BDF4-511B-BB29397F2BE8}"/>
                </a:ext>
              </a:extLst>
            </p:cNvPr>
            <p:cNvSpPr/>
            <p:nvPr/>
          </p:nvSpPr>
          <p:spPr>
            <a:xfrm>
              <a:off x="5946189" y="1681205"/>
              <a:ext cx="1942198" cy="2796237"/>
            </a:xfrm>
            <a:prstGeom prst="roundRect">
              <a:avLst>
                <a:gd name="adj" fmla="val 10000"/>
              </a:avLst>
            </a:pr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nb-NO"/>
            </a:p>
          </p:txBody>
        </p:sp>
        <p:sp>
          <p:nvSpPr>
            <p:cNvPr id="32" name="Avrundet rektangel 4">
              <a:extLst>
                <a:ext uri="{FF2B5EF4-FFF2-40B4-BE49-F238E27FC236}">
                  <a16:creationId xmlns:a16="http://schemas.microsoft.com/office/drawing/2014/main" id="{CDF52559-B3F0-986E-2515-C2126BEA0936}"/>
                </a:ext>
              </a:extLst>
            </p:cNvPr>
            <p:cNvSpPr txBox="1"/>
            <p:nvPr/>
          </p:nvSpPr>
          <p:spPr>
            <a:xfrm>
              <a:off x="5422932" y="2151217"/>
              <a:ext cx="1828428" cy="2682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spcBef>
                  <a:spcPct val="0"/>
                </a:spcBef>
                <a:spcAft>
                  <a:spcPct val="35000"/>
                </a:spcAft>
                <a:buNone/>
              </a:pPr>
              <a:r>
                <a:rPr lang="en-US" sz="2100" b="0" i="0" kern="1200" dirty="0">
                  <a:solidFill>
                    <a:prstClr val="white"/>
                  </a:solidFill>
                  <a:latin typeface="Myriad Pro" panose="020B0503030403020204" pitchFamily="34" charset="0"/>
                  <a:ea typeface="+mn-ea"/>
                  <a:cs typeface="+mn-cs"/>
                </a:rPr>
                <a:t>Areas of use: thermal energy (heat), fuel, electricity</a:t>
              </a:r>
              <a:endParaRPr lang="nb-NO" sz="2100" b="0" i="0" kern="1200" dirty="0">
                <a:solidFill>
                  <a:prstClr val="white"/>
                </a:solidFill>
                <a:latin typeface="Myriad Pro" panose="020B0503030403020204" pitchFamily="34" charset="0"/>
                <a:ea typeface="+mn-ea"/>
                <a:cs typeface="+mn-cs"/>
              </a:endParaRPr>
            </a:p>
          </p:txBody>
        </p:sp>
      </p:grpSp>
      <p:pic>
        <p:nvPicPr>
          <p:cNvPr id="34" name="Bilde 33" descr="Et bilde som inneholder Grafikk, skjermbilde, grafisk design, design&#10;&#10;Automatisk generert beskrivelse">
            <a:extLst>
              <a:ext uri="{FF2B5EF4-FFF2-40B4-BE49-F238E27FC236}">
                <a16:creationId xmlns:a16="http://schemas.microsoft.com/office/drawing/2014/main" id="{68E0830B-9A3F-8DC2-CE03-6F704166637F}"/>
              </a:ext>
            </a:extLst>
          </p:cNvPr>
          <p:cNvPicPr>
            <a:picLocks noChangeAspect="1"/>
          </p:cNvPicPr>
          <p:nvPr/>
        </p:nvPicPr>
        <p:blipFill>
          <a:blip r:embed="rId6"/>
          <a:stretch>
            <a:fillRect/>
          </a:stretch>
        </p:blipFill>
        <p:spPr>
          <a:xfrm>
            <a:off x="10665979" y="3731190"/>
            <a:ext cx="1089465" cy="1160720"/>
          </a:xfrm>
          <a:prstGeom prst="rect">
            <a:avLst/>
          </a:prstGeom>
        </p:spPr>
      </p:pic>
      <p:grpSp>
        <p:nvGrpSpPr>
          <p:cNvPr id="35" name="Gruppe 34">
            <a:extLst>
              <a:ext uri="{FF2B5EF4-FFF2-40B4-BE49-F238E27FC236}">
                <a16:creationId xmlns:a16="http://schemas.microsoft.com/office/drawing/2014/main" id="{D432C579-04B3-1A21-190A-C466BB70F80D}"/>
              </a:ext>
            </a:extLst>
          </p:cNvPr>
          <p:cNvGrpSpPr/>
          <p:nvPr/>
        </p:nvGrpSpPr>
        <p:grpSpPr>
          <a:xfrm>
            <a:off x="6234173" y="2810519"/>
            <a:ext cx="7665364" cy="4364726"/>
            <a:chOff x="5155957" y="1656105"/>
            <a:chExt cx="5235693" cy="6116724"/>
          </a:xfrm>
        </p:grpSpPr>
        <p:sp>
          <p:nvSpPr>
            <p:cNvPr id="36" name="Avrundet rektangel 35">
              <a:extLst>
                <a:ext uri="{FF2B5EF4-FFF2-40B4-BE49-F238E27FC236}">
                  <a16:creationId xmlns:a16="http://schemas.microsoft.com/office/drawing/2014/main" id="{3A40A34C-CF40-587C-E173-8BCC587587F2}"/>
                </a:ext>
              </a:extLst>
            </p:cNvPr>
            <p:cNvSpPr/>
            <p:nvPr/>
          </p:nvSpPr>
          <p:spPr>
            <a:xfrm>
              <a:off x="8302767" y="1656105"/>
              <a:ext cx="2088883" cy="2455099"/>
            </a:xfrm>
            <a:prstGeom prst="roundRect">
              <a:avLst>
                <a:gd name="adj" fmla="val 10000"/>
              </a:avLst>
            </a:pr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nb-NO"/>
            </a:p>
          </p:txBody>
        </p:sp>
        <p:sp>
          <p:nvSpPr>
            <p:cNvPr id="37" name="Avrundet rektangel 4">
              <a:extLst>
                <a:ext uri="{FF2B5EF4-FFF2-40B4-BE49-F238E27FC236}">
                  <a16:creationId xmlns:a16="http://schemas.microsoft.com/office/drawing/2014/main" id="{FE15C0C2-EFFB-70B9-5885-498E5F0CC98D}"/>
                </a:ext>
              </a:extLst>
            </p:cNvPr>
            <p:cNvSpPr txBox="1"/>
            <p:nvPr/>
          </p:nvSpPr>
          <p:spPr>
            <a:xfrm>
              <a:off x="5155957" y="5440092"/>
              <a:ext cx="2582331" cy="23327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spcBef>
                  <a:spcPct val="0"/>
                </a:spcBef>
                <a:spcAft>
                  <a:spcPct val="35000"/>
                </a:spcAft>
                <a:buNone/>
              </a:pPr>
              <a:r>
                <a:rPr lang="nb-NO" sz="2100" b="0" i="0" kern="1200" dirty="0">
                  <a:solidFill>
                    <a:prstClr val="white"/>
                  </a:solidFill>
                  <a:latin typeface="Myriad Pro" panose="020B0503030403020204" pitchFamily="34" charset="0"/>
                  <a:ea typeface="+mn-ea"/>
                  <a:cs typeface="+mn-cs"/>
                </a:rPr>
                <a:t>Example: </a:t>
              </a:r>
              <a:endParaRPr lang="nb-NO" sz="2100" dirty="0">
                <a:solidFill>
                  <a:prstClr val="white"/>
                </a:solidFill>
                <a:latin typeface="Myriad Pro" panose="020B0503030403020204" pitchFamily="34" charset="0"/>
              </a:endParaRPr>
            </a:p>
            <a:p>
              <a:pPr marL="0" lvl="0" indent="0" defTabSz="533400">
                <a:spcBef>
                  <a:spcPct val="0"/>
                </a:spcBef>
                <a:spcAft>
                  <a:spcPct val="35000"/>
                </a:spcAft>
                <a:buNone/>
              </a:pPr>
              <a:r>
                <a:rPr lang="nb-NO" sz="2100" dirty="0">
                  <a:solidFill>
                    <a:prstClr val="white"/>
                  </a:solidFill>
                  <a:latin typeface="Myriad Pro" panose="020B0503030403020204" pitchFamily="34" charset="0"/>
                </a:rPr>
                <a:t>Trucks fueled by biogas</a:t>
              </a:r>
              <a:endParaRPr lang="nb-NO" sz="2100" b="0" i="0" kern="1200" dirty="0">
                <a:solidFill>
                  <a:prstClr val="white"/>
                </a:solidFill>
                <a:latin typeface="Myriad Pro" panose="020B0503030403020204" pitchFamily="34" charset="0"/>
                <a:ea typeface="+mn-ea"/>
                <a:cs typeface="+mn-cs"/>
              </a:endParaRPr>
            </a:p>
          </p:txBody>
        </p:sp>
      </p:grpSp>
      <p:pic>
        <p:nvPicPr>
          <p:cNvPr id="47" name="Bilde 46" descr="Et bilde som inneholder kjøretøy, Landkjøretøy&#10;&#10;Automatisk generert beskrivelse">
            <a:extLst>
              <a:ext uri="{FF2B5EF4-FFF2-40B4-BE49-F238E27FC236}">
                <a16:creationId xmlns:a16="http://schemas.microsoft.com/office/drawing/2014/main" id="{D15D18D0-2F4D-6BA5-EC40-400B9E9485CA}"/>
              </a:ext>
            </a:extLst>
          </p:cNvPr>
          <p:cNvPicPr>
            <a:picLocks noChangeAspect="1"/>
          </p:cNvPicPr>
          <p:nvPr/>
        </p:nvPicPr>
        <p:blipFill>
          <a:blip r:embed="rId7"/>
          <a:stretch>
            <a:fillRect/>
          </a:stretch>
        </p:blipFill>
        <p:spPr>
          <a:xfrm>
            <a:off x="10196369" y="5520059"/>
            <a:ext cx="1722668" cy="957038"/>
          </a:xfrm>
          <a:prstGeom prst="rect">
            <a:avLst/>
          </a:prstGeom>
        </p:spPr>
      </p:pic>
    </p:spTree>
    <p:extLst>
      <p:ext uri="{BB962C8B-B14F-4D97-AF65-F5344CB8AC3E}">
        <p14:creationId xmlns:p14="http://schemas.microsoft.com/office/powerpoint/2010/main" val="264994250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grpSp>
        <p:nvGrpSpPr>
          <p:cNvPr id="50" name="Gruppe 49">
            <a:extLst>
              <a:ext uri="{FF2B5EF4-FFF2-40B4-BE49-F238E27FC236}">
                <a16:creationId xmlns:a16="http://schemas.microsoft.com/office/drawing/2014/main" id="{8AFD9761-F7C2-06B7-5F24-8FA9C7855A52}"/>
              </a:ext>
            </a:extLst>
          </p:cNvPr>
          <p:cNvGrpSpPr/>
          <p:nvPr/>
        </p:nvGrpSpPr>
        <p:grpSpPr>
          <a:xfrm>
            <a:off x="0" y="-176630"/>
            <a:ext cx="11855669" cy="5036871"/>
            <a:chOff x="0" y="-232505"/>
            <a:chExt cx="11855669" cy="5036871"/>
          </a:xfrm>
        </p:grpSpPr>
        <p:grpSp>
          <p:nvGrpSpPr>
            <p:cNvPr id="43" name="Gruppe 42">
              <a:extLst>
                <a:ext uri="{FF2B5EF4-FFF2-40B4-BE49-F238E27FC236}">
                  <a16:creationId xmlns:a16="http://schemas.microsoft.com/office/drawing/2014/main" id="{266799B1-7E6B-3796-4C61-277E4FC949DC}"/>
                </a:ext>
              </a:extLst>
            </p:cNvPr>
            <p:cNvGrpSpPr/>
            <p:nvPr/>
          </p:nvGrpSpPr>
          <p:grpSpPr>
            <a:xfrm>
              <a:off x="0" y="-232505"/>
              <a:ext cx="11855669" cy="5036871"/>
              <a:chOff x="0" y="-232505"/>
              <a:chExt cx="11855669" cy="5036871"/>
            </a:xfrm>
          </p:grpSpPr>
          <p:sp>
            <p:nvSpPr>
              <p:cNvPr id="44" name="Rektangel 43">
                <a:extLst>
                  <a:ext uri="{FF2B5EF4-FFF2-40B4-BE49-F238E27FC236}">
                    <a16:creationId xmlns:a16="http://schemas.microsoft.com/office/drawing/2014/main" id="{21C2C424-1440-5AB6-94D2-F5AB22316BE0}"/>
                  </a:ext>
                </a:extLst>
              </p:cNvPr>
              <p:cNvSpPr/>
              <p:nvPr/>
            </p:nvSpPr>
            <p:spPr>
              <a:xfrm>
                <a:off x="0" y="-232505"/>
                <a:ext cx="11855669" cy="5036871"/>
              </a:xfrm>
              <a:prstGeom prst="rect">
                <a:avLst/>
              </a:prstGeom>
              <a:noFill/>
            </p:spPr>
            <p:txBody>
              <a:bodyPr/>
              <a:lstStyle/>
              <a:p>
                <a:endParaRPr lang="nb-NO"/>
              </a:p>
            </p:txBody>
          </p:sp>
          <p:sp>
            <p:nvSpPr>
              <p:cNvPr id="45" name="Friform 44">
                <a:extLst>
                  <a:ext uri="{FF2B5EF4-FFF2-40B4-BE49-F238E27FC236}">
                    <a16:creationId xmlns:a16="http://schemas.microsoft.com/office/drawing/2014/main" id="{19E4F22A-F9EF-99CB-27CC-238BF1240E99}"/>
                  </a:ext>
                </a:extLst>
              </p:cNvPr>
              <p:cNvSpPr/>
              <p:nvPr/>
            </p:nvSpPr>
            <p:spPr>
              <a:xfrm>
                <a:off x="52079" y="1837019"/>
                <a:ext cx="2088823" cy="987007"/>
              </a:xfrm>
              <a:custGeom>
                <a:avLst/>
                <a:gdLst>
                  <a:gd name="connsiteX0" fmla="*/ 0 w 2088823"/>
                  <a:gd name="connsiteY0" fmla="*/ 98701 h 987007"/>
                  <a:gd name="connsiteX1" fmla="*/ 98701 w 2088823"/>
                  <a:gd name="connsiteY1" fmla="*/ 0 h 987007"/>
                  <a:gd name="connsiteX2" fmla="*/ 1990122 w 2088823"/>
                  <a:gd name="connsiteY2" fmla="*/ 0 h 987007"/>
                  <a:gd name="connsiteX3" fmla="*/ 2088823 w 2088823"/>
                  <a:gd name="connsiteY3" fmla="*/ 98701 h 987007"/>
                  <a:gd name="connsiteX4" fmla="*/ 2088823 w 2088823"/>
                  <a:gd name="connsiteY4" fmla="*/ 888306 h 987007"/>
                  <a:gd name="connsiteX5" fmla="*/ 1990122 w 2088823"/>
                  <a:gd name="connsiteY5" fmla="*/ 987007 h 987007"/>
                  <a:gd name="connsiteX6" fmla="*/ 98701 w 2088823"/>
                  <a:gd name="connsiteY6" fmla="*/ 987007 h 987007"/>
                  <a:gd name="connsiteX7" fmla="*/ 0 w 2088823"/>
                  <a:gd name="connsiteY7" fmla="*/ 888306 h 987007"/>
                  <a:gd name="connsiteX8" fmla="*/ 0 w 2088823"/>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823" h="987007">
                    <a:moveTo>
                      <a:pt x="0" y="98701"/>
                    </a:moveTo>
                    <a:cubicBezTo>
                      <a:pt x="0" y="44190"/>
                      <a:pt x="44190" y="0"/>
                      <a:pt x="98701" y="0"/>
                    </a:cubicBezTo>
                    <a:lnTo>
                      <a:pt x="1990122" y="0"/>
                    </a:lnTo>
                    <a:cubicBezTo>
                      <a:pt x="2044633" y="0"/>
                      <a:pt x="2088823" y="44190"/>
                      <a:pt x="2088823" y="98701"/>
                    </a:cubicBezTo>
                    <a:lnTo>
                      <a:pt x="2088823" y="888306"/>
                    </a:lnTo>
                    <a:cubicBezTo>
                      <a:pt x="2088823" y="942817"/>
                      <a:pt x="2044633" y="987007"/>
                      <a:pt x="1990122"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913" tIns="55578" rIns="68913" bIns="55578" numCol="1" spcCol="1270" anchor="t" anchorCtr="0">
                <a:noAutofit/>
              </a:bodyPr>
              <a:lstStyle/>
              <a:p>
                <a:pPr marL="0" lvl="0" indent="0" algn="ctr" defTabSz="933450">
                  <a:lnSpc>
                    <a:spcPct val="150000"/>
                  </a:lnSpc>
                  <a:spcBef>
                    <a:spcPct val="0"/>
                  </a:spcBef>
                  <a:spcAft>
                    <a:spcPct val="35000"/>
                  </a:spcAft>
                  <a:buNone/>
                </a:pPr>
                <a:r>
                  <a:rPr lang="nb-NO" sz="2100" kern="1200" dirty="0">
                    <a:solidFill>
                      <a:schemeClr val="bg1"/>
                    </a:solidFill>
                    <a:effectLst/>
                    <a:latin typeface="Myriad Pro" panose="020B0503030403020204" pitchFamily="34" charset="0"/>
                  </a:rPr>
                  <a:t>Nutritious fertilizer with important nutrients</a:t>
                </a:r>
                <a:endParaRPr lang="nb-NO" sz="2100" kern="1200" dirty="0">
                  <a:solidFill>
                    <a:schemeClr val="bg1"/>
                  </a:solidFill>
                  <a:latin typeface="Myriad Pro" panose="020B0503030403020204" pitchFamily="34" charset="0"/>
                </a:endParaRPr>
              </a:p>
            </p:txBody>
          </p:sp>
          <p:sp>
            <p:nvSpPr>
              <p:cNvPr id="46" name="Friform 45">
                <a:extLst>
                  <a:ext uri="{FF2B5EF4-FFF2-40B4-BE49-F238E27FC236}">
                    <a16:creationId xmlns:a16="http://schemas.microsoft.com/office/drawing/2014/main" id="{4BD23F3F-6037-58DD-B49B-24E5C19C12AF}"/>
                  </a:ext>
                </a:extLst>
              </p:cNvPr>
              <p:cNvSpPr/>
              <p:nvPr/>
            </p:nvSpPr>
            <p:spPr>
              <a:xfrm>
                <a:off x="2513104" y="1844530"/>
                <a:ext cx="1838578" cy="987007"/>
              </a:xfrm>
              <a:custGeom>
                <a:avLst/>
                <a:gdLst>
                  <a:gd name="connsiteX0" fmla="*/ 0 w 1838578"/>
                  <a:gd name="connsiteY0" fmla="*/ 98701 h 987007"/>
                  <a:gd name="connsiteX1" fmla="*/ 98701 w 1838578"/>
                  <a:gd name="connsiteY1" fmla="*/ 0 h 987007"/>
                  <a:gd name="connsiteX2" fmla="*/ 1739877 w 1838578"/>
                  <a:gd name="connsiteY2" fmla="*/ 0 h 987007"/>
                  <a:gd name="connsiteX3" fmla="*/ 1838578 w 1838578"/>
                  <a:gd name="connsiteY3" fmla="*/ 98701 h 987007"/>
                  <a:gd name="connsiteX4" fmla="*/ 1838578 w 1838578"/>
                  <a:gd name="connsiteY4" fmla="*/ 888306 h 987007"/>
                  <a:gd name="connsiteX5" fmla="*/ 1739877 w 1838578"/>
                  <a:gd name="connsiteY5" fmla="*/ 987007 h 987007"/>
                  <a:gd name="connsiteX6" fmla="*/ 98701 w 1838578"/>
                  <a:gd name="connsiteY6" fmla="*/ 987007 h 987007"/>
                  <a:gd name="connsiteX7" fmla="*/ 0 w 1838578"/>
                  <a:gd name="connsiteY7" fmla="*/ 888306 h 987007"/>
                  <a:gd name="connsiteX8" fmla="*/ 0 w 1838578"/>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578" h="987007">
                    <a:moveTo>
                      <a:pt x="0" y="98701"/>
                    </a:moveTo>
                    <a:cubicBezTo>
                      <a:pt x="0" y="44190"/>
                      <a:pt x="44190" y="0"/>
                      <a:pt x="98701" y="0"/>
                    </a:cubicBezTo>
                    <a:lnTo>
                      <a:pt x="1739877" y="0"/>
                    </a:lnTo>
                    <a:cubicBezTo>
                      <a:pt x="1794388" y="0"/>
                      <a:pt x="1838578" y="44190"/>
                      <a:pt x="1838578" y="98701"/>
                    </a:cubicBezTo>
                    <a:lnTo>
                      <a:pt x="1838578" y="888306"/>
                    </a:lnTo>
                    <a:cubicBezTo>
                      <a:pt x="1838578" y="942817"/>
                      <a:pt x="1794388" y="987007"/>
                      <a:pt x="1739877"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en-US" sz="2100" kern="1200" dirty="0">
                    <a:solidFill>
                      <a:schemeClr val="bg1"/>
                    </a:solidFill>
                    <a:effectLst/>
                    <a:latin typeface="Myriad Pro" panose="020B0503030403020204" pitchFamily="34" charset="0"/>
                  </a:rPr>
                  <a:t>Improves soil structure and increases carbon storage</a:t>
                </a:r>
                <a:endParaRPr lang="nb-NO" sz="2100" kern="1200" dirty="0">
                  <a:solidFill>
                    <a:schemeClr val="bg1"/>
                  </a:solidFill>
                  <a:latin typeface="Myriad Pro" panose="020B0503030403020204" pitchFamily="34" charset="0"/>
                  <a:ea typeface="+mn-ea"/>
                  <a:cs typeface="+mn-cs"/>
                </a:endParaRPr>
              </a:p>
            </p:txBody>
          </p:sp>
          <p:sp>
            <p:nvSpPr>
              <p:cNvPr id="47" name="Friform 46">
                <a:extLst>
                  <a:ext uri="{FF2B5EF4-FFF2-40B4-BE49-F238E27FC236}">
                    <a16:creationId xmlns:a16="http://schemas.microsoft.com/office/drawing/2014/main" id="{279F7611-C1E4-FC5B-1959-B435EFA56D1B}"/>
                  </a:ext>
                </a:extLst>
              </p:cNvPr>
              <p:cNvSpPr/>
              <p:nvPr/>
            </p:nvSpPr>
            <p:spPr>
              <a:xfrm>
                <a:off x="4722800" y="1897029"/>
                <a:ext cx="2212670" cy="987007"/>
              </a:xfrm>
              <a:custGeom>
                <a:avLst/>
                <a:gdLst>
                  <a:gd name="connsiteX0" fmla="*/ 0 w 1996578"/>
                  <a:gd name="connsiteY0" fmla="*/ 98701 h 987007"/>
                  <a:gd name="connsiteX1" fmla="*/ 98701 w 1996578"/>
                  <a:gd name="connsiteY1" fmla="*/ 0 h 987007"/>
                  <a:gd name="connsiteX2" fmla="*/ 1897877 w 1996578"/>
                  <a:gd name="connsiteY2" fmla="*/ 0 h 987007"/>
                  <a:gd name="connsiteX3" fmla="*/ 1996578 w 1996578"/>
                  <a:gd name="connsiteY3" fmla="*/ 98701 h 987007"/>
                  <a:gd name="connsiteX4" fmla="*/ 1996578 w 1996578"/>
                  <a:gd name="connsiteY4" fmla="*/ 888306 h 987007"/>
                  <a:gd name="connsiteX5" fmla="*/ 1897877 w 1996578"/>
                  <a:gd name="connsiteY5" fmla="*/ 987007 h 987007"/>
                  <a:gd name="connsiteX6" fmla="*/ 98701 w 1996578"/>
                  <a:gd name="connsiteY6" fmla="*/ 987007 h 987007"/>
                  <a:gd name="connsiteX7" fmla="*/ 0 w 1996578"/>
                  <a:gd name="connsiteY7" fmla="*/ 888306 h 987007"/>
                  <a:gd name="connsiteX8" fmla="*/ 0 w 1996578"/>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578" h="987007">
                    <a:moveTo>
                      <a:pt x="0" y="98701"/>
                    </a:moveTo>
                    <a:cubicBezTo>
                      <a:pt x="0" y="44190"/>
                      <a:pt x="44190" y="0"/>
                      <a:pt x="98701" y="0"/>
                    </a:cubicBezTo>
                    <a:lnTo>
                      <a:pt x="1897877" y="0"/>
                    </a:lnTo>
                    <a:cubicBezTo>
                      <a:pt x="1952388" y="0"/>
                      <a:pt x="1996578" y="44190"/>
                      <a:pt x="1996578" y="98701"/>
                    </a:cubicBezTo>
                    <a:lnTo>
                      <a:pt x="1996578" y="888306"/>
                    </a:lnTo>
                    <a:cubicBezTo>
                      <a:pt x="1996578" y="942817"/>
                      <a:pt x="1952388" y="987007"/>
                      <a:pt x="1897877" y="987007"/>
                    </a:cubicBezTo>
                    <a:lnTo>
                      <a:pt x="98701" y="987007"/>
                    </a:lnTo>
                    <a:cubicBezTo>
                      <a:pt x="44190" y="987007"/>
                      <a:pt x="0" y="942817"/>
                      <a:pt x="0" y="888306"/>
                    </a:cubicBezTo>
                    <a:lnTo>
                      <a:pt x="0" y="98701"/>
                    </a:lnTo>
                    <a:close/>
                  </a:path>
                </a:pathLst>
              </a:cu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en-US" sz="2100" kern="1200" dirty="0">
                    <a:solidFill>
                      <a:schemeClr val="bg1"/>
                    </a:solidFill>
                    <a:effectLst/>
                    <a:latin typeface="Myriad Pro" panose="020B0503030403020204" pitchFamily="34" charset="0"/>
                  </a:rPr>
                  <a:t>Nutrient source for microorganisms and maintains soil health</a:t>
                </a:r>
                <a:endParaRPr lang="nb-NO" sz="2100" kern="1200" dirty="0">
                  <a:solidFill>
                    <a:schemeClr val="bg1"/>
                  </a:solidFill>
                  <a:latin typeface="Myriad Pro" panose="020B0503030403020204" pitchFamily="34" charset="0"/>
                  <a:ea typeface="+mn-ea"/>
                  <a:cs typeface="+mn-cs"/>
                </a:endParaRPr>
              </a:p>
            </p:txBody>
          </p:sp>
          <p:sp>
            <p:nvSpPr>
              <p:cNvPr id="48" name="Friform 47">
                <a:extLst>
                  <a:ext uri="{FF2B5EF4-FFF2-40B4-BE49-F238E27FC236}">
                    <a16:creationId xmlns:a16="http://schemas.microsoft.com/office/drawing/2014/main" id="{D6961535-D676-B61C-E659-09A2FD16B425}"/>
                  </a:ext>
                </a:extLst>
              </p:cNvPr>
              <p:cNvSpPr/>
              <p:nvPr/>
            </p:nvSpPr>
            <p:spPr>
              <a:xfrm>
                <a:off x="7486062" y="1816904"/>
                <a:ext cx="1974015" cy="987007"/>
              </a:xfrm>
              <a:custGeom>
                <a:avLst/>
                <a:gdLst>
                  <a:gd name="connsiteX0" fmla="*/ 0 w 1974015"/>
                  <a:gd name="connsiteY0" fmla="*/ 98701 h 987007"/>
                  <a:gd name="connsiteX1" fmla="*/ 98701 w 1974015"/>
                  <a:gd name="connsiteY1" fmla="*/ 0 h 987007"/>
                  <a:gd name="connsiteX2" fmla="*/ 1875314 w 1974015"/>
                  <a:gd name="connsiteY2" fmla="*/ 0 h 987007"/>
                  <a:gd name="connsiteX3" fmla="*/ 1974015 w 1974015"/>
                  <a:gd name="connsiteY3" fmla="*/ 98701 h 987007"/>
                  <a:gd name="connsiteX4" fmla="*/ 1974015 w 1974015"/>
                  <a:gd name="connsiteY4" fmla="*/ 888306 h 987007"/>
                  <a:gd name="connsiteX5" fmla="*/ 1875314 w 1974015"/>
                  <a:gd name="connsiteY5" fmla="*/ 987007 h 987007"/>
                  <a:gd name="connsiteX6" fmla="*/ 98701 w 1974015"/>
                  <a:gd name="connsiteY6" fmla="*/ 987007 h 987007"/>
                  <a:gd name="connsiteX7" fmla="*/ 0 w 1974015"/>
                  <a:gd name="connsiteY7" fmla="*/ 888306 h 987007"/>
                  <a:gd name="connsiteX8" fmla="*/ 0 w 1974015"/>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15" h="987007">
                    <a:moveTo>
                      <a:pt x="0" y="98701"/>
                    </a:moveTo>
                    <a:cubicBezTo>
                      <a:pt x="0" y="44190"/>
                      <a:pt x="44190" y="0"/>
                      <a:pt x="98701" y="0"/>
                    </a:cubicBezTo>
                    <a:lnTo>
                      <a:pt x="1875314" y="0"/>
                    </a:lnTo>
                    <a:cubicBezTo>
                      <a:pt x="1929825" y="0"/>
                      <a:pt x="1974015" y="44190"/>
                      <a:pt x="1974015" y="98701"/>
                    </a:cubicBezTo>
                    <a:lnTo>
                      <a:pt x="1974015" y="888306"/>
                    </a:lnTo>
                    <a:cubicBezTo>
                      <a:pt x="1974015" y="942817"/>
                      <a:pt x="1929825" y="987007"/>
                      <a:pt x="1875314" y="987007"/>
                    </a:cubicBezTo>
                    <a:lnTo>
                      <a:pt x="98701" y="987007"/>
                    </a:lnTo>
                    <a:cubicBezTo>
                      <a:pt x="44190" y="987007"/>
                      <a:pt x="0" y="942817"/>
                      <a:pt x="0" y="888306"/>
                    </a:cubicBezTo>
                    <a:lnTo>
                      <a:pt x="0" y="98701"/>
                    </a:lnTo>
                    <a:close/>
                  </a:path>
                </a:pathLst>
              </a:cu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en-US" sz="2100" kern="1200" dirty="0">
                    <a:solidFill>
                      <a:schemeClr val="bg1"/>
                    </a:solidFill>
                    <a:effectLst/>
                    <a:latin typeface="Myriad Pro" panose="020B0503030403020204" pitchFamily="34" charset="0"/>
                  </a:rPr>
                  <a:t>Less odor compared to regular manure</a:t>
                </a:r>
                <a:endParaRPr lang="nb-NO" sz="2100" kern="1200" dirty="0">
                  <a:solidFill>
                    <a:schemeClr val="bg1"/>
                  </a:solidFill>
                  <a:latin typeface="Myriad Pro" panose="020B0503030403020204" pitchFamily="34" charset="0"/>
                  <a:ea typeface="+mn-ea"/>
                  <a:cs typeface="+mn-cs"/>
                </a:endParaRPr>
              </a:p>
            </p:txBody>
          </p:sp>
          <p:sp>
            <p:nvSpPr>
              <p:cNvPr id="49" name="Friform 48">
                <a:extLst>
                  <a:ext uri="{FF2B5EF4-FFF2-40B4-BE49-F238E27FC236}">
                    <a16:creationId xmlns:a16="http://schemas.microsoft.com/office/drawing/2014/main" id="{D0F5EBEE-063C-22CE-08D1-78BE9AE550BF}"/>
                  </a:ext>
                </a:extLst>
              </p:cNvPr>
              <p:cNvSpPr/>
              <p:nvPr/>
            </p:nvSpPr>
            <p:spPr>
              <a:xfrm>
                <a:off x="9861592" y="1900296"/>
                <a:ext cx="1974015" cy="987007"/>
              </a:xfrm>
              <a:custGeom>
                <a:avLst/>
                <a:gdLst>
                  <a:gd name="connsiteX0" fmla="*/ 0 w 1974015"/>
                  <a:gd name="connsiteY0" fmla="*/ 98701 h 987007"/>
                  <a:gd name="connsiteX1" fmla="*/ 98701 w 1974015"/>
                  <a:gd name="connsiteY1" fmla="*/ 0 h 987007"/>
                  <a:gd name="connsiteX2" fmla="*/ 1875314 w 1974015"/>
                  <a:gd name="connsiteY2" fmla="*/ 0 h 987007"/>
                  <a:gd name="connsiteX3" fmla="*/ 1974015 w 1974015"/>
                  <a:gd name="connsiteY3" fmla="*/ 98701 h 987007"/>
                  <a:gd name="connsiteX4" fmla="*/ 1974015 w 1974015"/>
                  <a:gd name="connsiteY4" fmla="*/ 888306 h 987007"/>
                  <a:gd name="connsiteX5" fmla="*/ 1875314 w 1974015"/>
                  <a:gd name="connsiteY5" fmla="*/ 987007 h 987007"/>
                  <a:gd name="connsiteX6" fmla="*/ 98701 w 1974015"/>
                  <a:gd name="connsiteY6" fmla="*/ 987007 h 987007"/>
                  <a:gd name="connsiteX7" fmla="*/ 0 w 1974015"/>
                  <a:gd name="connsiteY7" fmla="*/ 888306 h 987007"/>
                  <a:gd name="connsiteX8" fmla="*/ 0 w 1974015"/>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15" h="987007">
                    <a:moveTo>
                      <a:pt x="0" y="98701"/>
                    </a:moveTo>
                    <a:cubicBezTo>
                      <a:pt x="0" y="44190"/>
                      <a:pt x="44190" y="0"/>
                      <a:pt x="98701" y="0"/>
                    </a:cubicBezTo>
                    <a:lnTo>
                      <a:pt x="1875314" y="0"/>
                    </a:lnTo>
                    <a:cubicBezTo>
                      <a:pt x="1929825" y="0"/>
                      <a:pt x="1974015" y="44190"/>
                      <a:pt x="1974015" y="98701"/>
                    </a:cubicBezTo>
                    <a:lnTo>
                      <a:pt x="1974015" y="888306"/>
                    </a:lnTo>
                    <a:cubicBezTo>
                      <a:pt x="1974015" y="942817"/>
                      <a:pt x="1929825" y="987007"/>
                      <a:pt x="1875314"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913" tIns="55578" rIns="68913" bIns="55578" numCol="1" spcCol="1270" anchor="t" anchorCtr="0">
                <a:noAutofit/>
              </a:bodyPr>
              <a:lstStyle/>
              <a:p>
                <a:pPr marL="0" lvl="0" indent="0" algn="ctr" defTabSz="933450">
                  <a:lnSpc>
                    <a:spcPct val="150000"/>
                  </a:lnSpc>
                  <a:spcBef>
                    <a:spcPct val="0"/>
                  </a:spcBef>
                  <a:spcAft>
                    <a:spcPct val="35000"/>
                  </a:spcAft>
                  <a:buFont typeface="Arial" panose="020B0604020202020204" pitchFamily="34" charset="0"/>
                  <a:buNone/>
                </a:pPr>
                <a:r>
                  <a:rPr lang="en-US" sz="2100" kern="1200" dirty="0">
                    <a:solidFill>
                      <a:schemeClr val="bg1"/>
                    </a:solidFill>
                    <a:effectLst/>
                    <a:latin typeface="Myriad Pro" panose="020B0503030403020204" pitchFamily="34" charset="0"/>
                  </a:rPr>
                  <a:t>Liquid consistency, easy spreading without re-adjustment</a:t>
                </a:r>
                <a:endParaRPr lang="nb-NO" sz="2100" kern="1200" dirty="0">
                  <a:solidFill>
                    <a:schemeClr val="bg1"/>
                  </a:solidFill>
                  <a:latin typeface="Myriad Pro" panose="020B0503030403020204" pitchFamily="34" charset="0"/>
                </a:endParaRPr>
              </a:p>
            </p:txBody>
          </p:sp>
        </p:grpSp>
        <p:cxnSp>
          <p:nvCxnSpPr>
            <p:cNvPr id="32" name="Rett linje 31">
              <a:extLst>
                <a:ext uri="{FF2B5EF4-FFF2-40B4-BE49-F238E27FC236}">
                  <a16:creationId xmlns:a16="http://schemas.microsoft.com/office/drawing/2014/main" id="{0A80D6D4-ADC3-B97E-8D7B-EDF102F0A2C6}"/>
                </a:ext>
              </a:extLst>
            </p:cNvPr>
            <p:cNvCxnSpPr>
              <a:cxnSpLocks/>
            </p:cNvCxnSpPr>
            <p:nvPr/>
          </p:nvCxnSpPr>
          <p:spPr>
            <a:xfrm>
              <a:off x="2324709"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3893BB0B-2824-2365-D20A-A8845ADE72A9}"/>
                </a:ext>
              </a:extLst>
            </p:cNvPr>
            <p:cNvCxnSpPr>
              <a:cxnSpLocks/>
            </p:cNvCxnSpPr>
            <p:nvPr/>
          </p:nvCxnSpPr>
          <p:spPr>
            <a:xfrm>
              <a:off x="4656168"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60599214-3BBA-EAC6-43A9-87E17E7F2960}"/>
                </a:ext>
              </a:extLst>
            </p:cNvPr>
            <p:cNvCxnSpPr>
              <a:cxnSpLocks/>
            </p:cNvCxnSpPr>
            <p:nvPr/>
          </p:nvCxnSpPr>
          <p:spPr>
            <a:xfrm>
              <a:off x="7414565"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Rett linje 39">
              <a:extLst>
                <a:ext uri="{FF2B5EF4-FFF2-40B4-BE49-F238E27FC236}">
                  <a16:creationId xmlns:a16="http://schemas.microsoft.com/office/drawing/2014/main" id="{7F671191-27D1-0B15-DBA7-78BA6E822A20}"/>
                </a:ext>
              </a:extLst>
            </p:cNvPr>
            <p:cNvCxnSpPr>
              <a:cxnSpLocks/>
            </p:cNvCxnSpPr>
            <p:nvPr/>
          </p:nvCxnSpPr>
          <p:spPr>
            <a:xfrm>
              <a:off x="9812656"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Box 9">
            <a:extLst>
              <a:ext uri="{FF2B5EF4-FFF2-40B4-BE49-F238E27FC236}">
                <a16:creationId xmlns:a16="http://schemas.microsoft.com/office/drawing/2014/main" id="{C70DB3AF-D96B-BF64-B567-D692D17D042F}"/>
              </a:ext>
            </a:extLst>
          </p:cNvPr>
          <p:cNvSpPr txBox="1"/>
          <p:nvPr/>
        </p:nvSpPr>
        <p:spPr>
          <a:xfrm>
            <a:off x="3145357" y="368937"/>
            <a:ext cx="5901285" cy="111808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kern="1200" dirty="0">
                <a:solidFill>
                  <a:schemeClr val="bg1"/>
                </a:solidFill>
                <a:latin typeface="Myriad Pro" panose="020B0503030403020204" pitchFamily="34" charset="0"/>
                <a:ea typeface="+mj-ea"/>
                <a:cs typeface="+mj-cs"/>
              </a:rPr>
              <a:t>Biofertilizer</a:t>
            </a:r>
          </a:p>
        </p:txBody>
      </p:sp>
      <p:sp>
        <p:nvSpPr>
          <p:cNvPr id="6" name="TekstSylinder 5">
            <a:extLst>
              <a:ext uri="{FF2B5EF4-FFF2-40B4-BE49-F238E27FC236}">
                <a16:creationId xmlns:a16="http://schemas.microsoft.com/office/drawing/2014/main" id="{2F15327C-3E45-B39C-896B-1472FF959FE0}"/>
              </a:ext>
            </a:extLst>
          </p:cNvPr>
          <p:cNvSpPr txBox="1"/>
          <p:nvPr/>
        </p:nvSpPr>
        <p:spPr>
          <a:xfrm>
            <a:off x="2772001" y="3134886"/>
            <a:ext cx="6116320" cy="276999"/>
          </a:xfrm>
          <a:prstGeom prst="rect">
            <a:avLst/>
          </a:prstGeom>
          <a:noFill/>
        </p:spPr>
        <p:txBody>
          <a:bodyPr wrap="square">
            <a:spAutoFit/>
          </a:bodyPr>
          <a:lstStyle/>
          <a:p>
            <a:endParaRPr lang="nb-NO" sz="1200" dirty="0">
              <a:latin typeface="Myriad Pro" panose="020B0503030403020204" pitchFamily="34" charset="0"/>
            </a:endParaRPr>
          </a:p>
        </p:txBody>
      </p:sp>
      <p:grpSp>
        <p:nvGrpSpPr>
          <p:cNvPr id="23" name="Gruppe 22">
            <a:extLst>
              <a:ext uri="{FF2B5EF4-FFF2-40B4-BE49-F238E27FC236}">
                <a16:creationId xmlns:a16="http://schemas.microsoft.com/office/drawing/2014/main" id="{07413EC6-5B45-45E5-F5DC-BC6A01366813}"/>
              </a:ext>
            </a:extLst>
          </p:cNvPr>
          <p:cNvGrpSpPr/>
          <p:nvPr/>
        </p:nvGrpSpPr>
        <p:grpSpPr>
          <a:xfrm>
            <a:off x="940545" y="4477099"/>
            <a:ext cx="10539508" cy="2359560"/>
            <a:chOff x="467593" y="4242550"/>
            <a:chExt cx="11271579" cy="2522177"/>
          </a:xfrm>
        </p:grpSpPr>
        <p:pic>
          <p:nvPicPr>
            <p:cNvPr id="9" name="Bilde 8" descr="Et bilde som inneholder tegning, illustrasjon, design&#10;&#10;Automatisk generert beskrivelse">
              <a:extLst>
                <a:ext uri="{FF2B5EF4-FFF2-40B4-BE49-F238E27FC236}">
                  <a16:creationId xmlns:a16="http://schemas.microsoft.com/office/drawing/2014/main" id="{E321C63B-F2B6-95C2-6A1A-4CCAF65C6C6F}"/>
                </a:ext>
              </a:extLst>
            </p:cNvPr>
            <p:cNvPicPr>
              <a:picLocks noChangeAspect="1"/>
            </p:cNvPicPr>
            <p:nvPr/>
          </p:nvPicPr>
          <p:blipFill>
            <a:blip r:embed="rId3"/>
            <a:stretch>
              <a:fillRect/>
            </a:stretch>
          </p:blipFill>
          <p:spPr>
            <a:xfrm>
              <a:off x="5526776" y="4778436"/>
              <a:ext cx="1700399" cy="1928130"/>
            </a:xfrm>
            <a:prstGeom prst="rect">
              <a:avLst/>
            </a:prstGeom>
          </p:spPr>
        </p:pic>
        <p:grpSp>
          <p:nvGrpSpPr>
            <p:cNvPr id="15" name="Gruppe 14">
              <a:extLst>
                <a:ext uri="{FF2B5EF4-FFF2-40B4-BE49-F238E27FC236}">
                  <a16:creationId xmlns:a16="http://schemas.microsoft.com/office/drawing/2014/main" id="{E2CC8408-C609-838D-1138-B46B563B2D63}"/>
                </a:ext>
              </a:extLst>
            </p:cNvPr>
            <p:cNvGrpSpPr/>
            <p:nvPr/>
          </p:nvGrpSpPr>
          <p:grpSpPr>
            <a:xfrm>
              <a:off x="467593" y="4339427"/>
              <a:ext cx="3463824" cy="2425300"/>
              <a:chOff x="586844" y="4339427"/>
              <a:chExt cx="3463824" cy="2425300"/>
            </a:xfrm>
          </p:grpSpPr>
          <p:pic>
            <p:nvPicPr>
              <p:cNvPr id="13" name="Bilde 12" descr="Et bilde som inneholder design, illustrasjon&#10;&#10;Automatisk generert beskrivelse med middels konfidens">
                <a:extLst>
                  <a:ext uri="{FF2B5EF4-FFF2-40B4-BE49-F238E27FC236}">
                    <a16:creationId xmlns:a16="http://schemas.microsoft.com/office/drawing/2014/main" id="{F0AE40D0-D89C-71EB-B104-1EFCEFEE0F13}"/>
                  </a:ext>
                </a:extLst>
              </p:cNvPr>
              <p:cNvPicPr>
                <a:picLocks noChangeAspect="1"/>
              </p:cNvPicPr>
              <p:nvPr/>
            </p:nvPicPr>
            <p:blipFill>
              <a:blip r:embed="rId4"/>
              <a:stretch>
                <a:fillRect/>
              </a:stretch>
            </p:blipFill>
            <p:spPr>
              <a:xfrm>
                <a:off x="586844" y="4339427"/>
                <a:ext cx="3137315" cy="2425300"/>
              </a:xfrm>
              <a:prstGeom prst="rect">
                <a:avLst/>
              </a:prstGeom>
            </p:spPr>
          </p:pic>
          <p:sp>
            <p:nvSpPr>
              <p:cNvPr id="14" name="TekstSylinder 13">
                <a:extLst>
                  <a:ext uri="{FF2B5EF4-FFF2-40B4-BE49-F238E27FC236}">
                    <a16:creationId xmlns:a16="http://schemas.microsoft.com/office/drawing/2014/main" id="{319C5D41-BAA4-63C2-2CF9-89B4F667E626}"/>
                  </a:ext>
                </a:extLst>
              </p:cNvPr>
              <p:cNvSpPr txBox="1"/>
              <p:nvPr/>
            </p:nvSpPr>
            <p:spPr>
              <a:xfrm>
                <a:off x="2717975" y="6098101"/>
                <a:ext cx="1332693" cy="296089"/>
              </a:xfrm>
              <a:prstGeom prst="rect">
                <a:avLst/>
              </a:prstGeom>
              <a:solidFill>
                <a:srgbClr val="EAEAEA"/>
              </a:solidFill>
            </p:spPr>
            <p:txBody>
              <a:bodyPr wrap="square" rtlCol="0">
                <a:spAutoFit/>
              </a:bodyPr>
              <a:lstStyle/>
              <a:p>
                <a:pPr algn="ctr"/>
                <a:r>
                  <a:rPr lang="nb-NO" sz="1200" dirty="0">
                    <a:solidFill>
                      <a:srgbClr val="92D050"/>
                    </a:solidFill>
                    <a:latin typeface="Myriad Pro" panose="020B0503030403020204" pitchFamily="34" charset="0"/>
                  </a:rPr>
                  <a:t>Biogass</a:t>
                </a:r>
              </a:p>
            </p:txBody>
          </p:sp>
        </p:grpSp>
        <p:pic>
          <p:nvPicPr>
            <p:cNvPr id="17" name="Bilde 16" descr="Et bilde som inneholder tegning, clip art, klær, tegnefilm&#10;&#10;Automatisk generert beskrivelse">
              <a:extLst>
                <a:ext uri="{FF2B5EF4-FFF2-40B4-BE49-F238E27FC236}">
                  <a16:creationId xmlns:a16="http://schemas.microsoft.com/office/drawing/2014/main" id="{B57269DE-78BC-8D47-3B54-90A4F5674515}"/>
                </a:ext>
              </a:extLst>
            </p:cNvPr>
            <p:cNvPicPr>
              <a:picLocks noChangeAspect="1"/>
            </p:cNvPicPr>
            <p:nvPr/>
          </p:nvPicPr>
          <p:blipFill>
            <a:blip r:embed="rId5"/>
            <a:stretch>
              <a:fillRect/>
            </a:stretch>
          </p:blipFill>
          <p:spPr>
            <a:xfrm>
              <a:off x="8927230" y="4242550"/>
              <a:ext cx="2811942" cy="2515126"/>
            </a:xfrm>
            <a:prstGeom prst="rect">
              <a:avLst/>
            </a:prstGeom>
          </p:spPr>
        </p:pic>
        <p:sp>
          <p:nvSpPr>
            <p:cNvPr id="20" name="Pil høyre 19">
              <a:extLst>
                <a:ext uri="{FF2B5EF4-FFF2-40B4-BE49-F238E27FC236}">
                  <a16:creationId xmlns:a16="http://schemas.microsoft.com/office/drawing/2014/main" id="{0252652D-EEE4-1DBE-7B18-A31BA2B0D778}"/>
                </a:ext>
              </a:extLst>
            </p:cNvPr>
            <p:cNvSpPr/>
            <p:nvPr/>
          </p:nvSpPr>
          <p:spPr>
            <a:xfrm>
              <a:off x="4313818" y="5742501"/>
              <a:ext cx="741680" cy="355600"/>
            </a:xfrm>
            <a:prstGeom prst="rightArrow">
              <a:avLst>
                <a:gd name="adj1" fmla="val 31633"/>
                <a:gd name="adj2"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bg1"/>
                </a:solidFill>
                <a:latin typeface="Myriad Pro" panose="020B0503030403020204" pitchFamily="34" charset="0"/>
              </a:endParaRPr>
            </a:p>
          </p:txBody>
        </p:sp>
        <p:sp>
          <p:nvSpPr>
            <p:cNvPr id="22" name="Pil høyre 21">
              <a:extLst>
                <a:ext uri="{FF2B5EF4-FFF2-40B4-BE49-F238E27FC236}">
                  <a16:creationId xmlns:a16="http://schemas.microsoft.com/office/drawing/2014/main" id="{C6BF6F82-A535-23C8-A979-6D11A764C307}"/>
                </a:ext>
              </a:extLst>
            </p:cNvPr>
            <p:cNvSpPr/>
            <p:nvPr/>
          </p:nvSpPr>
          <p:spPr>
            <a:xfrm>
              <a:off x="7553687" y="5798870"/>
              <a:ext cx="741680" cy="355600"/>
            </a:xfrm>
            <a:prstGeom prst="rightArrow">
              <a:avLst>
                <a:gd name="adj1" fmla="val 31633"/>
                <a:gd name="adj2"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grpSp>
    </p:spTree>
    <p:extLst>
      <p:ext uri="{BB962C8B-B14F-4D97-AF65-F5344CB8AC3E}">
        <p14:creationId xmlns:p14="http://schemas.microsoft.com/office/powerpoint/2010/main" val="1893086152"/>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3" name="AutoShape 3"/>
          <p:cNvSpPr/>
          <p:nvPr/>
        </p:nvSpPr>
        <p:spPr>
          <a:xfrm>
            <a:off x="22407" y="130399"/>
            <a:ext cx="12192000" cy="0"/>
          </a:xfrm>
          <a:prstGeom prst="line">
            <a:avLst/>
          </a:prstGeom>
          <a:ln w="85725" cap="flat">
            <a:solidFill>
              <a:srgbClr val="007074"/>
            </a:solidFill>
            <a:prstDash val="solid"/>
            <a:headEnd type="none" w="sm" len="sm"/>
            <a:tailEnd type="none" w="sm" len="sm"/>
          </a:ln>
        </p:spPr>
        <p:txBody>
          <a:bodyPr/>
          <a:lstStyle/>
          <a:p>
            <a:endParaRPr lang="nb-NO" dirty="0">
              <a:latin typeface="Myriad Pro" panose="020B0503030403020204" pitchFamily="34" charset="0"/>
            </a:endParaRPr>
          </a:p>
        </p:txBody>
      </p:sp>
      <p:sp>
        <p:nvSpPr>
          <p:cNvPr id="5" name="Avrundet rektangel 4">
            <a:extLst>
              <a:ext uri="{FF2B5EF4-FFF2-40B4-BE49-F238E27FC236}">
                <a16:creationId xmlns:a16="http://schemas.microsoft.com/office/drawing/2014/main" id="{4A0A6A3F-4A2F-A078-AEEB-A9DD478E5D56}"/>
              </a:ext>
            </a:extLst>
          </p:cNvPr>
          <p:cNvSpPr/>
          <p:nvPr/>
        </p:nvSpPr>
        <p:spPr>
          <a:xfrm>
            <a:off x="6636326" y="378050"/>
            <a:ext cx="4512283" cy="4201229"/>
          </a:xfrm>
          <a:prstGeom prst="roundRect">
            <a:avLst/>
          </a:prstGeom>
          <a:solidFill>
            <a:srgbClr val="06878B"/>
          </a:solidFill>
          <a:ln>
            <a:noFill/>
          </a:ln>
        </p:spPr>
        <p:txBody>
          <a:bodyPr rtlCol="0" anchor="ctr"/>
          <a:lstStyle/>
          <a:p>
            <a:endParaRPr lang="nb-NO" sz="2133"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Dependance on sufficient access to raw materials </a:t>
            </a: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Potencial odor problems </a:t>
            </a: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Climatic conditions </a:t>
            </a: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High costs of investment in infrastructure </a:t>
            </a:r>
          </a:p>
          <a:p>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088202" y="378050"/>
            <a:ext cx="4512284" cy="4201229"/>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466113" lvl="1" indent="-228611">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466113" lvl="1" indent="-228611">
                <a:lnSpc>
                  <a:spcPct val="150000"/>
                </a:lnSpc>
                <a:buFont typeface="Arial" panose="020B0604020202020204" pitchFamily="34" charset="0"/>
                <a:buChar char="•"/>
              </a:pPr>
              <a:r>
                <a:rPr lang="en-US" sz="1933" dirty="0">
                  <a:solidFill>
                    <a:srgbClr val="4A7C28"/>
                  </a:solidFill>
                  <a:latin typeface="Myriad Pro" panose="020B0503030403020204" pitchFamily="34" charset="0"/>
                </a:rPr>
                <a:t>Efficient use of organic waste</a:t>
              </a:r>
            </a:p>
            <a:p>
              <a:pPr marL="466113" lvl="1" indent="-228611">
                <a:lnSpc>
                  <a:spcPct val="150000"/>
                </a:lnSpc>
                <a:buFont typeface="Arial" panose="020B0604020202020204" pitchFamily="34" charset="0"/>
                <a:buChar char="•"/>
              </a:pPr>
              <a:r>
                <a:rPr lang="en-US" sz="1933" dirty="0">
                  <a:solidFill>
                    <a:srgbClr val="4A7C28"/>
                  </a:solidFill>
                  <a:latin typeface="Myriad Pro" panose="020B0503030403020204" pitchFamily="34" charset="0"/>
                </a:rPr>
                <a:t>Creates new jobs and value creation</a:t>
              </a:r>
            </a:p>
            <a:p>
              <a:pPr marL="466113" lvl="1" indent="-228611">
                <a:lnSpc>
                  <a:spcPct val="150000"/>
                </a:lnSpc>
                <a:buFont typeface="Arial" panose="020B0604020202020204" pitchFamily="34" charset="0"/>
                <a:buChar char="•"/>
              </a:pPr>
              <a:r>
                <a:rPr lang="en-US" sz="1933" dirty="0">
                  <a:solidFill>
                    <a:srgbClr val="4A7C28"/>
                  </a:solidFill>
                  <a:latin typeface="Myriad Pro" panose="020B0503030403020204" pitchFamily="34" charset="0"/>
                </a:rPr>
                <a:t>Renewable resource that reduces dependence on non-sustainable alternatives</a:t>
              </a: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2088965" y="1556846"/>
              <a:ext cx="5216711" cy="1112228"/>
            </a:xfrm>
            <a:prstGeom prst="rect">
              <a:avLst/>
            </a:prstGeom>
          </p:spPr>
          <p:txBody>
            <a:bodyPr wrap="square" lIns="0" tIns="0" rIns="0" bIns="0" rtlCol="0" anchor="t">
              <a:spAutoFit/>
            </a:bodyPr>
            <a:lstStyle/>
            <a:p>
              <a:pPr lvl="2">
                <a:lnSpc>
                  <a:spcPts val="6250"/>
                </a:lnSpc>
              </a:pPr>
              <a:r>
                <a:rPr lang="nb-NO" sz="4667" dirty="0">
                  <a:solidFill>
                    <a:srgbClr val="497C28"/>
                  </a:solidFill>
                  <a:latin typeface="Myriad Pro" panose="020B0503030403020204" pitchFamily="34" charset="0"/>
                </a:rPr>
                <a:t>Pros</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7706364" y="589738"/>
            <a:ext cx="3070586" cy="741485"/>
          </a:xfrm>
          <a:prstGeom prst="rect">
            <a:avLst/>
          </a:prstGeom>
        </p:spPr>
        <p:txBody>
          <a:bodyPr wrap="square" lIns="0" tIns="0" rIns="0" bIns="0" rtlCol="0" anchor="t">
            <a:spAutoFit/>
          </a:bodyPr>
          <a:lstStyle/>
          <a:p>
            <a:pPr>
              <a:lnSpc>
                <a:spcPts val="6250"/>
              </a:lnSpc>
            </a:pPr>
            <a:r>
              <a:rPr lang="nb-NO" sz="4667" dirty="0">
                <a:solidFill>
                  <a:srgbClr val="009498"/>
                </a:solidFill>
                <a:latin typeface="Myriad Pro" panose="020B0503030403020204" pitchFamily="34" charset="0"/>
              </a:rPr>
              <a:t>Cons </a:t>
            </a:r>
          </a:p>
        </p:txBody>
      </p:sp>
      <p:sp>
        <p:nvSpPr>
          <p:cNvPr id="15" name="Avrundet rektangel 14">
            <a:extLst>
              <a:ext uri="{FF2B5EF4-FFF2-40B4-BE49-F238E27FC236}">
                <a16:creationId xmlns:a16="http://schemas.microsoft.com/office/drawing/2014/main" id="{04925B64-07C9-80C9-0264-9FCE614B8AE2}"/>
              </a:ext>
            </a:extLst>
          </p:cNvPr>
          <p:cNvSpPr/>
          <p:nvPr/>
        </p:nvSpPr>
        <p:spPr>
          <a:xfrm>
            <a:off x="1260080" y="5798770"/>
            <a:ext cx="9671841"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2157657" y="5828391"/>
            <a:ext cx="711200" cy="736599"/>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11148609" y="1714500"/>
            <a:ext cx="858131" cy="2057400"/>
          </a:xfrm>
          <a:prstGeom prst="rect">
            <a:avLst/>
          </a:prstGeom>
          <a:solidFill>
            <a:srgbClr val="007075"/>
          </a:solid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srcRect r="48632"/>
          <a:stretch/>
        </p:blipFill>
        <p:spPr>
          <a:xfrm>
            <a:off x="246645" y="1714500"/>
            <a:ext cx="841557" cy="2057400"/>
          </a:xfrm>
          <a:prstGeom prst="rect">
            <a:avLst/>
          </a:prstGeom>
        </p:spPr>
      </p:pic>
      <p:pic>
        <p:nvPicPr>
          <p:cNvPr id="17" name="Bilde 16" descr="Et bilde som inneholder Grafikk, kreativitet&#10;&#10;Automatisk generert beskrivelse">
            <a:extLst>
              <a:ext uri="{FF2B5EF4-FFF2-40B4-BE49-F238E27FC236}">
                <a16:creationId xmlns:a16="http://schemas.microsoft.com/office/drawing/2014/main" id="{B1E21A86-C348-7A17-C306-AE257B34337B}"/>
              </a:ext>
            </a:extLst>
          </p:cNvPr>
          <p:cNvPicPr>
            <a:picLocks noChangeAspect="1"/>
          </p:cNvPicPr>
          <p:nvPr/>
        </p:nvPicPr>
        <p:blipFill>
          <a:blip r:embed="rId4"/>
          <a:stretch>
            <a:fillRect/>
          </a:stretch>
        </p:blipFill>
        <p:spPr>
          <a:xfrm>
            <a:off x="4892857" y="3322270"/>
            <a:ext cx="2451100" cy="2476500"/>
          </a:xfrm>
          <a:prstGeom prst="rect">
            <a:avLst/>
          </a:prstGeom>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3" name="AutoShape 3"/>
          <p:cNvSpPr/>
          <p:nvPr/>
        </p:nvSpPr>
        <p:spPr>
          <a:xfrm>
            <a:off x="22407" y="130399"/>
            <a:ext cx="12192000" cy="0"/>
          </a:xfrm>
          <a:prstGeom prst="line">
            <a:avLst/>
          </a:prstGeom>
          <a:ln w="85725" cap="flat">
            <a:solidFill>
              <a:srgbClr val="007074"/>
            </a:solidFill>
            <a:prstDash val="solid"/>
            <a:headEnd type="none" w="sm" len="sm"/>
            <a:tailEnd type="none" w="sm" len="sm"/>
          </a:ln>
        </p:spPr>
        <p:txBody>
          <a:bodyPr/>
          <a:lstStyle/>
          <a:p>
            <a:endParaRPr lang="nb-NO" dirty="0">
              <a:latin typeface="Myriad Pro" panose="020B0503030403020204" pitchFamily="34" charset="0"/>
            </a:endParaRPr>
          </a:p>
        </p:txBody>
      </p:sp>
      <p:sp>
        <p:nvSpPr>
          <p:cNvPr id="5" name="Avrundet rektangel 4">
            <a:extLst>
              <a:ext uri="{FF2B5EF4-FFF2-40B4-BE49-F238E27FC236}">
                <a16:creationId xmlns:a16="http://schemas.microsoft.com/office/drawing/2014/main" id="{4A0A6A3F-4A2F-A078-AEEB-A9DD478E5D56}"/>
              </a:ext>
            </a:extLst>
          </p:cNvPr>
          <p:cNvSpPr/>
          <p:nvPr/>
        </p:nvSpPr>
        <p:spPr>
          <a:xfrm>
            <a:off x="6636326" y="378050"/>
            <a:ext cx="4512283" cy="4201229"/>
          </a:xfrm>
          <a:prstGeom prst="roundRect">
            <a:avLst/>
          </a:prstGeom>
          <a:solidFill>
            <a:srgbClr val="EE6F7C"/>
          </a:solidFill>
          <a:ln>
            <a:noFill/>
          </a:ln>
        </p:spPr>
        <p:txBody>
          <a:bodyPr rtlCol="0" anchor="ctr"/>
          <a:lstStyle/>
          <a:p>
            <a:endParaRPr lang="nb-NO" sz="2133"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en-US" sz="1933" dirty="0">
                <a:solidFill>
                  <a:srgbClr val="A53F3F"/>
                </a:solidFill>
                <a:latin typeface="Myriad Pro" panose="020B0503030403020204" pitchFamily="34" charset="0"/>
              </a:rPr>
              <a:t>Dependence on sufficient access to raw materials</a:t>
            </a:r>
          </a:p>
          <a:p>
            <a:pPr marL="304815" indent="-304815">
              <a:lnSpc>
                <a:spcPct val="150000"/>
              </a:lnSpc>
              <a:buFont typeface="Arial" panose="020B0604020202020204" pitchFamily="34" charset="0"/>
              <a:buChar char="•"/>
            </a:pPr>
            <a:r>
              <a:rPr lang="en-US" sz="1933" dirty="0">
                <a:solidFill>
                  <a:srgbClr val="A53F3F"/>
                </a:solidFill>
                <a:latin typeface="Myriad Pro" panose="020B0503030403020204" pitchFamily="34" charset="0"/>
              </a:rPr>
              <a:t>Potential odor problems</a:t>
            </a:r>
          </a:p>
          <a:p>
            <a:pPr marL="304815" indent="-304815">
              <a:lnSpc>
                <a:spcPct val="150000"/>
              </a:lnSpc>
              <a:buFont typeface="Arial" panose="020B0604020202020204" pitchFamily="34" charset="0"/>
              <a:buChar char="•"/>
            </a:pPr>
            <a:r>
              <a:rPr lang="en-US" sz="1933" dirty="0">
                <a:solidFill>
                  <a:srgbClr val="A53F3F"/>
                </a:solidFill>
                <a:latin typeface="Myriad Pro" panose="020B0503030403020204" pitchFamily="34" charset="0"/>
              </a:rPr>
              <a:t>Climatic conditions</a:t>
            </a:r>
          </a:p>
          <a:p>
            <a:pPr marL="304815" indent="-304815">
              <a:lnSpc>
                <a:spcPct val="150000"/>
              </a:lnSpc>
              <a:buFont typeface="Arial" panose="020B0604020202020204" pitchFamily="34" charset="0"/>
              <a:buChar char="•"/>
            </a:pPr>
            <a:r>
              <a:rPr lang="en-US" sz="1933" dirty="0">
                <a:solidFill>
                  <a:srgbClr val="A53F3F"/>
                </a:solidFill>
                <a:latin typeface="Myriad Pro" panose="020B0503030403020204" pitchFamily="34" charset="0"/>
              </a:rPr>
              <a:t>High costs and investments in infrastructure</a:t>
            </a:r>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088202" y="378050"/>
            <a:ext cx="4512284" cy="4201229"/>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08878B"/>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466113" lvl="1" indent="-228611">
                <a:lnSpc>
                  <a:spcPct val="150000"/>
                </a:lnSpc>
                <a:buFont typeface="Arial" panose="020B0604020202020204" pitchFamily="34" charset="0"/>
                <a:buChar char="•"/>
              </a:pPr>
              <a:endParaRPr lang="nb-NO" sz="1867" dirty="0">
                <a:solidFill>
                  <a:srgbClr val="009499"/>
                </a:solidFill>
                <a:latin typeface="Myriad Pro" panose="020B0503030403020204" pitchFamily="34" charset="0"/>
              </a:endParaRPr>
            </a:p>
            <a:p>
              <a:pPr marL="466113" lvl="1" indent="-228611">
                <a:lnSpc>
                  <a:spcPct val="150000"/>
                </a:lnSpc>
                <a:buFont typeface="Arial" panose="020B0604020202020204" pitchFamily="34" charset="0"/>
                <a:buChar char="•"/>
              </a:pPr>
              <a:r>
                <a:rPr lang="nb-NO" sz="1933" dirty="0">
                  <a:solidFill>
                    <a:srgbClr val="009499"/>
                  </a:solidFill>
                  <a:latin typeface="Myriad Pro" panose="020B0503030403020204" pitchFamily="34" charset="0"/>
                </a:rPr>
                <a:t>Efficiant use of organic waste </a:t>
              </a:r>
            </a:p>
            <a:p>
              <a:pPr marL="542317" lvl="1"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Creates new jobs and value creation </a:t>
              </a:r>
            </a:p>
            <a:p>
              <a:pPr marL="542317" lvl="1"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Renewable resource that reduces dependance on non-sustainable alternatives </a:t>
              </a: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2088965" y="1556846"/>
              <a:ext cx="5878425" cy="1112228"/>
            </a:xfrm>
            <a:prstGeom prst="rect">
              <a:avLst/>
            </a:prstGeom>
          </p:spPr>
          <p:txBody>
            <a:bodyPr wrap="square" lIns="0" tIns="0" rIns="0" bIns="0" rtlCol="0" anchor="t">
              <a:spAutoFit/>
            </a:bodyPr>
            <a:lstStyle/>
            <a:p>
              <a:pPr lvl="2">
                <a:lnSpc>
                  <a:spcPts val="6250"/>
                </a:lnSpc>
              </a:pPr>
              <a:r>
                <a:rPr lang="nb-NO" sz="4667" dirty="0">
                  <a:solidFill>
                    <a:srgbClr val="009499"/>
                  </a:solidFill>
                  <a:latin typeface="Myriad Pro" panose="020B0503030403020204" pitchFamily="34" charset="0"/>
                </a:rPr>
                <a:t>Pros</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7706364" y="589738"/>
            <a:ext cx="2758436" cy="741485"/>
          </a:xfrm>
          <a:prstGeom prst="rect">
            <a:avLst/>
          </a:prstGeom>
        </p:spPr>
        <p:txBody>
          <a:bodyPr wrap="square" lIns="0" tIns="0" rIns="0" bIns="0" rtlCol="0" anchor="t">
            <a:spAutoFit/>
          </a:bodyPr>
          <a:lstStyle/>
          <a:p>
            <a:pPr>
              <a:lnSpc>
                <a:spcPts val="6250"/>
              </a:lnSpc>
            </a:pPr>
            <a:r>
              <a:rPr lang="nb-NO" sz="4667" dirty="0">
                <a:solidFill>
                  <a:srgbClr val="A53F3F"/>
                </a:solidFill>
                <a:latin typeface="Myriad Pro" panose="020B0503030403020204" pitchFamily="34" charset="0"/>
              </a:rPr>
              <a:t>Cons </a:t>
            </a:r>
          </a:p>
        </p:txBody>
      </p:sp>
      <p:sp>
        <p:nvSpPr>
          <p:cNvPr id="15" name="Avrundet rektangel 14">
            <a:extLst>
              <a:ext uri="{FF2B5EF4-FFF2-40B4-BE49-F238E27FC236}">
                <a16:creationId xmlns:a16="http://schemas.microsoft.com/office/drawing/2014/main" id="{04925B64-07C9-80C9-0264-9FCE614B8AE2}"/>
              </a:ext>
            </a:extLst>
          </p:cNvPr>
          <p:cNvSpPr/>
          <p:nvPr/>
        </p:nvSpPr>
        <p:spPr>
          <a:xfrm>
            <a:off x="1260080" y="5798770"/>
            <a:ext cx="9671841"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8907782" y="5798769"/>
            <a:ext cx="711200" cy="736599"/>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srcRect l="47620"/>
          <a:stretch/>
        </p:blipFill>
        <p:spPr>
          <a:xfrm>
            <a:off x="11148609" y="1696212"/>
            <a:ext cx="858131" cy="2057400"/>
          </a:xfrm>
          <a:prstGeom prst="rect">
            <a:avLst/>
          </a:prstGeom>
          <a:solidFill>
            <a:srgbClr val="007075"/>
          </a:solidFill>
        </p:spPr>
      </p:pic>
      <p:pic>
        <p:nvPicPr>
          <p:cNvPr id="2" name="Bilde 1" descr="Et bilde som inneholder symbol, Grafikk, design, kreativitet&#10;&#10;Automatisk generert beskrivelse">
            <a:extLst>
              <a:ext uri="{FF2B5EF4-FFF2-40B4-BE49-F238E27FC236}">
                <a16:creationId xmlns:a16="http://schemas.microsoft.com/office/drawing/2014/main" id="{E31A6421-F004-6597-D32B-F26BD8EEAE84}"/>
              </a:ext>
            </a:extLst>
          </p:cNvPr>
          <p:cNvPicPr>
            <a:picLocks noChangeAspect="1"/>
          </p:cNvPicPr>
          <p:nvPr/>
        </p:nvPicPr>
        <p:blipFill rotWithShape="1">
          <a:blip r:embed="rId3">
            <a:duotone>
              <a:prstClr val="black"/>
              <a:schemeClr val="accent6">
                <a:tint val="45000"/>
                <a:satMod val="400000"/>
              </a:schemeClr>
            </a:duotone>
          </a:blip>
          <a:srcRect r="48632"/>
          <a:stretch/>
        </p:blipFill>
        <p:spPr>
          <a:xfrm>
            <a:off x="246645" y="1714500"/>
            <a:ext cx="841557" cy="2057400"/>
          </a:xfrm>
          <a:prstGeom prst="rect">
            <a:avLst/>
          </a:prstGeom>
        </p:spPr>
      </p:pic>
      <p:pic>
        <p:nvPicPr>
          <p:cNvPr id="7" name="Bilde 6" descr="Et bilde som inneholder Grafikk, kreativitet&#10;&#10;Automatisk generert beskrivelse">
            <a:extLst>
              <a:ext uri="{FF2B5EF4-FFF2-40B4-BE49-F238E27FC236}">
                <a16:creationId xmlns:a16="http://schemas.microsoft.com/office/drawing/2014/main" id="{61C14808-25EA-BD4D-F644-EEC3E33BCD96}"/>
              </a:ext>
            </a:extLst>
          </p:cNvPr>
          <p:cNvPicPr>
            <a:picLocks noChangeAspect="1"/>
          </p:cNvPicPr>
          <p:nvPr/>
        </p:nvPicPr>
        <p:blipFill>
          <a:blip r:embed="rId4"/>
          <a:stretch>
            <a:fillRect/>
          </a:stretch>
        </p:blipFill>
        <p:spPr>
          <a:xfrm>
            <a:off x="4892857" y="3322269"/>
            <a:ext cx="2451100" cy="2476500"/>
          </a:xfrm>
          <a:prstGeom prst="rect">
            <a:avLst/>
          </a:prstGeom>
        </p:spPr>
      </p:pic>
    </p:spTree>
    <p:extLst>
      <p:ext uri="{BB962C8B-B14F-4D97-AF65-F5344CB8AC3E}">
        <p14:creationId xmlns:p14="http://schemas.microsoft.com/office/powerpoint/2010/main" val="1091577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landskap, tre, himmel, maling&#10;&#10;Automatisk generert beskrivelse">
            <a:extLst>
              <a:ext uri="{FF2B5EF4-FFF2-40B4-BE49-F238E27FC236}">
                <a16:creationId xmlns:a16="http://schemas.microsoft.com/office/drawing/2014/main" id="{6C3E4137-B779-D369-4C07-E1DF7E3A7F29}"/>
              </a:ext>
            </a:extLst>
          </p:cNvPr>
          <p:cNvPicPr>
            <a:picLocks noChangeAspect="1"/>
          </p:cNvPicPr>
          <p:nvPr/>
        </p:nvPicPr>
        <p:blipFill rotWithShape="1">
          <a:blip r:embed="rId2">
            <a:alphaModFix amt="43000"/>
          </a:blip>
          <a:srcRect t="17660" b="3015"/>
          <a:stretch/>
        </p:blipFill>
        <p:spPr>
          <a:xfrm>
            <a:off x="-14015" y="1"/>
            <a:ext cx="12206015" cy="6858000"/>
          </a:xfrm>
          <a:prstGeom prst="rect">
            <a:avLst/>
          </a:prstGeom>
        </p:spPr>
      </p:pic>
      <p:sp>
        <p:nvSpPr>
          <p:cNvPr id="6" name="Avrundet rektangel 5">
            <a:extLst>
              <a:ext uri="{FF2B5EF4-FFF2-40B4-BE49-F238E27FC236}">
                <a16:creationId xmlns:a16="http://schemas.microsoft.com/office/drawing/2014/main" id="{6CEF5450-6D09-2D52-D773-10706C375076}"/>
              </a:ext>
            </a:extLst>
          </p:cNvPr>
          <p:cNvSpPr/>
          <p:nvPr/>
        </p:nvSpPr>
        <p:spPr>
          <a:xfrm>
            <a:off x="1366612" y="355667"/>
            <a:ext cx="9458776" cy="5666606"/>
          </a:xfrm>
          <a:prstGeom prst="roundRect">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 name="Group 7"/>
          <p:cNvGrpSpPr/>
          <p:nvPr/>
        </p:nvGrpSpPr>
        <p:grpSpPr>
          <a:xfrm>
            <a:off x="717550" y="1041595"/>
            <a:ext cx="10918183" cy="1333345"/>
            <a:chOff x="63500" y="520053"/>
            <a:chExt cx="21836366" cy="2666689"/>
          </a:xfrm>
        </p:grpSpPr>
        <p:sp>
          <p:nvSpPr>
            <p:cNvPr id="8" name="TextBox 8"/>
            <p:cNvSpPr txBox="1"/>
            <p:nvPr/>
          </p:nvSpPr>
          <p:spPr>
            <a:xfrm>
              <a:off x="63500" y="2344204"/>
              <a:ext cx="16169516"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5666850" y="520053"/>
              <a:ext cx="16233016" cy="1665455"/>
            </a:xfrm>
            <a:prstGeom prst="rect">
              <a:avLst/>
            </a:prstGeom>
          </p:spPr>
          <p:txBody>
            <a:bodyPr wrap="square" lIns="0" tIns="0" rIns="0" bIns="0" rtlCol="0" anchor="t">
              <a:spAutoFit/>
            </a:bodyPr>
            <a:lstStyle/>
            <a:p>
              <a:pPr>
                <a:lnSpc>
                  <a:spcPts val="6250"/>
                </a:lnSpc>
              </a:pPr>
              <a:r>
                <a:rPr lang="en-US" sz="5896" dirty="0">
                  <a:solidFill>
                    <a:srgbClr val="F4FBFB"/>
                  </a:solidFill>
                  <a:latin typeface="Myriad Pro" panose="020B0503030403020204" pitchFamily="34" charset="0"/>
                </a:rPr>
                <a:t>Climate benefit</a:t>
              </a:r>
            </a:p>
          </p:txBody>
        </p:sp>
      </p:grpSp>
      <p:graphicFrame>
        <p:nvGraphicFramePr>
          <p:cNvPr id="11" name="Diagram 10">
            <a:extLst>
              <a:ext uri="{FF2B5EF4-FFF2-40B4-BE49-F238E27FC236}">
                <a16:creationId xmlns:a16="http://schemas.microsoft.com/office/drawing/2014/main" id="{40291935-D182-DD84-5E49-B68E1BD82848}"/>
              </a:ext>
            </a:extLst>
          </p:cNvPr>
          <p:cNvGraphicFramePr/>
          <p:nvPr>
            <p:extLst>
              <p:ext uri="{D42A27DB-BD31-4B8C-83A1-F6EECF244321}">
                <p14:modId xmlns:p14="http://schemas.microsoft.com/office/powerpoint/2010/main" val="756374315"/>
              </p:ext>
            </p:extLst>
          </p:nvPr>
        </p:nvGraphicFramePr>
        <p:xfrm>
          <a:off x="2046613" y="2112367"/>
          <a:ext cx="8084758"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D9988FD3-3B9B-E61A-0E20-5723430FBA15}"/>
              </a:ext>
            </a:extLst>
          </p:cNvPr>
          <p:cNvSpPr/>
          <p:nvPr/>
        </p:nvSpPr>
        <p:spPr>
          <a:xfrm>
            <a:off x="329784" y="239844"/>
            <a:ext cx="11572406" cy="6385808"/>
          </a:xfrm>
          <a:prstGeom prst="rect">
            <a:avLst/>
          </a:prstGeom>
          <a:solidFill>
            <a:srgbClr val="DDF9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FD2113B2-15EB-EC00-9B53-D7E2F8F5F319}"/>
              </a:ext>
            </a:extLst>
          </p:cNvPr>
          <p:cNvSpPr txBox="1"/>
          <p:nvPr/>
        </p:nvSpPr>
        <p:spPr>
          <a:xfrm>
            <a:off x="2796448" y="395714"/>
            <a:ext cx="6814801" cy="769441"/>
          </a:xfrm>
          <a:prstGeom prst="rect">
            <a:avLst/>
          </a:prstGeom>
          <a:noFill/>
        </p:spPr>
        <p:txBody>
          <a:bodyPr wrap="square" rtlCol="0">
            <a:spAutoFit/>
          </a:bodyPr>
          <a:lstStyle/>
          <a:p>
            <a:r>
              <a:rPr lang="nb-NO" sz="4400" dirty="0">
                <a:solidFill>
                  <a:srgbClr val="007075"/>
                </a:solidFill>
                <a:latin typeface="Myriad Pro" panose="020B0503030403020204" pitchFamily="34" charset="0"/>
              </a:rPr>
              <a:t>Climate benefit of biogas</a:t>
            </a:r>
          </a:p>
        </p:txBody>
      </p:sp>
      <p:graphicFrame>
        <p:nvGraphicFramePr>
          <p:cNvPr id="5" name="Diagram 4">
            <a:extLst>
              <a:ext uri="{FF2B5EF4-FFF2-40B4-BE49-F238E27FC236}">
                <a16:creationId xmlns:a16="http://schemas.microsoft.com/office/drawing/2014/main" id="{DD34F324-21A1-E4CB-4CC9-DF9834D987FB}"/>
              </a:ext>
            </a:extLst>
          </p:cNvPr>
          <p:cNvGraphicFramePr/>
          <p:nvPr>
            <p:extLst>
              <p:ext uri="{D42A27DB-BD31-4B8C-83A1-F6EECF244321}">
                <p14:modId xmlns:p14="http://schemas.microsoft.com/office/powerpoint/2010/main" val="771544989"/>
              </p:ext>
            </p:extLst>
          </p:nvPr>
        </p:nvGraphicFramePr>
        <p:xfrm>
          <a:off x="643759" y="1009285"/>
          <a:ext cx="3860358" cy="5538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ktangel: rundade hörn 1">
            <a:extLst>
              <a:ext uri="{FF2B5EF4-FFF2-40B4-BE49-F238E27FC236}">
                <a16:creationId xmlns:a16="http://schemas.microsoft.com/office/drawing/2014/main" id="{0181452D-3682-C91E-D7EE-472E22A6C5EC}"/>
              </a:ext>
            </a:extLst>
          </p:cNvPr>
          <p:cNvSpPr/>
          <p:nvPr/>
        </p:nvSpPr>
        <p:spPr>
          <a:xfrm>
            <a:off x="6836740" y="1165155"/>
            <a:ext cx="4444670" cy="5297131"/>
          </a:xfrm>
          <a:prstGeom prst="roundRect">
            <a:avLst/>
          </a:prstGeom>
          <a:solidFill>
            <a:srgbClr val="007075"/>
          </a:solidFill>
          <a:ln>
            <a:solidFill>
              <a:srgbClr val="0070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en-US" sz="1800" dirty="0">
                <a:effectLst/>
                <a:latin typeface="Times New Roman" panose="02020603050405020304" pitchFamily="18" charset="0"/>
                <a:ea typeface="Calibri" panose="020F0502020204030204" pitchFamily="34" charset="0"/>
              </a:rPr>
              <a:t>Climate benefit is expressed as a percentage. Investing in biogas can yield a climate benefit of over 100 percent. Example: </a:t>
            </a:r>
            <a:endParaRPr lang="sv-SE" sz="1800" dirty="0">
              <a:effectLst/>
              <a:latin typeface="Times New Roman" panose="02020603050405020304" pitchFamily="18" charset="0"/>
              <a:ea typeface="Calibri" panose="020F0502020204030204" pitchFamily="34" charset="0"/>
            </a:endParaRPr>
          </a:p>
          <a:p>
            <a:pPr indent="457200">
              <a:lnSpc>
                <a:spcPct val="107000"/>
              </a:lnSpc>
              <a:spcAft>
                <a:spcPts val="800"/>
              </a:spcAft>
            </a:pPr>
            <a:r>
              <a:rPr lang="en-US" sz="1800" dirty="0">
                <a:effectLst/>
                <a:latin typeface="Times New Roman" panose="02020603050405020304" pitchFamily="18" charset="0"/>
                <a:ea typeface="Calibri" panose="020F0502020204030204" pitchFamily="34" charset="0"/>
              </a:rPr>
              <a:t>Imagine a vehicle emitting 100 tons of CO2 equivalents using regular gasoline. If we replace gasoline with biogas and reduce emissions by 100 tons of CO2 equivalents, we achieve 100 percent climate benefit. In other words, we’ve eliminated or reduced greenhouse gas emissions equivalent to the fossil fuel reference point. </a:t>
            </a:r>
            <a:endParaRPr lang="sv-SE" sz="1800" dirty="0">
              <a:effectLst/>
              <a:latin typeface="Times New Roman" panose="02020603050405020304" pitchFamily="18" charset="0"/>
              <a:ea typeface="Calibri" panose="020F0502020204030204" pitchFamily="34" charset="0"/>
            </a:endParaRPr>
          </a:p>
          <a:p>
            <a:pPr algn="ctr"/>
            <a:endParaRPr lang="sv-SE" dirty="0"/>
          </a:p>
        </p:txBody>
      </p:sp>
    </p:spTree>
    <p:extLst>
      <p:ext uri="{BB962C8B-B14F-4D97-AF65-F5344CB8AC3E}">
        <p14:creationId xmlns:p14="http://schemas.microsoft.com/office/powerpoint/2010/main" val="400569547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extLst>
              <p:ext uri="{D42A27DB-BD31-4B8C-83A1-F6EECF244321}">
                <p14:modId xmlns:p14="http://schemas.microsoft.com/office/powerpoint/2010/main" val="1218836351"/>
              </p:ext>
            </p:extLst>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5018049" y="-1"/>
            <a:ext cx="7657611" cy="6879587"/>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a:solidFill>
                  <a:srgbClr val="196873"/>
                </a:solidFill>
                <a:latin typeface="Myriad Pro" panose="020B0503030403020204" pitchFamily="34" charset="0"/>
              </a:rPr>
              <a:t>Pyrolysis</a:t>
            </a:r>
          </a:p>
        </p:txBody>
      </p:sp>
      <p:grpSp>
        <p:nvGrpSpPr>
          <p:cNvPr id="5" name="Gruppe 4">
            <a:extLst>
              <a:ext uri="{FF2B5EF4-FFF2-40B4-BE49-F238E27FC236}">
                <a16:creationId xmlns:a16="http://schemas.microsoft.com/office/drawing/2014/main" id="{5FCE953D-A455-F9DF-4997-F60FAD67B092}"/>
              </a:ext>
            </a:extLst>
          </p:cNvPr>
          <p:cNvGrpSpPr/>
          <p:nvPr/>
        </p:nvGrpSpPr>
        <p:grpSpPr>
          <a:xfrm>
            <a:off x="-5600827" y="-1"/>
            <a:ext cx="7520048" cy="6894950"/>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15362"/>
            <a:ext cx="6813858" cy="6894950"/>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spTree>
    <p:extLst>
      <p:ext uri="{BB962C8B-B14F-4D97-AF65-F5344CB8AC3E}">
        <p14:creationId xmlns:p14="http://schemas.microsoft.com/office/powerpoint/2010/main" val="165327025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a:solidFill>
                  <a:srgbClr val="196873"/>
                </a:solidFill>
                <a:latin typeface="Myriad Pro" panose="020B0503030403020204" pitchFamily="34" charset="0"/>
              </a:rPr>
              <a:t>Pyrolysis</a:t>
            </a: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a:solidFill>
                    <a:schemeClr val="bg1"/>
                  </a:solidFill>
                  <a:latin typeface="Myriad Pro" panose="020B0503030403020204" pitchFamily="34" charset="0"/>
                </a:rPr>
                <a:t>Biochar</a:t>
              </a: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en-US" sz="2000" u="sng" dirty="0">
                  <a:solidFill>
                    <a:srgbClr val="196873"/>
                  </a:solidFill>
                  <a:latin typeface="Myriad Pro" panose="020B0503030403020204" pitchFamily="34" charset="0"/>
                </a:rPr>
                <a:t>Areas of use</a:t>
              </a:r>
            </a:p>
            <a:p>
              <a:pPr algn="ctr">
                <a:lnSpc>
                  <a:spcPct val="150000"/>
                </a:lnSpc>
              </a:pPr>
              <a:r>
                <a:rPr lang="en-US" sz="2000" dirty="0">
                  <a:solidFill>
                    <a:srgbClr val="196873"/>
                  </a:solidFill>
                  <a:latin typeface="Myriad Pro" panose="020B0503030403020204" pitchFamily="34" charset="0"/>
                </a:rPr>
                <a:t>Soil improvement</a:t>
              </a:r>
            </a:p>
            <a:p>
              <a:pPr algn="ctr">
                <a:lnSpc>
                  <a:spcPct val="150000"/>
                </a:lnSpc>
              </a:pPr>
              <a:r>
                <a:rPr lang="en-US" sz="2000" dirty="0">
                  <a:solidFill>
                    <a:srgbClr val="196873"/>
                  </a:solidFill>
                  <a:latin typeface="Myriad Pro" panose="020B0503030403020204" pitchFamily="34" charset="0"/>
                </a:rPr>
                <a:t>Carbon sequestration</a:t>
              </a:r>
            </a:p>
            <a:p>
              <a:pPr algn="ctr">
                <a:lnSpc>
                  <a:spcPct val="150000"/>
                </a:lnSpc>
              </a:pPr>
              <a:r>
                <a:rPr lang="en-US" sz="2000" dirty="0">
                  <a:solidFill>
                    <a:srgbClr val="196873"/>
                  </a:solidFill>
                  <a:latin typeface="Myriad Pro" panose="020B0503030403020204" pitchFamily="34" charset="0"/>
                </a:rPr>
                <a:t>Energy production</a:t>
              </a:r>
              <a:endParaRPr lang="nb-NO" sz="2000" dirty="0">
                <a:solidFill>
                  <a:srgbClr val="196873"/>
                </a:solidFill>
                <a:latin typeface="Myriad Pro" panose="020B0503030403020204" pitchFamily="34" charset="0"/>
              </a:endParaRP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en-US" dirty="0">
                  <a:solidFill>
                    <a:srgbClr val="196873"/>
                  </a:solidFill>
                  <a:latin typeface="Myriad Pro" panose="020B0503030403020204" pitchFamily="34" charset="0"/>
                </a:rPr>
                <a:t>Porous, carbon-rich and stable material</a:t>
              </a:r>
              <a:endParaRPr lang="nb-NO" dirty="0">
                <a:solidFill>
                  <a:srgbClr val="196873"/>
                </a:solidFill>
                <a:latin typeface="Myriad Pro" panose="020B0503030403020204" pitchFamily="34" charset="0"/>
              </a:endParaRP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5600827" y="0"/>
            <a:ext cx="7520048" cy="6894949"/>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15362"/>
            <a:ext cx="6813858" cy="6910311"/>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spTree>
    <p:extLst>
      <p:ext uri="{BB962C8B-B14F-4D97-AF65-F5344CB8AC3E}">
        <p14:creationId xmlns:p14="http://schemas.microsoft.com/office/powerpoint/2010/main" val="3770695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a:solidFill>
                  <a:srgbClr val="196873"/>
                </a:solidFill>
                <a:latin typeface="Myriad Pro" panose="020B0503030403020204" pitchFamily="34" charset="0"/>
              </a:rPr>
              <a:t>Pyrolysis</a:t>
            </a: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err="1">
                  <a:solidFill>
                    <a:schemeClr val="bg1"/>
                  </a:solidFill>
                  <a:latin typeface="Myriad Pro" panose="020B0503030403020204" pitchFamily="34" charset="0"/>
                </a:rPr>
                <a:t>Biokull</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nb-NO" sz="2000" u="sng" dirty="0">
                  <a:solidFill>
                    <a:srgbClr val="196873"/>
                  </a:solidFill>
                  <a:latin typeface="Myriad Pro" panose="020B0503030403020204" pitchFamily="34" charset="0"/>
                </a:rPr>
                <a:t>Bruksområder</a:t>
              </a:r>
            </a:p>
            <a:p>
              <a:pPr algn="ctr">
                <a:lnSpc>
                  <a:spcPct val="150000"/>
                </a:lnSpc>
              </a:pPr>
              <a:r>
                <a:rPr lang="nb-NO" sz="2000" dirty="0">
                  <a:solidFill>
                    <a:srgbClr val="196873"/>
                  </a:solidFill>
                  <a:latin typeface="Myriad Pro" panose="020B0503030403020204" pitchFamily="34" charset="0"/>
                </a:rPr>
                <a:t>Jordforbedring</a:t>
              </a:r>
            </a:p>
            <a:p>
              <a:pPr algn="ctr">
                <a:lnSpc>
                  <a:spcPct val="150000"/>
                </a:lnSpc>
              </a:pPr>
              <a:r>
                <a:rPr lang="nb-NO" sz="2000" dirty="0">
                  <a:solidFill>
                    <a:srgbClr val="196873"/>
                  </a:solidFill>
                  <a:latin typeface="Myriad Pro" panose="020B0503030403020204" pitchFamily="34" charset="0"/>
                </a:rPr>
                <a:t>Karbonbinding</a:t>
              </a:r>
            </a:p>
            <a:p>
              <a:pPr algn="ctr">
                <a:lnSpc>
                  <a:spcPct val="150000"/>
                </a:lnSpc>
              </a:pPr>
              <a:r>
                <a:rPr lang="nb-NO" sz="2000" dirty="0">
                  <a:solidFill>
                    <a:srgbClr val="196873"/>
                  </a:solidFill>
                  <a:latin typeface="Myriad Pro" panose="020B0503030403020204" pitchFamily="34" charset="0"/>
                </a:rPr>
                <a:t>Energiproduksjon</a:t>
              </a: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nb-NO" dirty="0">
                  <a:solidFill>
                    <a:srgbClr val="196873"/>
                  </a:solidFill>
                  <a:latin typeface="Myriad Pro" panose="020B0503030403020204" pitchFamily="34" charset="0"/>
                </a:rPr>
                <a:t>Porøst, karbonrikt og stabilt materiale</a:t>
              </a: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81909" y="0"/>
            <a:ext cx="7520048" cy="6884301"/>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19" name="Gruppe 18">
            <a:extLst>
              <a:ext uri="{FF2B5EF4-FFF2-40B4-BE49-F238E27FC236}">
                <a16:creationId xmlns:a16="http://schemas.microsoft.com/office/drawing/2014/main" id="{FB1F6801-6905-63E9-7019-51F5C5FCF251}"/>
              </a:ext>
            </a:extLst>
          </p:cNvPr>
          <p:cNvGrpSpPr/>
          <p:nvPr/>
        </p:nvGrpSpPr>
        <p:grpSpPr>
          <a:xfrm>
            <a:off x="1485554" y="475227"/>
            <a:ext cx="4868892" cy="5997774"/>
            <a:chOff x="1113755" y="210734"/>
            <a:chExt cx="5340310" cy="6578495"/>
          </a:xfrm>
        </p:grpSpPr>
        <p:sp>
          <p:nvSpPr>
            <p:cNvPr id="31" name="TextBox 9">
              <a:extLst>
                <a:ext uri="{FF2B5EF4-FFF2-40B4-BE49-F238E27FC236}">
                  <a16:creationId xmlns:a16="http://schemas.microsoft.com/office/drawing/2014/main" id="{E4CEC4ED-6669-A7F9-D782-1770C3F108BF}"/>
                </a:ext>
              </a:extLst>
            </p:cNvPr>
            <p:cNvSpPr txBox="1"/>
            <p:nvPr/>
          </p:nvSpPr>
          <p:spPr>
            <a:xfrm>
              <a:off x="2509947" y="210734"/>
              <a:ext cx="3775573" cy="906112"/>
            </a:xfrm>
            <a:prstGeom prst="rect">
              <a:avLst/>
            </a:prstGeom>
          </p:spPr>
          <p:txBody>
            <a:bodyPr wrap="square" lIns="0" tIns="0" rIns="0" bIns="0" rtlCol="0" anchor="t">
              <a:spAutoFit/>
            </a:bodyPr>
            <a:lstStyle/>
            <a:p>
              <a:pPr>
                <a:lnSpc>
                  <a:spcPts val="6250"/>
                </a:lnSpc>
              </a:pPr>
              <a:r>
                <a:rPr lang="en-US" sz="5896" dirty="0">
                  <a:solidFill>
                    <a:srgbClr val="007075"/>
                  </a:solidFill>
                  <a:latin typeface="Myriad Pro" panose="020B0503030403020204" pitchFamily="34" charset="0"/>
                </a:rPr>
                <a:t>Bio oil</a:t>
              </a:r>
            </a:p>
          </p:txBody>
        </p:sp>
        <p:sp>
          <p:nvSpPr>
            <p:cNvPr id="32" name="Avrundet rektangel 31">
              <a:extLst>
                <a:ext uri="{FF2B5EF4-FFF2-40B4-BE49-F238E27FC236}">
                  <a16:creationId xmlns:a16="http://schemas.microsoft.com/office/drawing/2014/main" id="{D23A8C9F-A506-A85F-9C57-2C624BB459CA}"/>
                </a:ext>
              </a:extLst>
            </p:cNvPr>
            <p:cNvSpPr/>
            <p:nvPr/>
          </p:nvSpPr>
          <p:spPr>
            <a:xfrm>
              <a:off x="1287567" y="1332990"/>
              <a:ext cx="4997953" cy="609489"/>
            </a:xfrm>
            <a:prstGeom prst="roundRect">
              <a:avLst/>
            </a:prstGeom>
            <a:solidFill>
              <a:srgbClr val="F4FBFB"/>
            </a:solidFill>
            <a:ln w="22225">
              <a:noFill/>
            </a:ln>
          </p:spPr>
          <p:txBody>
            <a:bodyPr rtlCol="0" anchor="ctr"/>
            <a:lstStyle/>
            <a:p>
              <a:pPr algn="ctr">
                <a:lnSpc>
                  <a:spcPct val="150000"/>
                </a:lnSpc>
              </a:pPr>
              <a:r>
                <a:rPr lang="en-US" dirty="0">
                  <a:solidFill>
                    <a:srgbClr val="196873"/>
                  </a:solidFill>
                  <a:latin typeface="Myriad Pro" panose="020B0503030403020204" pitchFamily="34" charset="0"/>
                </a:rPr>
                <a:t>Contains tar, hydrocarbons and water</a:t>
              </a:r>
              <a:endParaRPr lang="nb-NO" dirty="0">
                <a:solidFill>
                  <a:srgbClr val="196873"/>
                </a:solidFill>
                <a:latin typeface="Myriad Pro" panose="020B0503030403020204" pitchFamily="34" charset="0"/>
              </a:endParaRPr>
            </a:p>
          </p:txBody>
        </p:sp>
        <p:grpSp>
          <p:nvGrpSpPr>
            <p:cNvPr id="37" name="Gruppe 36">
              <a:extLst>
                <a:ext uri="{FF2B5EF4-FFF2-40B4-BE49-F238E27FC236}">
                  <a16:creationId xmlns:a16="http://schemas.microsoft.com/office/drawing/2014/main" id="{0ECD5764-97FF-276F-BB56-4EEE71F0D02F}"/>
                </a:ext>
              </a:extLst>
            </p:cNvPr>
            <p:cNvGrpSpPr/>
            <p:nvPr/>
          </p:nvGrpSpPr>
          <p:grpSpPr>
            <a:xfrm>
              <a:off x="1113755" y="2095668"/>
              <a:ext cx="5340310" cy="4693561"/>
              <a:chOff x="1070106" y="2226267"/>
              <a:chExt cx="5340308" cy="4693561"/>
            </a:xfrm>
          </p:grpSpPr>
          <p:sp>
            <p:nvSpPr>
              <p:cNvPr id="38" name="Avrundet rektangel 37">
                <a:extLst>
                  <a:ext uri="{FF2B5EF4-FFF2-40B4-BE49-F238E27FC236}">
                    <a16:creationId xmlns:a16="http://schemas.microsoft.com/office/drawing/2014/main" id="{CA40E319-FE38-CE0F-FBCC-A03267AB8E3C}"/>
                  </a:ext>
                </a:extLst>
              </p:cNvPr>
              <p:cNvSpPr/>
              <p:nvPr/>
            </p:nvSpPr>
            <p:spPr>
              <a:xfrm>
                <a:off x="4005615" y="4237956"/>
                <a:ext cx="2404799" cy="2681872"/>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Pros</a:t>
                </a:r>
              </a:p>
              <a:p>
                <a:pPr algn="ctr">
                  <a:lnSpc>
                    <a:spcPct val="150000"/>
                  </a:lnSpc>
                </a:pPr>
                <a:r>
                  <a:rPr lang="en-US" dirty="0">
                    <a:solidFill>
                      <a:srgbClr val="196873"/>
                    </a:solidFill>
                    <a:latin typeface="Myriad Pro" panose="020B0503030403020204" pitchFamily="34" charset="0"/>
                  </a:rPr>
                  <a:t>Flexibility, energy efficiency and easy to integrate</a:t>
                </a:r>
                <a:endParaRPr lang="nb-NO" dirty="0">
                  <a:solidFill>
                    <a:srgbClr val="196873"/>
                  </a:solidFill>
                  <a:latin typeface="Myriad Pro" panose="020B0503030403020204" pitchFamily="34" charset="0"/>
                </a:endParaRPr>
              </a:p>
            </p:txBody>
          </p:sp>
          <p:sp>
            <p:nvSpPr>
              <p:cNvPr id="39" name="Avrundet rektangel 38">
                <a:extLst>
                  <a:ext uri="{FF2B5EF4-FFF2-40B4-BE49-F238E27FC236}">
                    <a16:creationId xmlns:a16="http://schemas.microsoft.com/office/drawing/2014/main" id="{46BE36AC-21CC-8761-1E92-CCA05DB9180F}"/>
                  </a:ext>
                </a:extLst>
              </p:cNvPr>
              <p:cNvSpPr/>
              <p:nvPr/>
            </p:nvSpPr>
            <p:spPr>
              <a:xfrm>
                <a:off x="1070106" y="4218832"/>
                <a:ext cx="2404799" cy="2700996"/>
              </a:xfrm>
              <a:prstGeom prst="roundRect">
                <a:avLst/>
              </a:prstGeom>
              <a:solidFill>
                <a:srgbClr val="F4FBFB"/>
              </a:solidFill>
              <a:ln w="22225">
                <a:noFill/>
              </a:ln>
            </p:spPr>
            <p:txBody>
              <a:bodyPr rtlCol="0" anchor="t"/>
              <a:lstStyle/>
              <a:p>
                <a:pPr algn="ctr">
                  <a:lnSpc>
                    <a:spcPct val="150000"/>
                  </a:lnSpc>
                </a:pPr>
                <a:r>
                  <a:rPr lang="en-US" u="sng" dirty="0">
                    <a:solidFill>
                      <a:srgbClr val="196873"/>
                    </a:solidFill>
                    <a:latin typeface="Myriad Pro" panose="020B0503030403020204" pitchFamily="34" charset="0"/>
                  </a:rPr>
                  <a:t>Areas of use</a:t>
                </a:r>
              </a:p>
              <a:p>
                <a:pPr algn="ctr">
                  <a:lnSpc>
                    <a:spcPct val="150000"/>
                  </a:lnSpc>
                </a:pPr>
                <a:r>
                  <a:rPr lang="en-US" dirty="0">
                    <a:solidFill>
                      <a:srgbClr val="196873"/>
                    </a:solidFill>
                    <a:latin typeface="Myriad Pro" panose="020B0503030403020204" pitchFamily="34" charset="0"/>
                  </a:rPr>
                  <a:t>Heating, power generation, fuel, cooking</a:t>
                </a:r>
                <a:endParaRPr lang="nb-NO" dirty="0">
                  <a:solidFill>
                    <a:srgbClr val="196873"/>
                  </a:solidFill>
                  <a:latin typeface="Myriad Pro" panose="020B0503030403020204" pitchFamily="34" charset="0"/>
                </a:endParaRPr>
              </a:p>
            </p:txBody>
          </p:sp>
          <p:pic>
            <p:nvPicPr>
              <p:cNvPr id="40" name="Bilde 39" descr="Et bilde som inneholder tegnefilm, flaske&#10;&#10;Automatisk generert beskrivelse">
                <a:extLst>
                  <a:ext uri="{FF2B5EF4-FFF2-40B4-BE49-F238E27FC236}">
                    <a16:creationId xmlns:a16="http://schemas.microsoft.com/office/drawing/2014/main" id="{B1A0E81A-E3AB-2107-5A39-85D520ADB415}"/>
                  </a:ext>
                </a:extLst>
              </p:cNvPr>
              <p:cNvPicPr>
                <a:picLocks noChangeAspect="1"/>
              </p:cNvPicPr>
              <p:nvPr/>
            </p:nvPicPr>
            <p:blipFill>
              <a:blip r:embed="rId10"/>
              <a:stretch>
                <a:fillRect/>
              </a:stretch>
            </p:blipFill>
            <p:spPr>
              <a:xfrm>
                <a:off x="3012219" y="2226267"/>
                <a:ext cx="1451406" cy="2501363"/>
              </a:xfrm>
              <a:prstGeom prst="rect">
                <a:avLst/>
              </a:prstGeom>
            </p:spPr>
          </p:pic>
        </p:gr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4712"/>
            <a:ext cx="6813858" cy="6879585"/>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spTree>
    <p:extLst>
      <p:ext uri="{BB962C8B-B14F-4D97-AF65-F5344CB8AC3E}">
        <p14:creationId xmlns:p14="http://schemas.microsoft.com/office/powerpoint/2010/main" val="1905718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nb-NO"/>
          </a:p>
        </p:txBody>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sp>
        <p:nvSpPr>
          <p:cNvPr id="20" name="Rektangel 19">
            <a:extLst>
              <a:ext uri="{FF2B5EF4-FFF2-40B4-BE49-F238E27FC236}">
                <a16:creationId xmlns:a16="http://schemas.microsoft.com/office/drawing/2014/main" id="{1C302AEB-2480-4917-2F65-B67EB07A1B41}"/>
              </a:ext>
            </a:extLst>
          </p:cNvPr>
          <p:cNvSpPr/>
          <p:nvPr/>
        </p:nvSpPr>
        <p:spPr>
          <a:xfrm>
            <a:off x="156400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What  biogas and </a:t>
            </a:r>
            <a:r>
              <a:rPr lang="sv-SE" dirty="0" err="1"/>
              <a:t>bioresidue</a:t>
            </a:r>
            <a:r>
              <a:rPr lang="sv-SE" dirty="0"/>
              <a:t> is </a:t>
            </a:r>
          </a:p>
        </p:txBody>
      </p:sp>
      <p:sp>
        <p:nvSpPr>
          <p:cNvPr id="21" name="Rektangel 20">
            <a:extLst>
              <a:ext uri="{FF2B5EF4-FFF2-40B4-BE49-F238E27FC236}">
                <a16:creationId xmlns:a16="http://schemas.microsoft.com/office/drawing/2014/main" id="{C91C8301-0E30-4E70-07E0-CB9673800D0C}"/>
              </a:ext>
            </a:extLst>
          </p:cNvPr>
          <p:cNvSpPr/>
          <p:nvPr/>
        </p:nvSpPr>
        <p:spPr>
          <a:xfrm>
            <a:off x="513016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How </a:t>
            </a:r>
            <a:r>
              <a:rPr lang="sv-SE" dirty="0" err="1"/>
              <a:t>biomass</a:t>
            </a:r>
            <a:r>
              <a:rPr lang="sv-SE" dirty="0"/>
              <a:t> </a:t>
            </a:r>
            <a:r>
              <a:rPr lang="sv-SE" dirty="0" err="1"/>
              <a:t>can</a:t>
            </a:r>
            <a:r>
              <a:rPr lang="sv-SE" dirty="0"/>
              <a:t> be </a:t>
            </a:r>
            <a:r>
              <a:rPr lang="sv-SE" dirty="0" err="1"/>
              <a:t>turned</a:t>
            </a:r>
            <a:r>
              <a:rPr lang="sv-SE" dirty="0"/>
              <a:t> </a:t>
            </a:r>
            <a:r>
              <a:rPr lang="sv-SE" dirty="0" err="1"/>
              <a:t>into</a:t>
            </a:r>
            <a:r>
              <a:rPr lang="sv-SE" dirty="0"/>
              <a:t> </a:t>
            </a:r>
            <a:r>
              <a:rPr lang="sv-SE" dirty="0" err="1"/>
              <a:t>energy</a:t>
            </a:r>
            <a:r>
              <a:rPr lang="sv-SE" dirty="0"/>
              <a:t> </a:t>
            </a:r>
          </a:p>
        </p:txBody>
      </p:sp>
      <p:sp>
        <p:nvSpPr>
          <p:cNvPr id="22" name="Rektangel 21">
            <a:extLst>
              <a:ext uri="{FF2B5EF4-FFF2-40B4-BE49-F238E27FC236}">
                <a16:creationId xmlns:a16="http://schemas.microsoft.com/office/drawing/2014/main" id="{B93B0453-C60B-D3C9-C8C5-2BA011274772}"/>
              </a:ext>
            </a:extLst>
          </p:cNvPr>
          <p:cNvSpPr/>
          <p:nvPr/>
        </p:nvSpPr>
        <p:spPr>
          <a:xfrm>
            <a:off x="869632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The </a:t>
            </a:r>
            <a:r>
              <a:rPr lang="sv-SE" dirty="0" err="1"/>
              <a:t>difference</a:t>
            </a:r>
            <a:r>
              <a:rPr lang="sv-SE" dirty="0"/>
              <a:t> between the </a:t>
            </a:r>
            <a:r>
              <a:rPr lang="sv-SE" dirty="0" err="1"/>
              <a:t>linear</a:t>
            </a:r>
            <a:r>
              <a:rPr lang="sv-SE" dirty="0"/>
              <a:t> and circular bioeconomy </a:t>
            </a:r>
          </a:p>
        </p:txBody>
      </p:sp>
      <p:sp>
        <p:nvSpPr>
          <p:cNvPr id="23" name="Rektangel 22">
            <a:extLst>
              <a:ext uri="{FF2B5EF4-FFF2-40B4-BE49-F238E27FC236}">
                <a16:creationId xmlns:a16="http://schemas.microsoft.com/office/drawing/2014/main" id="{BE35EE11-7DCF-9EDD-F692-9DA52A652DBB}"/>
              </a:ext>
            </a:extLst>
          </p:cNvPr>
          <p:cNvSpPr/>
          <p:nvPr/>
        </p:nvSpPr>
        <p:spPr>
          <a:xfrm>
            <a:off x="3326130" y="472440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err="1"/>
              <a:t>Uses</a:t>
            </a:r>
            <a:r>
              <a:rPr lang="sv-SE" dirty="0"/>
              <a:t> </a:t>
            </a:r>
            <a:r>
              <a:rPr lang="sv-SE" dirty="0" err="1"/>
              <a:t>of</a:t>
            </a:r>
            <a:r>
              <a:rPr lang="sv-SE" dirty="0"/>
              <a:t> biogas and </a:t>
            </a:r>
            <a:r>
              <a:rPr lang="sv-SE" dirty="0" err="1"/>
              <a:t>bioresidue</a:t>
            </a:r>
            <a:r>
              <a:rPr lang="sv-SE" dirty="0"/>
              <a:t> </a:t>
            </a:r>
          </a:p>
        </p:txBody>
      </p:sp>
      <p:sp>
        <p:nvSpPr>
          <p:cNvPr id="24" name="Rektangel 23">
            <a:extLst>
              <a:ext uri="{FF2B5EF4-FFF2-40B4-BE49-F238E27FC236}">
                <a16:creationId xmlns:a16="http://schemas.microsoft.com/office/drawing/2014/main" id="{18ED5C15-822E-A9CE-EFD5-2BDE2569336F}"/>
              </a:ext>
            </a:extLst>
          </p:cNvPr>
          <p:cNvSpPr/>
          <p:nvPr/>
        </p:nvSpPr>
        <p:spPr>
          <a:xfrm>
            <a:off x="7185660" y="472440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How </a:t>
            </a:r>
            <a:r>
              <a:rPr lang="sv-SE" dirty="0" err="1"/>
              <a:t>nutrients</a:t>
            </a:r>
            <a:r>
              <a:rPr lang="sv-SE" dirty="0"/>
              <a:t> </a:t>
            </a:r>
            <a:r>
              <a:rPr lang="sv-SE" dirty="0" err="1"/>
              <a:t>can</a:t>
            </a:r>
            <a:r>
              <a:rPr lang="sv-SE" dirty="0"/>
              <a:t> be </a:t>
            </a:r>
            <a:r>
              <a:rPr lang="sv-SE" dirty="0" err="1"/>
              <a:t>recycled</a:t>
            </a:r>
            <a:r>
              <a:rPr lang="sv-SE" dirty="0"/>
              <a:t> </a:t>
            </a:r>
          </a:p>
        </p:txBody>
      </p:sp>
      <p:sp>
        <p:nvSpPr>
          <p:cNvPr id="25" name="textruta 24">
            <a:extLst>
              <a:ext uri="{FF2B5EF4-FFF2-40B4-BE49-F238E27FC236}">
                <a16:creationId xmlns:a16="http://schemas.microsoft.com/office/drawing/2014/main" id="{C5B75B3B-8035-990E-9B48-FF96ED3F54F0}"/>
              </a:ext>
            </a:extLst>
          </p:cNvPr>
          <p:cNvSpPr txBox="1"/>
          <p:nvPr/>
        </p:nvSpPr>
        <p:spPr>
          <a:xfrm>
            <a:off x="4181476" y="596351"/>
            <a:ext cx="4791074" cy="769441"/>
          </a:xfrm>
          <a:prstGeom prst="rect">
            <a:avLst/>
          </a:prstGeom>
          <a:noFill/>
        </p:spPr>
        <p:txBody>
          <a:bodyPr wrap="square" rtlCol="0">
            <a:spAutoFit/>
          </a:bodyPr>
          <a:lstStyle/>
          <a:p>
            <a:r>
              <a:rPr lang="sv-SE" sz="4400" dirty="0">
                <a:solidFill>
                  <a:srgbClr val="B1E2D6"/>
                </a:solidFill>
              </a:rPr>
              <a:t>Learning </a:t>
            </a:r>
            <a:r>
              <a:rPr lang="sv-SE" sz="4400" dirty="0" err="1">
                <a:solidFill>
                  <a:srgbClr val="B1E2D6"/>
                </a:solidFill>
              </a:rPr>
              <a:t>Goals</a:t>
            </a:r>
            <a:r>
              <a:rPr lang="sv-SE" sz="4400" dirty="0">
                <a:solidFill>
                  <a:srgbClr val="B1E2D6"/>
                </a:solidFill>
              </a:rPr>
              <a:t> </a:t>
            </a:r>
          </a:p>
        </p:txBody>
      </p:sp>
    </p:spTree>
    <p:extLst>
      <p:ext uri="{BB962C8B-B14F-4D97-AF65-F5344CB8AC3E}">
        <p14:creationId xmlns:p14="http://schemas.microsoft.com/office/powerpoint/2010/main" val="172222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a:solidFill>
                  <a:srgbClr val="196873"/>
                </a:solidFill>
                <a:latin typeface="Myriad Pro" panose="020B0503030403020204" pitchFamily="34" charset="0"/>
              </a:rPr>
              <a:t>Pyrolysis</a:t>
            </a: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err="1">
                  <a:solidFill>
                    <a:schemeClr val="bg1"/>
                  </a:solidFill>
                  <a:latin typeface="Myriad Pro" panose="020B0503030403020204" pitchFamily="34" charset="0"/>
                </a:rPr>
                <a:t>Biokull</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nb-NO" sz="2000" u="sng" dirty="0">
                  <a:solidFill>
                    <a:srgbClr val="196873"/>
                  </a:solidFill>
                  <a:latin typeface="Myriad Pro" panose="020B0503030403020204" pitchFamily="34" charset="0"/>
                </a:rPr>
                <a:t>Bruksområder</a:t>
              </a:r>
            </a:p>
            <a:p>
              <a:pPr algn="ctr">
                <a:lnSpc>
                  <a:spcPct val="150000"/>
                </a:lnSpc>
              </a:pPr>
              <a:r>
                <a:rPr lang="nb-NO" sz="2000" dirty="0">
                  <a:solidFill>
                    <a:srgbClr val="196873"/>
                  </a:solidFill>
                  <a:latin typeface="Myriad Pro" panose="020B0503030403020204" pitchFamily="34" charset="0"/>
                </a:rPr>
                <a:t>Jordforbedring</a:t>
              </a:r>
            </a:p>
            <a:p>
              <a:pPr algn="ctr">
                <a:lnSpc>
                  <a:spcPct val="150000"/>
                </a:lnSpc>
              </a:pPr>
              <a:r>
                <a:rPr lang="nb-NO" sz="2000" dirty="0">
                  <a:solidFill>
                    <a:srgbClr val="196873"/>
                  </a:solidFill>
                  <a:latin typeface="Myriad Pro" panose="020B0503030403020204" pitchFamily="34" charset="0"/>
                </a:rPr>
                <a:t>Karbonbinding</a:t>
              </a:r>
            </a:p>
            <a:p>
              <a:pPr algn="ctr">
                <a:lnSpc>
                  <a:spcPct val="150000"/>
                </a:lnSpc>
              </a:pPr>
              <a:r>
                <a:rPr lang="nb-NO" sz="2000" dirty="0">
                  <a:solidFill>
                    <a:srgbClr val="196873"/>
                  </a:solidFill>
                  <a:latin typeface="Myriad Pro" panose="020B0503030403020204" pitchFamily="34" charset="0"/>
                </a:rPr>
                <a:t>Energiproduksjon</a:t>
              </a: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nb-NO" dirty="0">
                  <a:solidFill>
                    <a:srgbClr val="196873"/>
                  </a:solidFill>
                  <a:latin typeface="Myriad Pro" panose="020B0503030403020204" pitchFamily="34" charset="0"/>
                </a:rPr>
                <a:t>Porøst, karbonrikt og stabilt materiale</a:t>
              </a: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81909" y="0"/>
            <a:ext cx="7520048" cy="6884301"/>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19" name="Gruppe 18">
            <a:extLst>
              <a:ext uri="{FF2B5EF4-FFF2-40B4-BE49-F238E27FC236}">
                <a16:creationId xmlns:a16="http://schemas.microsoft.com/office/drawing/2014/main" id="{FB1F6801-6905-63E9-7019-51F5C5FCF251}"/>
              </a:ext>
            </a:extLst>
          </p:cNvPr>
          <p:cNvGrpSpPr/>
          <p:nvPr/>
        </p:nvGrpSpPr>
        <p:grpSpPr>
          <a:xfrm>
            <a:off x="1485554" y="475227"/>
            <a:ext cx="4868892" cy="5997774"/>
            <a:chOff x="1113755" y="210734"/>
            <a:chExt cx="5340310" cy="6578495"/>
          </a:xfrm>
        </p:grpSpPr>
        <p:sp>
          <p:nvSpPr>
            <p:cNvPr id="31" name="TextBox 9">
              <a:extLst>
                <a:ext uri="{FF2B5EF4-FFF2-40B4-BE49-F238E27FC236}">
                  <a16:creationId xmlns:a16="http://schemas.microsoft.com/office/drawing/2014/main" id="{E4CEC4ED-6669-A7F9-D782-1770C3F108BF}"/>
                </a:ext>
              </a:extLst>
            </p:cNvPr>
            <p:cNvSpPr txBox="1"/>
            <p:nvPr/>
          </p:nvSpPr>
          <p:spPr>
            <a:xfrm>
              <a:off x="2509947" y="210734"/>
              <a:ext cx="3775573" cy="906112"/>
            </a:xfrm>
            <a:prstGeom prst="rect">
              <a:avLst/>
            </a:prstGeom>
          </p:spPr>
          <p:txBody>
            <a:bodyPr wrap="square" lIns="0" tIns="0" rIns="0" bIns="0" rtlCol="0" anchor="t">
              <a:spAutoFit/>
            </a:bodyPr>
            <a:lstStyle/>
            <a:p>
              <a:pPr>
                <a:lnSpc>
                  <a:spcPts val="6250"/>
                </a:lnSpc>
              </a:pPr>
              <a:r>
                <a:rPr lang="en-US" sz="5896" dirty="0">
                  <a:solidFill>
                    <a:srgbClr val="007075"/>
                  </a:solidFill>
                  <a:latin typeface="Myriad Pro" panose="020B0503030403020204" pitchFamily="34" charset="0"/>
                </a:rPr>
                <a:t>Bio-</a:t>
              </a:r>
              <a:r>
                <a:rPr lang="en-US" sz="5896" dirty="0" err="1">
                  <a:solidFill>
                    <a:srgbClr val="007075"/>
                  </a:solidFill>
                  <a:latin typeface="Myriad Pro" panose="020B0503030403020204" pitchFamily="34" charset="0"/>
                </a:rPr>
                <a:t>olje</a:t>
              </a:r>
              <a:endParaRPr lang="en-US" sz="5896" dirty="0">
                <a:solidFill>
                  <a:srgbClr val="007075"/>
                </a:solidFill>
                <a:latin typeface="Myriad Pro" panose="020B0503030403020204" pitchFamily="34" charset="0"/>
              </a:endParaRPr>
            </a:p>
          </p:txBody>
        </p:sp>
        <p:sp>
          <p:nvSpPr>
            <p:cNvPr id="32" name="Avrundet rektangel 31">
              <a:extLst>
                <a:ext uri="{FF2B5EF4-FFF2-40B4-BE49-F238E27FC236}">
                  <a16:creationId xmlns:a16="http://schemas.microsoft.com/office/drawing/2014/main" id="{D23A8C9F-A506-A85F-9C57-2C624BB459CA}"/>
                </a:ext>
              </a:extLst>
            </p:cNvPr>
            <p:cNvSpPr/>
            <p:nvPr/>
          </p:nvSpPr>
          <p:spPr>
            <a:xfrm>
              <a:off x="1287567" y="1332990"/>
              <a:ext cx="4997953" cy="609489"/>
            </a:xfrm>
            <a:prstGeom prst="roundRect">
              <a:avLst/>
            </a:prstGeom>
            <a:solidFill>
              <a:srgbClr val="F4FBFB"/>
            </a:solidFill>
            <a:ln w="22225">
              <a:noFill/>
            </a:ln>
          </p:spPr>
          <p:txBody>
            <a:bodyPr rtlCol="0" anchor="ctr"/>
            <a:lstStyle/>
            <a:p>
              <a:pPr algn="ctr">
                <a:lnSpc>
                  <a:spcPct val="150000"/>
                </a:lnSpc>
              </a:pPr>
              <a:r>
                <a:rPr lang="nb-NO" dirty="0">
                  <a:solidFill>
                    <a:srgbClr val="196873"/>
                  </a:solidFill>
                  <a:latin typeface="Myriad Pro" panose="020B0503030403020204" pitchFamily="34" charset="0"/>
                </a:rPr>
                <a:t>Inneholder tjære, hydrokarboner og vann</a:t>
              </a:r>
            </a:p>
          </p:txBody>
        </p:sp>
        <p:grpSp>
          <p:nvGrpSpPr>
            <p:cNvPr id="37" name="Gruppe 36">
              <a:extLst>
                <a:ext uri="{FF2B5EF4-FFF2-40B4-BE49-F238E27FC236}">
                  <a16:creationId xmlns:a16="http://schemas.microsoft.com/office/drawing/2014/main" id="{0ECD5764-97FF-276F-BB56-4EEE71F0D02F}"/>
                </a:ext>
              </a:extLst>
            </p:cNvPr>
            <p:cNvGrpSpPr/>
            <p:nvPr/>
          </p:nvGrpSpPr>
          <p:grpSpPr>
            <a:xfrm>
              <a:off x="1113755" y="2095668"/>
              <a:ext cx="5340310" cy="4693561"/>
              <a:chOff x="1070106" y="2226267"/>
              <a:chExt cx="5340308" cy="4693561"/>
            </a:xfrm>
          </p:grpSpPr>
          <p:sp>
            <p:nvSpPr>
              <p:cNvPr id="38" name="Avrundet rektangel 37">
                <a:extLst>
                  <a:ext uri="{FF2B5EF4-FFF2-40B4-BE49-F238E27FC236}">
                    <a16:creationId xmlns:a16="http://schemas.microsoft.com/office/drawing/2014/main" id="{CA40E319-FE38-CE0F-FBCC-A03267AB8E3C}"/>
                  </a:ext>
                </a:extLst>
              </p:cNvPr>
              <p:cNvSpPr/>
              <p:nvPr/>
            </p:nvSpPr>
            <p:spPr>
              <a:xfrm>
                <a:off x="4005615" y="4237956"/>
                <a:ext cx="2404799" cy="2681872"/>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Fordeler </a:t>
                </a:r>
              </a:p>
              <a:p>
                <a:pPr algn="ctr">
                  <a:lnSpc>
                    <a:spcPct val="150000"/>
                  </a:lnSpc>
                </a:pPr>
                <a:r>
                  <a:rPr lang="nb-NO" dirty="0">
                    <a:solidFill>
                      <a:srgbClr val="196873"/>
                    </a:solidFill>
                    <a:latin typeface="Myriad Pro" panose="020B0503030403020204" pitchFamily="34" charset="0"/>
                  </a:rPr>
                  <a:t>Fleksibilitet, energieffektiv og enkel å integrere</a:t>
                </a:r>
              </a:p>
            </p:txBody>
          </p:sp>
          <p:sp>
            <p:nvSpPr>
              <p:cNvPr id="39" name="Avrundet rektangel 38">
                <a:extLst>
                  <a:ext uri="{FF2B5EF4-FFF2-40B4-BE49-F238E27FC236}">
                    <a16:creationId xmlns:a16="http://schemas.microsoft.com/office/drawing/2014/main" id="{46BE36AC-21CC-8761-1E92-CCA05DB9180F}"/>
                  </a:ext>
                </a:extLst>
              </p:cNvPr>
              <p:cNvSpPr/>
              <p:nvPr/>
            </p:nvSpPr>
            <p:spPr>
              <a:xfrm>
                <a:off x="1070106" y="4218832"/>
                <a:ext cx="2404799" cy="2700996"/>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Bruksområder</a:t>
                </a:r>
                <a:r>
                  <a:rPr lang="nb-NO" dirty="0">
                    <a:solidFill>
                      <a:srgbClr val="196873"/>
                    </a:solidFill>
                    <a:latin typeface="Myriad Pro" panose="020B0503030403020204" pitchFamily="34" charset="0"/>
                  </a:rPr>
                  <a:t> </a:t>
                </a:r>
              </a:p>
              <a:p>
                <a:pPr algn="ctr">
                  <a:lnSpc>
                    <a:spcPct val="150000"/>
                  </a:lnSpc>
                </a:pPr>
                <a:r>
                  <a:rPr lang="nb-NO" dirty="0">
                    <a:solidFill>
                      <a:srgbClr val="196873"/>
                    </a:solidFill>
                    <a:latin typeface="Myriad Pro" panose="020B0503030403020204" pitchFamily="34" charset="0"/>
                  </a:rPr>
                  <a:t>Oppvarming, kraftproduksjon, drivstoff, matlaging</a:t>
                </a:r>
              </a:p>
            </p:txBody>
          </p:sp>
          <p:pic>
            <p:nvPicPr>
              <p:cNvPr id="40" name="Bilde 39" descr="Et bilde som inneholder tegnefilm, flaske&#10;&#10;Automatisk generert beskrivelse">
                <a:extLst>
                  <a:ext uri="{FF2B5EF4-FFF2-40B4-BE49-F238E27FC236}">
                    <a16:creationId xmlns:a16="http://schemas.microsoft.com/office/drawing/2014/main" id="{B1A0E81A-E3AB-2107-5A39-85D520ADB415}"/>
                  </a:ext>
                </a:extLst>
              </p:cNvPr>
              <p:cNvPicPr>
                <a:picLocks noChangeAspect="1"/>
              </p:cNvPicPr>
              <p:nvPr/>
            </p:nvPicPr>
            <p:blipFill>
              <a:blip r:embed="rId10"/>
              <a:stretch>
                <a:fillRect/>
              </a:stretch>
            </p:blipFill>
            <p:spPr>
              <a:xfrm>
                <a:off x="3012219" y="2226267"/>
                <a:ext cx="1451406" cy="2501363"/>
              </a:xfrm>
              <a:prstGeom prst="rect">
                <a:avLst/>
              </a:prstGeom>
            </p:spPr>
          </p:pic>
        </p:grpSp>
      </p:grpSp>
      <p:grpSp>
        <p:nvGrpSpPr>
          <p:cNvPr id="6" name="Gruppe 5">
            <a:extLst>
              <a:ext uri="{FF2B5EF4-FFF2-40B4-BE49-F238E27FC236}">
                <a16:creationId xmlns:a16="http://schemas.microsoft.com/office/drawing/2014/main" id="{1C5B1F04-3670-3074-4B9B-B1C241EB261E}"/>
              </a:ext>
            </a:extLst>
          </p:cNvPr>
          <p:cNvGrpSpPr/>
          <p:nvPr/>
        </p:nvGrpSpPr>
        <p:grpSpPr>
          <a:xfrm>
            <a:off x="0" y="1"/>
            <a:ext cx="6813858" cy="6889018"/>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grpSp>
        <p:nvGrpSpPr>
          <p:cNvPr id="41" name="Gruppe 40">
            <a:extLst>
              <a:ext uri="{FF2B5EF4-FFF2-40B4-BE49-F238E27FC236}">
                <a16:creationId xmlns:a16="http://schemas.microsoft.com/office/drawing/2014/main" id="{5D69D1E7-0691-A5F8-B730-95BA0A72BC2E}"/>
              </a:ext>
            </a:extLst>
          </p:cNvPr>
          <p:cNvGrpSpPr/>
          <p:nvPr/>
        </p:nvGrpSpPr>
        <p:grpSpPr>
          <a:xfrm>
            <a:off x="735855" y="352869"/>
            <a:ext cx="4785609" cy="6307124"/>
            <a:chOff x="735855" y="352869"/>
            <a:chExt cx="4785609" cy="6307124"/>
          </a:xfrm>
        </p:grpSpPr>
        <p:sp>
          <p:nvSpPr>
            <p:cNvPr id="42" name="TextBox 9">
              <a:extLst>
                <a:ext uri="{FF2B5EF4-FFF2-40B4-BE49-F238E27FC236}">
                  <a16:creationId xmlns:a16="http://schemas.microsoft.com/office/drawing/2014/main" id="{4C6948A2-6428-8D3B-6CD4-62FA6BE21C27}"/>
                </a:ext>
              </a:extLst>
            </p:cNvPr>
            <p:cNvSpPr txBox="1"/>
            <p:nvPr/>
          </p:nvSpPr>
          <p:spPr>
            <a:xfrm>
              <a:off x="1576191" y="352869"/>
              <a:ext cx="3945273" cy="826124"/>
            </a:xfrm>
            <a:prstGeom prst="rect">
              <a:avLst/>
            </a:prstGeom>
          </p:spPr>
          <p:txBody>
            <a:bodyPr wrap="square" lIns="0" tIns="0" rIns="0" bIns="0" rtlCol="0" anchor="t">
              <a:spAutoFit/>
            </a:bodyPr>
            <a:lstStyle/>
            <a:p>
              <a:pPr>
                <a:lnSpc>
                  <a:spcPts val="6250"/>
                </a:lnSpc>
              </a:pPr>
              <a:r>
                <a:rPr lang="en-US" sz="5896" dirty="0">
                  <a:solidFill>
                    <a:srgbClr val="248587"/>
                  </a:solidFill>
                  <a:latin typeface="Myriad Pro" panose="020B0503030403020204" pitchFamily="34" charset="0"/>
                </a:rPr>
                <a:t>Syngas</a:t>
              </a:r>
            </a:p>
          </p:txBody>
        </p:sp>
        <p:grpSp>
          <p:nvGrpSpPr>
            <p:cNvPr id="43" name="Gruppe 42">
              <a:extLst>
                <a:ext uri="{FF2B5EF4-FFF2-40B4-BE49-F238E27FC236}">
                  <a16:creationId xmlns:a16="http://schemas.microsoft.com/office/drawing/2014/main" id="{8CA7CFC8-1DB0-CE23-A0F7-35523400282D}"/>
                </a:ext>
              </a:extLst>
            </p:cNvPr>
            <p:cNvGrpSpPr/>
            <p:nvPr/>
          </p:nvGrpSpPr>
          <p:grpSpPr>
            <a:xfrm>
              <a:off x="735855" y="1269703"/>
              <a:ext cx="4376136" cy="5390290"/>
              <a:chOff x="915978" y="1280214"/>
              <a:chExt cx="4376136" cy="5390290"/>
            </a:xfrm>
          </p:grpSpPr>
          <p:pic>
            <p:nvPicPr>
              <p:cNvPr id="44" name="Bilde 43" descr="Et bilde som inneholder Grafikk, skjermbilde, grønn, grafisk design&#10;&#10;Automatisk generert beskrivelse">
                <a:extLst>
                  <a:ext uri="{FF2B5EF4-FFF2-40B4-BE49-F238E27FC236}">
                    <a16:creationId xmlns:a16="http://schemas.microsoft.com/office/drawing/2014/main" id="{081FFDDD-7CB3-FB39-356E-08D5BBA79608}"/>
                  </a:ext>
                </a:extLst>
              </p:cNvPr>
              <p:cNvPicPr>
                <a:picLocks noChangeAspect="1"/>
              </p:cNvPicPr>
              <p:nvPr/>
            </p:nvPicPr>
            <p:blipFill>
              <a:blip r:embed="rId9"/>
              <a:stretch>
                <a:fillRect/>
              </a:stretch>
            </p:blipFill>
            <p:spPr>
              <a:xfrm>
                <a:off x="2152259" y="2310160"/>
                <a:ext cx="2132276" cy="2163868"/>
              </a:xfrm>
              <a:prstGeom prst="rect">
                <a:avLst/>
              </a:prstGeom>
            </p:spPr>
          </p:pic>
          <p:sp>
            <p:nvSpPr>
              <p:cNvPr id="45" name="Avrundet rektangel 44">
                <a:extLst>
                  <a:ext uri="{FF2B5EF4-FFF2-40B4-BE49-F238E27FC236}">
                    <a16:creationId xmlns:a16="http://schemas.microsoft.com/office/drawing/2014/main" id="{C9E49800-C130-3D05-13FE-149896E21911}"/>
                  </a:ext>
                </a:extLst>
              </p:cNvPr>
              <p:cNvSpPr/>
              <p:nvPr/>
            </p:nvSpPr>
            <p:spPr>
              <a:xfrm>
                <a:off x="915978" y="1280214"/>
                <a:ext cx="4376136" cy="991789"/>
              </a:xfrm>
              <a:prstGeom prst="roundRect">
                <a:avLst/>
              </a:prstGeom>
              <a:solidFill>
                <a:srgbClr val="F4FBFB"/>
              </a:solidFill>
              <a:ln w="22225">
                <a:noFill/>
              </a:ln>
            </p:spPr>
            <p:txBody>
              <a:bodyPr rtlCol="0" anchor="ctr"/>
              <a:lstStyle/>
              <a:p>
                <a:pPr algn="ctr">
                  <a:lnSpc>
                    <a:spcPct val="150000"/>
                  </a:lnSpc>
                </a:pPr>
                <a:r>
                  <a:rPr lang="nb-NO" sz="1600" dirty="0">
                    <a:solidFill>
                      <a:srgbClr val="196873"/>
                    </a:solidFill>
                    <a:latin typeface="Myriad Pro" panose="020B0503030403020204" pitchFamily="34" charset="0"/>
                  </a:rPr>
                  <a:t>Contains methane, carbon monoxide, hydrogen, and some carbon dioxide and nitrogen</a:t>
                </a:r>
              </a:p>
            </p:txBody>
          </p:sp>
          <p:sp>
            <p:nvSpPr>
              <p:cNvPr id="46" name="Avrundet rektangel 45">
                <a:extLst>
                  <a:ext uri="{FF2B5EF4-FFF2-40B4-BE49-F238E27FC236}">
                    <a16:creationId xmlns:a16="http://schemas.microsoft.com/office/drawing/2014/main" id="{E6B91369-67DA-D52B-DAF2-B6602735CE3B}"/>
                  </a:ext>
                </a:extLst>
              </p:cNvPr>
              <p:cNvSpPr/>
              <p:nvPr/>
            </p:nvSpPr>
            <p:spPr>
              <a:xfrm>
                <a:off x="1455459" y="4607019"/>
                <a:ext cx="3305994" cy="2063485"/>
              </a:xfrm>
              <a:prstGeom prst="roundRect">
                <a:avLst/>
              </a:prstGeom>
              <a:solidFill>
                <a:srgbClr val="F4FBFB"/>
              </a:solidFill>
              <a:ln w="22225">
                <a:noFill/>
              </a:ln>
            </p:spPr>
            <p:txBody>
              <a:bodyPr rtlCol="0" anchor="ctr"/>
              <a:lstStyle/>
              <a:p>
                <a:pPr algn="ctr">
                  <a:lnSpc>
                    <a:spcPct val="150000"/>
                  </a:lnSpc>
                </a:pPr>
                <a:r>
                  <a:rPr lang="en-US" sz="2000" u="sng" dirty="0">
                    <a:solidFill>
                      <a:srgbClr val="196873"/>
                    </a:solidFill>
                    <a:latin typeface="Myriad Pro" panose="020B0503030403020204" pitchFamily="34" charset="0"/>
                  </a:rPr>
                  <a:t>Areas of use</a:t>
                </a:r>
              </a:p>
              <a:p>
                <a:pPr algn="ctr">
                  <a:lnSpc>
                    <a:spcPct val="150000"/>
                  </a:lnSpc>
                </a:pPr>
                <a:r>
                  <a:rPr lang="en-US" sz="2000" dirty="0">
                    <a:solidFill>
                      <a:srgbClr val="196873"/>
                    </a:solidFill>
                    <a:latin typeface="Myriad Pro" panose="020B0503030403020204" pitchFamily="34" charset="0"/>
                  </a:rPr>
                  <a:t>Natural gas replacement</a:t>
                </a:r>
              </a:p>
              <a:p>
                <a:pPr algn="ctr">
                  <a:lnSpc>
                    <a:spcPct val="150000"/>
                  </a:lnSpc>
                </a:pPr>
                <a:r>
                  <a:rPr lang="en-US" sz="2000" dirty="0">
                    <a:solidFill>
                      <a:srgbClr val="196873"/>
                    </a:solidFill>
                    <a:latin typeface="Myriad Pro" panose="020B0503030403020204" pitchFamily="34" charset="0"/>
                  </a:rPr>
                  <a:t>Energy source</a:t>
                </a:r>
              </a:p>
              <a:p>
                <a:pPr algn="ctr">
                  <a:lnSpc>
                    <a:spcPct val="150000"/>
                  </a:lnSpc>
                </a:pPr>
                <a:r>
                  <a:rPr lang="en-US" sz="2000" dirty="0">
                    <a:solidFill>
                      <a:srgbClr val="196873"/>
                    </a:solidFill>
                    <a:latin typeface="Myriad Pro" panose="020B0503030403020204" pitchFamily="34" charset="0"/>
                  </a:rPr>
                  <a:t>Raw material</a:t>
                </a:r>
                <a:endParaRPr lang="nb-NO" dirty="0">
                  <a:solidFill>
                    <a:srgbClr val="196873"/>
                  </a:solidFill>
                  <a:latin typeface="Myriad Pro" panose="020B0503030403020204" pitchFamily="34" charset="0"/>
                </a:endParaRPr>
              </a:p>
            </p:txBody>
          </p:sp>
        </p:grpSp>
      </p:grpSp>
    </p:spTree>
    <p:extLst>
      <p:ext uri="{BB962C8B-B14F-4D97-AF65-F5344CB8AC3E}">
        <p14:creationId xmlns:p14="http://schemas.microsoft.com/office/powerpoint/2010/main" val="1846016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0-#ppt_w/2"/>
                                          </p:val>
                                        </p:tav>
                                        <p:tav tm="100000">
                                          <p:val>
                                            <p:strVal val="#ppt_x"/>
                                          </p:val>
                                        </p:tav>
                                      </p:tavLst>
                                    </p:anim>
                                    <p:anim calcmode="lin" valueType="num">
                                      <p:cBhvr additive="base">
                                        <p:cTn id="16"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vrundet rektangel 4">
            <a:extLst>
              <a:ext uri="{FF2B5EF4-FFF2-40B4-BE49-F238E27FC236}">
                <a16:creationId xmlns:a16="http://schemas.microsoft.com/office/drawing/2014/main" id="{4A0A6A3F-4A2F-A078-AEEB-A9DD478E5D56}"/>
              </a:ext>
            </a:extLst>
          </p:cNvPr>
          <p:cNvSpPr/>
          <p:nvPr/>
        </p:nvSpPr>
        <p:spPr>
          <a:xfrm>
            <a:off x="1317447" y="3600081"/>
            <a:ext cx="6965552" cy="2936631"/>
          </a:xfrm>
          <a:prstGeom prst="roundRect">
            <a:avLst/>
          </a:prstGeom>
          <a:solidFill>
            <a:srgbClr val="06878B"/>
          </a:solidFill>
          <a:ln>
            <a:noFill/>
          </a:ln>
        </p:spPr>
        <p:txBody>
          <a:bodyPr rtlCol="0" anchor="ctr"/>
          <a:lstStyle/>
          <a:p>
            <a:endParaRPr lang="nb-NO" sz="2800" dirty="0">
              <a:solidFill>
                <a:srgbClr val="009499"/>
              </a:solidFill>
              <a:latin typeface="Myriad Pro" panose="020B0503030403020204" pitchFamily="34" charset="0"/>
            </a:endParaRPr>
          </a:p>
          <a:p>
            <a:pPr marL="304815" indent="-304815">
              <a:buFont typeface="Arial" panose="020B0604020202020204" pitchFamily="34" charset="0"/>
              <a:buChar char="•"/>
            </a:pPr>
            <a:endParaRPr lang="nb-NO" sz="2400"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Financially challenging </a:t>
            </a: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Transport costs</a:t>
            </a: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Risik for deforestation </a:t>
            </a:r>
          </a:p>
          <a:p>
            <a:endParaRPr lang="nb-NO" sz="2133" dirty="0">
              <a:solidFill>
                <a:srgbClr val="009499"/>
              </a:solidFill>
              <a:latin typeface="Myriad Pro" panose="020B0503030403020204" pitchFamily="34" charset="0"/>
            </a:endParaRPr>
          </a:p>
          <a:p>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317446" y="406120"/>
            <a:ext cx="6965552" cy="2936631"/>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en-US" sz="2400" dirty="0">
                  <a:solidFill>
                    <a:srgbClr val="4A7C28"/>
                  </a:solidFill>
                  <a:latin typeface="Myriad Pro" panose="020B0503030403020204" pitchFamily="34" charset="0"/>
                </a:rPr>
                <a:t>Utilization of overlooked resource</a:t>
              </a:r>
            </a:p>
            <a:p>
              <a:pPr marL="542317" lvl="1" indent="-304815">
                <a:lnSpc>
                  <a:spcPct val="150000"/>
                </a:lnSpc>
                <a:buFont typeface="Arial" panose="020B0604020202020204" pitchFamily="34" charset="0"/>
                <a:buChar char="•"/>
              </a:pPr>
              <a:r>
                <a:rPr lang="en-US" sz="2400" dirty="0">
                  <a:solidFill>
                    <a:srgbClr val="4A7C28"/>
                  </a:solidFill>
                  <a:latin typeface="Myriad Pro" panose="020B0503030403020204" pitchFamily="34" charset="0"/>
                </a:rPr>
                <a:t>Local production</a:t>
              </a:r>
            </a:p>
            <a:p>
              <a:pPr marL="542317" lvl="1" indent="-304815">
                <a:lnSpc>
                  <a:spcPct val="150000"/>
                </a:lnSpc>
                <a:buFont typeface="Arial" panose="020B0604020202020204" pitchFamily="34" charset="0"/>
                <a:buChar char="•"/>
              </a:pPr>
              <a:r>
                <a:rPr lang="en-US" sz="2400" dirty="0">
                  <a:solidFill>
                    <a:srgbClr val="4A7C28"/>
                  </a:solidFill>
                  <a:latin typeface="Myriad Pro" panose="020B0503030403020204" pitchFamily="34" charset="0"/>
                </a:rPr>
                <a:t>Environmentally friendly</a:t>
              </a: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3246655" y="1498235"/>
              <a:ext cx="3908562" cy="1591185"/>
            </a:xfrm>
            <a:prstGeom prst="rect">
              <a:avLst/>
            </a:prstGeom>
          </p:spPr>
          <p:txBody>
            <a:bodyPr wrap="square" lIns="0" tIns="0" rIns="0" bIns="0" rtlCol="0" anchor="t">
              <a:spAutoFit/>
            </a:bodyPr>
            <a:lstStyle/>
            <a:p>
              <a:pPr lvl="2">
                <a:lnSpc>
                  <a:spcPts val="6250"/>
                </a:lnSpc>
              </a:pPr>
              <a:r>
                <a:rPr lang="nb-NO" sz="4667" dirty="0">
                  <a:solidFill>
                    <a:srgbClr val="497C28"/>
                  </a:solidFill>
                  <a:latin typeface="Myriad Pro" panose="020B0503030403020204" pitchFamily="34" charset="0"/>
                </a:rPr>
                <a:t>Pros</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3598804" y="3683239"/>
            <a:ext cx="3132195" cy="741485"/>
          </a:xfrm>
          <a:prstGeom prst="rect">
            <a:avLst/>
          </a:prstGeom>
        </p:spPr>
        <p:txBody>
          <a:bodyPr wrap="square" lIns="0" tIns="0" rIns="0" bIns="0" rtlCol="0" anchor="t">
            <a:spAutoFit/>
          </a:bodyPr>
          <a:lstStyle/>
          <a:p>
            <a:pPr>
              <a:lnSpc>
                <a:spcPts val="6250"/>
              </a:lnSpc>
            </a:pPr>
            <a:r>
              <a:rPr lang="nb-NO" sz="4667" dirty="0">
                <a:solidFill>
                  <a:srgbClr val="009498"/>
                </a:solidFill>
                <a:latin typeface="Myriad Pro" panose="020B0503030403020204" pitchFamily="34" charset="0"/>
              </a:rPr>
              <a:t>Cons </a:t>
            </a:r>
          </a:p>
        </p:txBody>
      </p:sp>
      <p:sp>
        <p:nvSpPr>
          <p:cNvPr id="15" name="Avrundet rektangel 14">
            <a:extLst>
              <a:ext uri="{FF2B5EF4-FFF2-40B4-BE49-F238E27FC236}">
                <a16:creationId xmlns:a16="http://schemas.microsoft.com/office/drawing/2014/main" id="{04925B64-07C9-80C9-0264-9FCE614B8AE2}"/>
              </a:ext>
            </a:extLst>
          </p:cNvPr>
          <p:cNvSpPr/>
          <p:nvPr/>
        </p:nvSpPr>
        <p:spPr>
          <a:xfrm rot="5400000">
            <a:off x="8153823" y="3060700"/>
            <a:ext cx="6223279"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10897162" y="955066"/>
            <a:ext cx="736598" cy="726521"/>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253642" y="4039696"/>
            <a:ext cx="858131" cy="2057400"/>
          </a:xfrm>
          <a:prstGeom prst="rect">
            <a:avLst/>
          </a:prstGeom>
          <a:no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srcRect r="48632"/>
          <a:stretch/>
        </p:blipFill>
        <p:spPr>
          <a:xfrm>
            <a:off x="372971" y="760904"/>
            <a:ext cx="841557" cy="2057400"/>
          </a:xfrm>
          <a:prstGeom prst="rect">
            <a:avLst/>
          </a:prstGeom>
        </p:spPr>
      </p:pic>
      <p:pic>
        <p:nvPicPr>
          <p:cNvPr id="6" name="Bilde 5" descr="Et bilde som inneholder skjermbilde, clip art, design&#10;&#10;Automatisk generert beskrivelse">
            <a:extLst>
              <a:ext uri="{FF2B5EF4-FFF2-40B4-BE49-F238E27FC236}">
                <a16:creationId xmlns:a16="http://schemas.microsoft.com/office/drawing/2014/main" id="{85332F92-27BF-9ADF-0F4C-78334D60DF03}"/>
              </a:ext>
            </a:extLst>
          </p:cNvPr>
          <p:cNvPicPr>
            <a:picLocks noChangeAspect="1"/>
          </p:cNvPicPr>
          <p:nvPr/>
        </p:nvPicPr>
        <p:blipFill>
          <a:blip r:embed="rId4"/>
          <a:stretch>
            <a:fillRect/>
          </a:stretch>
        </p:blipFill>
        <p:spPr>
          <a:xfrm>
            <a:off x="8695584" y="4064198"/>
            <a:ext cx="1689100" cy="1689100"/>
          </a:xfrm>
          <a:prstGeom prst="rect">
            <a:avLst/>
          </a:prstGeom>
        </p:spPr>
      </p:pic>
      <p:pic>
        <p:nvPicPr>
          <p:cNvPr id="8" name="Bilde 7" descr="Et bilde som inneholder clip art, Grafikk, grafisk design, illustrasjon&#10;&#10;Automatisk generert beskrivelse">
            <a:extLst>
              <a:ext uri="{FF2B5EF4-FFF2-40B4-BE49-F238E27FC236}">
                <a16:creationId xmlns:a16="http://schemas.microsoft.com/office/drawing/2014/main" id="{B0EC5F7B-CE35-196C-8AB1-6E158F58CFAB}"/>
              </a:ext>
            </a:extLst>
          </p:cNvPr>
          <p:cNvPicPr>
            <a:picLocks noChangeAspect="1"/>
          </p:cNvPicPr>
          <p:nvPr/>
        </p:nvPicPr>
        <p:blipFill>
          <a:blip r:embed="rId5"/>
          <a:stretch>
            <a:fillRect/>
          </a:stretch>
        </p:blipFill>
        <p:spPr>
          <a:xfrm>
            <a:off x="8488833" y="955066"/>
            <a:ext cx="2100126" cy="1838737"/>
          </a:xfrm>
          <a:prstGeom prst="rect">
            <a:avLst/>
          </a:prstGeom>
        </p:spPr>
      </p:pic>
    </p:spTree>
    <p:extLst>
      <p:ext uri="{BB962C8B-B14F-4D97-AF65-F5344CB8AC3E}">
        <p14:creationId xmlns:p14="http://schemas.microsoft.com/office/powerpoint/2010/main" val="294547117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vrundet rektangel 4">
            <a:extLst>
              <a:ext uri="{FF2B5EF4-FFF2-40B4-BE49-F238E27FC236}">
                <a16:creationId xmlns:a16="http://schemas.microsoft.com/office/drawing/2014/main" id="{4A0A6A3F-4A2F-A078-AEEB-A9DD478E5D56}"/>
              </a:ext>
            </a:extLst>
          </p:cNvPr>
          <p:cNvSpPr/>
          <p:nvPr/>
        </p:nvSpPr>
        <p:spPr>
          <a:xfrm>
            <a:off x="1317447" y="3600081"/>
            <a:ext cx="6965552" cy="2936631"/>
          </a:xfrm>
          <a:prstGeom prst="roundRect">
            <a:avLst/>
          </a:prstGeom>
          <a:solidFill>
            <a:srgbClr val="EE6F7C"/>
          </a:solidFill>
          <a:ln>
            <a:noFill/>
          </a:ln>
        </p:spPr>
        <p:txBody>
          <a:bodyPr rtlCol="0" anchor="ctr"/>
          <a:lstStyle/>
          <a:p>
            <a:endParaRPr lang="nb-NO" sz="2800" dirty="0">
              <a:solidFill>
                <a:srgbClr val="009499"/>
              </a:solidFill>
              <a:latin typeface="Myriad Pro" panose="020B0503030403020204" pitchFamily="34" charset="0"/>
            </a:endParaRPr>
          </a:p>
          <a:p>
            <a:pPr marL="304815" indent="-304815">
              <a:buFont typeface="Arial" panose="020B0604020202020204" pitchFamily="34" charset="0"/>
              <a:buChar char="•"/>
            </a:pPr>
            <a:endParaRPr lang="nb-NO" sz="2400"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en-US" sz="2400" dirty="0">
                <a:solidFill>
                  <a:srgbClr val="A43F3E"/>
                </a:solidFill>
                <a:latin typeface="Myriad Pro" panose="020B0503030403020204" pitchFamily="34" charset="0"/>
              </a:rPr>
              <a:t>Financially challenging</a:t>
            </a:r>
          </a:p>
          <a:p>
            <a:pPr marL="304815" indent="-304815">
              <a:lnSpc>
                <a:spcPct val="150000"/>
              </a:lnSpc>
              <a:buFont typeface="Arial" panose="020B0604020202020204" pitchFamily="34" charset="0"/>
              <a:buChar char="•"/>
            </a:pPr>
            <a:r>
              <a:rPr lang="en-US" sz="2400" dirty="0">
                <a:solidFill>
                  <a:srgbClr val="A43F3E"/>
                </a:solidFill>
                <a:latin typeface="Myriad Pro" panose="020B0503030403020204" pitchFamily="34" charset="0"/>
              </a:rPr>
              <a:t>Transport costs</a:t>
            </a:r>
          </a:p>
          <a:p>
            <a:pPr marL="304815" indent="-304815">
              <a:lnSpc>
                <a:spcPct val="150000"/>
              </a:lnSpc>
              <a:buFont typeface="Arial" panose="020B0604020202020204" pitchFamily="34" charset="0"/>
              <a:buChar char="•"/>
            </a:pPr>
            <a:r>
              <a:rPr lang="en-US" sz="2400" dirty="0">
                <a:solidFill>
                  <a:srgbClr val="A43F3E"/>
                </a:solidFill>
                <a:latin typeface="Myriad Pro" panose="020B0503030403020204" pitchFamily="34" charset="0"/>
              </a:rPr>
              <a:t>Risk of deforestation</a:t>
            </a:r>
            <a:endParaRPr lang="nb-NO" sz="2133" dirty="0">
              <a:solidFill>
                <a:srgbClr val="009499"/>
              </a:solidFill>
              <a:latin typeface="Myriad Pro" panose="020B0503030403020204" pitchFamily="34" charset="0"/>
            </a:endParaRPr>
          </a:p>
          <a:p>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317446" y="406120"/>
            <a:ext cx="6965552" cy="2936631"/>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02878A"/>
            </a:solidFill>
            <a:ln>
              <a:noFill/>
            </a:ln>
          </p:spPr>
          <p:txBody>
            <a:bodyPr rtlCol="0" anchor="ctr"/>
            <a:lstStyle/>
            <a:p>
              <a:pPr marL="237502" lvl="1">
                <a:lnSpc>
                  <a:spcPts val="3520"/>
                </a:lnSpc>
              </a:pPr>
              <a:endParaRPr lang="nb-NO" sz="1600" dirty="0">
                <a:solidFill>
                  <a:srgbClr val="00949A"/>
                </a:solidFill>
                <a:latin typeface="Myriad Pro" panose="020B0503030403020204" pitchFamily="34" charset="0"/>
              </a:endParaRPr>
            </a:p>
            <a:p>
              <a:pPr marL="237502" lvl="1">
                <a:lnSpc>
                  <a:spcPct val="150000"/>
                </a:lnSpc>
              </a:pPr>
              <a:endParaRPr lang="nb-NO" sz="1600" dirty="0">
                <a:solidFill>
                  <a:srgbClr val="00949A"/>
                </a:solidFill>
                <a:latin typeface="Myriad Pro" panose="020B0503030403020204" pitchFamily="34" charset="0"/>
              </a:endParaRPr>
            </a:p>
            <a:p>
              <a:pPr marL="237502" lvl="1"/>
              <a:endParaRPr lang="nb-NO" sz="2400" dirty="0">
                <a:solidFill>
                  <a:srgbClr val="00949A"/>
                </a:solidFill>
                <a:latin typeface="Myriad Pro" panose="020B0503030403020204" pitchFamily="34" charset="0"/>
              </a:endParaRPr>
            </a:p>
            <a:p>
              <a:pPr marL="542317" lvl="1" indent="-304815">
                <a:lnSpc>
                  <a:spcPct val="150000"/>
                </a:lnSpc>
                <a:buFont typeface="Arial" panose="020B0604020202020204" pitchFamily="34" charset="0"/>
                <a:buChar char="•"/>
              </a:pPr>
              <a:r>
                <a:rPr lang="nb-NO" sz="2400" dirty="0">
                  <a:solidFill>
                    <a:srgbClr val="00949A"/>
                  </a:solidFill>
                  <a:latin typeface="Myriad Pro" panose="020B0503030403020204" pitchFamily="34" charset="0"/>
                </a:rPr>
                <a:t>Utilization of overlooked resourse</a:t>
              </a:r>
            </a:p>
            <a:p>
              <a:pPr marL="542317" lvl="1" indent="-304815">
                <a:lnSpc>
                  <a:spcPct val="150000"/>
                </a:lnSpc>
                <a:buFont typeface="Arial" panose="020B0604020202020204" pitchFamily="34" charset="0"/>
                <a:buChar char="•"/>
              </a:pPr>
              <a:r>
                <a:rPr lang="nb-NO" sz="2400" dirty="0">
                  <a:solidFill>
                    <a:srgbClr val="00949A"/>
                  </a:solidFill>
                  <a:latin typeface="Myriad Pro" panose="020B0503030403020204" pitchFamily="34" charset="0"/>
                </a:rPr>
                <a:t>Local production </a:t>
              </a:r>
            </a:p>
            <a:p>
              <a:pPr marL="542317" lvl="1" indent="-304815">
                <a:lnSpc>
                  <a:spcPct val="150000"/>
                </a:lnSpc>
                <a:buFont typeface="Arial" panose="020B0604020202020204" pitchFamily="34" charset="0"/>
                <a:buChar char="•"/>
              </a:pPr>
              <a:r>
                <a:rPr lang="nb-NO" sz="2400" dirty="0">
                  <a:solidFill>
                    <a:srgbClr val="00949A"/>
                  </a:solidFill>
                  <a:latin typeface="Myriad Pro" panose="020B0503030403020204" pitchFamily="34" charset="0"/>
                </a:rPr>
                <a:t>Environmentally friendly </a:t>
              </a:r>
            </a:p>
            <a:p>
              <a:pPr marL="542317" lvl="1" indent="-304815">
                <a:lnSpc>
                  <a:spcPct val="150000"/>
                </a:lnSpc>
                <a:buFont typeface="Arial" panose="020B0604020202020204" pitchFamily="34" charset="0"/>
                <a:buChar char="•"/>
              </a:pPr>
              <a:endParaRPr lang="nb-NO" sz="1867" dirty="0">
                <a:solidFill>
                  <a:srgbClr val="00949A"/>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00949A"/>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3246655" y="1498235"/>
              <a:ext cx="4500910" cy="1591185"/>
            </a:xfrm>
            <a:prstGeom prst="rect">
              <a:avLst/>
            </a:prstGeom>
          </p:spPr>
          <p:txBody>
            <a:bodyPr wrap="square" lIns="0" tIns="0" rIns="0" bIns="0" rtlCol="0" anchor="t">
              <a:spAutoFit/>
            </a:bodyPr>
            <a:lstStyle/>
            <a:p>
              <a:pPr lvl="2">
                <a:lnSpc>
                  <a:spcPts val="6250"/>
                </a:lnSpc>
              </a:pPr>
              <a:r>
                <a:rPr lang="nb-NO" sz="4667" dirty="0">
                  <a:solidFill>
                    <a:srgbClr val="00949A"/>
                  </a:solidFill>
                  <a:latin typeface="Myriad Pro" panose="020B0503030403020204" pitchFamily="34" charset="0"/>
                </a:rPr>
                <a:t>Pros</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3598804" y="3683239"/>
            <a:ext cx="3741795" cy="741485"/>
          </a:xfrm>
          <a:prstGeom prst="rect">
            <a:avLst/>
          </a:prstGeom>
        </p:spPr>
        <p:txBody>
          <a:bodyPr wrap="square" lIns="0" tIns="0" rIns="0" bIns="0" rtlCol="0" anchor="t">
            <a:spAutoFit/>
          </a:bodyPr>
          <a:lstStyle/>
          <a:p>
            <a:pPr>
              <a:lnSpc>
                <a:spcPts val="6250"/>
              </a:lnSpc>
            </a:pPr>
            <a:r>
              <a:rPr lang="nb-NO" sz="4667" dirty="0">
                <a:solidFill>
                  <a:srgbClr val="A43F3E"/>
                </a:solidFill>
                <a:latin typeface="Myriad Pro" panose="020B0503030403020204" pitchFamily="34" charset="0"/>
              </a:rPr>
              <a:t>Cons</a:t>
            </a:r>
          </a:p>
        </p:txBody>
      </p:sp>
      <p:sp>
        <p:nvSpPr>
          <p:cNvPr id="15" name="Avrundet rektangel 14">
            <a:extLst>
              <a:ext uri="{FF2B5EF4-FFF2-40B4-BE49-F238E27FC236}">
                <a16:creationId xmlns:a16="http://schemas.microsoft.com/office/drawing/2014/main" id="{04925B64-07C9-80C9-0264-9FCE614B8AE2}"/>
              </a:ext>
            </a:extLst>
          </p:cNvPr>
          <p:cNvSpPr/>
          <p:nvPr/>
        </p:nvSpPr>
        <p:spPr>
          <a:xfrm rot="5400000">
            <a:off x="8153823" y="3060700"/>
            <a:ext cx="6223279"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10897164" y="5068396"/>
            <a:ext cx="736598" cy="726521"/>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srcRect l="47620"/>
          <a:stretch/>
        </p:blipFill>
        <p:spPr>
          <a:xfrm>
            <a:off x="253642" y="4039696"/>
            <a:ext cx="858131" cy="2057400"/>
          </a:xfrm>
          <a:prstGeom prst="rect">
            <a:avLst/>
          </a:prstGeom>
          <a:no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duotone>
              <a:prstClr val="black"/>
              <a:schemeClr val="accent1">
                <a:tint val="45000"/>
                <a:satMod val="400000"/>
              </a:schemeClr>
            </a:duotone>
          </a:blip>
          <a:srcRect r="48632"/>
          <a:stretch/>
        </p:blipFill>
        <p:spPr>
          <a:xfrm>
            <a:off x="372971" y="760904"/>
            <a:ext cx="841557" cy="2057400"/>
          </a:xfrm>
          <a:prstGeom prst="rect">
            <a:avLst/>
          </a:prstGeom>
        </p:spPr>
      </p:pic>
      <p:pic>
        <p:nvPicPr>
          <p:cNvPr id="6" name="Bilde 5" descr="Et bilde som inneholder skjermbilde, clip art, design&#10;&#10;Automatisk generert beskrivelse">
            <a:extLst>
              <a:ext uri="{FF2B5EF4-FFF2-40B4-BE49-F238E27FC236}">
                <a16:creationId xmlns:a16="http://schemas.microsoft.com/office/drawing/2014/main" id="{85332F92-27BF-9ADF-0F4C-78334D60DF03}"/>
              </a:ext>
            </a:extLst>
          </p:cNvPr>
          <p:cNvPicPr>
            <a:picLocks noChangeAspect="1"/>
          </p:cNvPicPr>
          <p:nvPr/>
        </p:nvPicPr>
        <p:blipFill>
          <a:blip r:embed="rId4"/>
          <a:stretch>
            <a:fillRect/>
          </a:stretch>
        </p:blipFill>
        <p:spPr>
          <a:xfrm>
            <a:off x="8695584" y="4064198"/>
            <a:ext cx="1689100" cy="1689100"/>
          </a:xfrm>
          <a:prstGeom prst="rect">
            <a:avLst/>
          </a:prstGeom>
        </p:spPr>
      </p:pic>
      <p:pic>
        <p:nvPicPr>
          <p:cNvPr id="8" name="Bilde 7" descr="Et bilde som inneholder clip art, Grafikk, grafisk design, illustrasjon&#10;&#10;Automatisk generert beskrivelse">
            <a:extLst>
              <a:ext uri="{FF2B5EF4-FFF2-40B4-BE49-F238E27FC236}">
                <a16:creationId xmlns:a16="http://schemas.microsoft.com/office/drawing/2014/main" id="{B0EC5F7B-CE35-196C-8AB1-6E158F58CFAB}"/>
              </a:ext>
            </a:extLst>
          </p:cNvPr>
          <p:cNvPicPr>
            <a:picLocks noChangeAspect="1"/>
          </p:cNvPicPr>
          <p:nvPr/>
        </p:nvPicPr>
        <p:blipFill>
          <a:blip r:embed="rId5"/>
          <a:stretch>
            <a:fillRect/>
          </a:stretch>
        </p:blipFill>
        <p:spPr>
          <a:xfrm>
            <a:off x="8488833" y="955066"/>
            <a:ext cx="2100126" cy="1838737"/>
          </a:xfrm>
          <a:prstGeom prst="rect">
            <a:avLst/>
          </a:prstGeom>
        </p:spPr>
      </p:pic>
    </p:spTree>
    <p:extLst>
      <p:ext uri="{BB962C8B-B14F-4D97-AF65-F5344CB8AC3E}">
        <p14:creationId xmlns:p14="http://schemas.microsoft.com/office/powerpoint/2010/main" val="4257200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248587"/>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5474743"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Gassification</a:t>
            </a:r>
            <a:endParaRPr lang="en-US" sz="5896" dirty="0">
              <a:solidFill>
                <a:srgbClr val="D0E7DE"/>
              </a:solidFill>
              <a:latin typeface="Myriad Pro" panose="020B0503030403020204" pitchFamily="34" charset="0"/>
            </a:endParaRP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263083"/>
            <a:ext cx="3378152" cy="3052831"/>
            <a:chOff x="2692824" y="387677"/>
            <a:chExt cx="7098379" cy="6301844"/>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6768426" cy="6301844"/>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Ruduces emissions of hazardous substances</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Utilizes waste efficiently </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Recyclable materials </a:t>
              </a: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387677"/>
              <a:ext cx="7098379" cy="1466557"/>
            </a:xfrm>
            <a:prstGeom prst="rect">
              <a:avLst/>
            </a:prstGeom>
          </p:spPr>
          <p:txBody>
            <a:bodyPr wrap="square" lIns="0" tIns="0" rIns="0" bIns="0" rtlCol="0" anchor="t">
              <a:spAutoFit/>
            </a:bodyPr>
            <a:lstStyle/>
            <a:p>
              <a:pPr lvl="2">
                <a:lnSpc>
                  <a:spcPts val="6250"/>
                </a:lnSpc>
              </a:pPr>
              <a:r>
                <a:rPr lang="nb-NO" sz="3600" dirty="0">
                  <a:solidFill>
                    <a:srgbClr val="00949A"/>
                  </a:solidFill>
                  <a:latin typeface="Myriad Pro" panose="020B0503030403020204" pitchFamily="34" charset="0"/>
                </a:rPr>
                <a:t>Pros</a:t>
              </a: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Loq energy density </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Complicated process</a:t>
            </a: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nb-NO" sz="3600" dirty="0">
                <a:solidFill>
                  <a:srgbClr val="00949A"/>
                </a:solidFill>
                <a:latin typeface="Myriad Pro" panose="020B0503030403020204" pitchFamily="34" charset="0"/>
              </a:rPr>
              <a:t>Cons</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0" y="3124547"/>
            <a:ext cx="736598" cy="726521"/>
          </a:xfrm>
          <a:prstGeom prst="ellipse">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duotone>
              <a:prstClr val="black"/>
              <a:schemeClr val="accent6">
                <a:tint val="45000"/>
                <a:satMod val="400000"/>
              </a:schemeClr>
            </a:duotone>
          </a:blip>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3530210759"/>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62247" y="4314141"/>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59314" y="3562107"/>
                <a:ext cx="1459990" cy="358623"/>
              </a:xfrm>
              <a:prstGeom prst="rect">
                <a:avLst/>
              </a:prstGeom>
              <a:noFill/>
            </p:spPr>
            <p:txBody>
              <a:bodyPr wrap="square" rtlCol="0">
                <a:spAutoFit/>
              </a:bodyPr>
              <a:lstStyle/>
              <a:p>
                <a:r>
                  <a:rPr lang="nb-NO" sz="1600" b="1" dirty="0">
                    <a:solidFill>
                      <a:schemeClr val="bg1"/>
                    </a:solidFill>
                    <a:latin typeface="Myriad Pro" panose="020B0503030403020204" pitchFamily="34" charset="0"/>
                    <a:cs typeface="Calibri" panose="020F0502020204030204" pitchFamily="34" charset="0"/>
                  </a:rPr>
                  <a:t>800 - 1000</a:t>
                </a:r>
                <a:r>
                  <a:rPr lang="nb-NO" sz="1600" b="1" dirty="0">
                    <a:solidFill>
                      <a:schemeClr val="bg1"/>
                    </a:solidFill>
                    <a:effectLst/>
                    <a:latin typeface="Myriad Pro" panose="020B0503030403020204" pitchFamily="34" charset="0"/>
                    <a:cs typeface="Calibri" panose="020F0502020204030204" pitchFamily="34" charset="0"/>
                  </a:rPr>
                  <a:t>°</a:t>
                </a:r>
                <a:r>
                  <a:rPr lang="nb-NO" sz="1600" b="1" dirty="0">
                    <a:solidFill>
                      <a:schemeClr val="bg1"/>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166977651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4590991"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Gassification</a:t>
            </a:r>
            <a:r>
              <a:rPr lang="en-US" sz="5896" dirty="0">
                <a:solidFill>
                  <a:srgbClr val="D0E7DE"/>
                </a:solidFill>
                <a:latin typeface="Myriad Pro" panose="020B0503030403020204" pitchFamily="34" charset="0"/>
              </a:rPr>
              <a:t> </a:t>
            </a: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123118"/>
            <a:ext cx="3378152" cy="3192796"/>
            <a:chOff x="2692824" y="98752"/>
            <a:chExt cx="7098378" cy="6590769"/>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en-US" dirty="0">
                  <a:solidFill>
                    <a:srgbClr val="497C28"/>
                  </a:solidFill>
                  <a:latin typeface="Myriad Pro" panose="020B0503030403020204" pitchFamily="34" charset="0"/>
                </a:rPr>
                <a:t>Reduces emissions of hazardous substances</a:t>
              </a:r>
            </a:p>
            <a:p>
              <a:pPr marL="542317" lvl="1" indent="-304815">
                <a:lnSpc>
                  <a:spcPct val="150000"/>
                </a:lnSpc>
                <a:buFont typeface="Arial" panose="020B0604020202020204" pitchFamily="34" charset="0"/>
                <a:buChar char="•"/>
              </a:pPr>
              <a:r>
                <a:rPr lang="en-US" dirty="0">
                  <a:solidFill>
                    <a:srgbClr val="497C28"/>
                  </a:solidFill>
                  <a:latin typeface="Myriad Pro" panose="020B0503030403020204" pitchFamily="34" charset="0"/>
                </a:rPr>
                <a:t>Utilizes waste efficiently</a:t>
              </a:r>
            </a:p>
            <a:p>
              <a:pPr marL="542317" lvl="1" indent="-304815">
                <a:lnSpc>
                  <a:spcPct val="150000"/>
                </a:lnSpc>
                <a:buFont typeface="Arial" panose="020B0604020202020204" pitchFamily="34" charset="0"/>
                <a:buChar char="•"/>
              </a:pPr>
              <a:r>
                <a:rPr lang="en-US" dirty="0">
                  <a:solidFill>
                    <a:srgbClr val="497C28"/>
                  </a:solidFill>
                  <a:latin typeface="Myriad Pro" panose="020B0503030403020204" pitchFamily="34" charset="0"/>
                </a:rPr>
                <a:t>Recyclable metals</a:t>
              </a: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98752"/>
              <a:ext cx="7098378" cy="1466557"/>
            </a:xfrm>
            <a:prstGeom prst="rect">
              <a:avLst/>
            </a:prstGeom>
          </p:spPr>
          <p:txBody>
            <a:bodyPr wrap="square" lIns="0" tIns="0" rIns="0" bIns="0" rtlCol="0" anchor="t">
              <a:spAutoFit/>
            </a:bodyPr>
            <a:lstStyle/>
            <a:p>
              <a:pPr lvl="2">
                <a:lnSpc>
                  <a:spcPts val="6250"/>
                </a:lnSpc>
              </a:pPr>
              <a:r>
                <a:rPr lang="nb-NO" sz="3600" dirty="0">
                  <a:solidFill>
                    <a:srgbClr val="497C28"/>
                  </a:solidFill>
                  <a:latin typeface="Myriad Pro" panose="020B0503030403020204" pitchFamily="34" charset="0"/>
                </a:rPr>
                <a:t>Pros</a:t>
              </a: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0099A1"/>
                </a:solidFill>
                <a:latin typeface="Myriad Pro" panose="020B0503030403020204" pitchFamily="34" charset="0"/>
              </a:rPr>
              <a:t>Low energy density</a:t>
            </a:r>
          </a:p>
          <a:p>
            <a:pPr marL="542317" lvl="1" indent="-304815">
              <a:lnSpc>
                <a:spcPct val="150000"/>
              </a:lnSpc>
              <a:buFont typeface="Arial" panose="020B0604020202020204" pitchFamily="34" charset="0"/>
              <a:buChar char="•"/>
            </a:pPr>
            <a:r>
              <a:rPr lang="nb-NO" dirty="0">
                <a:solidFill>
                  <a:srgbClr val="0099A1"/>
                </a:solidFill>
                <a:latin typeface="Myriad Pro" panose="020B0503030403020204" pitchFamily="34" charset="0"/>
              </a:rPr>
              <a:t>Complicated process</a:t>
            </a:r>
            <a:endParaRPr lang="nb-NO" sz="1867" dirty="0">
              <a:solidFill>
                <a:srgbClr val="0099A1"/>
              </a:solidFill>
              <a:latin typeface="Myriad Pro" panose="020B0503030403020204" pitchFamily="34" charset="0"/>
            </a:endParaRP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nb-NO" sz="3600" dirty="0">
                <a:solidFill>
                  <a:srgbClr val="00949A"/>
                </a:solidFill>
                <a:latin typeface="Myriad Pro" panose="020B0503030403020204" pitchFamily="34" charset="0"/>
              </a:rPr>
              <a:t>Cons</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1" y="1279461"/>
            <a:ext cx="736598" cy="726521"/>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1334117901"/>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62247" y="4282327"/>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duotone>
                  <a:prstClr val="black"/>
                  <a:schemeClr val="accent2">
                    <a:tint val="45000"/>
                    <a:satMod val="400000"/>
                  </a:schemeClr>
                </a:duotone>
              </a:blip>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duotone>
                  <a:prstClr val="black"/>
                  <a:schemeClr val="accent2">
                    <a:tint val="45000"/>
                    <a:satMod val="400000"/>
                  </a:schemeClr>
                </a:duotone>
              </a:blip>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97701" y="3523719"/>
                <a:ext cx="1383217" cy="358623"/>
              </a:xfrm>
              <a:prstGeom prst="rect">
                <a:avLst/>
              </a:prstGeom>
              <a:noFill/>
            </p:spPr>
            <p:txBody>
              <a:bodyPr wrap="square" rtlCol="0">
                <a:spAutoFit/>
              </a:bodyPr>
              <a:lstStyle/>
              <a:p>
                <a:r>
                  <a:rPr lang="nb-NO" sz="1600" b="1" dirty="0">
                    <a:solidFill>
                      <a:srgbClr val="248587"/>
                    </a:solidFill>
                    <a:latin typeface="Myriad Pro" panose="020B0503030403020204" pitchFamily="34" charset="0"/>
                    <a:cs typeface="Calibri" panose="020F0502020204030204" pitchFamily="34" charset="0"/>
                  </a:rPr>
                  <a:t>800 - 1000</a:t>
                </a:r>
                <a:r>
                  <a:rPr lang="nb-NO" sz="1600" b="1" dirty="0">
                    <a:solidFill>
                      <a:srgbClr val="248587"/>
                    </a:solidFill>
                    <a:effectLst/>
                    <a:latin typeface="Myriad Pro" panose="020B0503030403020204" pitchFamily="34" charset="0"/>
                    <a:cs typeface="Calibri" panose="020F0502020204030204" pitchFamily="34" charset="0"/>
                  </a:rPr>
                  <a:t>°</a:t>
                </a:r>
                <a:r>
                  <a:rPr lang="nb-NO" sz="1600" b="1" dirty="0">
                    <a:solidFill>
                      <a:srgbClr val="248587"/>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duotone>
                <a:prstClr val="black"/>
                <a:schemeClr val="accent1">
                  <a:tint val="45000"/>
                  <a:satMod val="400000"/>
                </a:schemeClr>
              </a:duotone>
            </a:blip>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2369922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5213135"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Gassifisering</a:t>
            </a:r>
            <a:endParaRPr lang="en-US" sz="5896" dirty="0">
              <a:solidFill>
                <a:srgbClr val="D0E7DE"/>
              </a:solidFill>
              <a:latin typeface="Myriad Pro" panose="020B0503030403020204" pitchFamily="34" charset="0"/>
            </a:endParaRP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123118"/>
            <a:ext cx="3378152" cy="3192796"/>
            <a:chOff x="2692824" y="98753"/>
            <a:chExt cx="7098379" cy="6590768"/>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6768426" cy="6301844"/>
            </a:xfrm>
            <a:prstGeom prst="roundRect">
              <a:avLst/>
            </a:prstGeom>
            <a:solidFill>
              <a:srgbClr val="007880"/>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chemeClr val="bg1">
                    <a:lumMod val="50000"/>
                  </a:schemeClr>
                </a:solidFill>
                <a:latin typeface="Myriad Pro" panose="020B0503030403020204" pitchFamily="34" charset="0"/>
              </a:endParaRPr>
            </a:p>
            <a:p>
              <a:pPr marL="542317" lvl="1" indent="-304815">
                <a:lnSpc>
                  <a:spcPct val="150000"/>
                </a:lnSpc>
                <a:buFont typeface="Arial" panose="020B0604020202020204" pitchFamily="34" charset="0"/>
                <a:buChar char="•"/>
              </a:pPr>
              <a:r>
                <a:rPr lang="en-US" dirty="0">
                  <a:solidFill>
                    <a:srgbClr val="0099A1"/>
                  </a:solidFill>
                  <a:latin typeface="Myriad Pro" panose="020B0503030403020204" pitchFamily="34" charset="0"/>
                </a:rPr>
                <a:t>Reduces emissions of hazardous substances</a:t>
              </a:r>
            </a:p>
            <a:p>
              <a:pPr marL="542317" lvl="1" indent="-304815">
                <a:lnSpc>
                  <a:spcPct val="150000"/>
                </a:lnSpc>
                <a:buFont typeface="Arial" panose="020B0604020202020204" pitchFamily="34" charset="0"/>
                <a:buChar char="•"/>
              </a:pPr>
              <a:r>
                <a:rPr lang="en-US" dirty="0">
                  <a:solidFill>
                    <a:srgbClr val="0099A1"/>
                  </a:solidFill>
                  <a:latin typeface="Myriad Pro" panose="020B0503030403020204" pitchFamily="34" charset="0"/>
                </a:rPr>
                <a:t>Utilizes waste efficiently</a:t>
              </a:r>
            </a:p>
            <a:p>
              <a:pPr marL="542317" lvl="1" indent="-304815">
                <a:lnSpc>
                  <a:spcPct val="150000"/>
                </a:lnSpc>
                <a:buFont typeface="Arial" panose="020B0604020202020204" pitchFamily="34" charset="0"/>
                <a:buChar char="•"/>
              </a:pPr>
              <a:r>
                <a:rPr lang="en-US" dirty="0">
                  <a:solidFill>
                    <a:srgbClr val="0099A1"/>
                  </a:solidFill>
                  <a:latin typeface="Myriad Pro" panose="020B0503030403020204" pitchFamily="34" charset="0"/>
                </a:rPr>
                <a:t>Recyclable metals</a:t>
              </a:r>
              <a:endParaRPr lang="nb-NO" sz="1867" dirty="0">
                <a:solidFill>
                  <a:srgbClr val="0099A1"/>
                </a:solidFill>
                <a:latin typeface="Myriad Pro" panose="020B0503030403020204" pitchFamily="34" charset="0"/>
              </a:endParaRP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98753"/>
              <a:ext cx="7098379" cy="1466557"/>
            </a:xfrm>
            <a:prstGeom prst="rect">
              <a:avLst/>
            </a:prstGeom>
          </p:spPr>
          <p:txBody>
            <a:bodyPr wrap="square" lIns="0" tIns="0" rIns="0" bIns="0" rtlCol="0" anchor="t">
              <a:spAutoFit/>
            </a:bodyPr>
            <a:lstStyle/>
            <a:p>
              <a:pPr lvl="2">
                <a:lnSpc>
                  <a:spcPts val="6250"/>
                </a:lnSpc>
              </a:pPr>
              <a:r>
                <a:rPr lang="nb-NO" sz="3600" dirty="0">
                  <a:solidFill>
                    <a:srgbClr val="0099A1"/>
                  </a:solidFill>
                  <a:latin typeface="Myriad Pro" panose="020B0503030403020204" pitchFamily="34" charset="0"/>
                </a:rPr>
                <a:t>Pros</a:t>
              </a: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EE6F7C"/>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A43F3E"/>
                </a:solidFill>
                <a:latin typeface="Myriad Pro" panose="020B0503030403020204" pitchFamily="34" charset="0"/>
              </a:rPr>
              <a:t>Low energy density</a:t>
            </a:r>
          </a:p>
          <a:p>
            <a:pPr marL="542317" lvl="1" indent="-304815">
              <a:lnSpc>
                <a:spcPct val="150000"/>
              </a:lnSpc>
              <a:buFont typeface="Arial" panose="020B0604020202020204" pitchFamily="34" charset="0"/>
              <a:buChar char="•"/>
            </a:pPr>
            <a:r>
              <a:rPr lang="nb-NO" dirty="0">
                <a:solidFill>
                  <a:srgbClr val="A43F3E"/>
                </a:solidFill>
                <a:latin typeface="Myriad Pro" panose="020B0503030403020204" pitchFamily="34" charset="0"/>
              </a:rPr>
              <a:t>Complicated process</a:t>
            </a: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nb-NO" sz="3600" dirty="0">
                <a:solidFill>
                  <a:srgbClr val="A43F3E"/>
                </a:solidFill>
                <a:latin typeface="Myriad Pro" panose="020B0503030403020204" pitchFamily="34" charset="0"/>
              </a:rPr>
              <a:t>Cons</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1" y="4699145"/>
            <a:ext cx="736598" cy="726521"/>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duotone>
              <a:prstClr val="black"/>
              <a:schemeClr val="accent1">
                <a:tint val="45000"/>
                <a:satMod val="400000"/>
              </a:schemeClr>
            </a:duotone>
          </a:blip>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71296" y="4277918"/>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duotone>
                  <a:prstClr val="black"/>
                  <a:schemeClr val="accent2">
                    <a:tint val="45000"/>
                    <a:satMod val="400000"/>
                  </a:schemeClr>
                </a:duotone>
              </a:blip>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duotone>
                  <a:prstClr val="black"/>
                  <a:schemeClr val="accent2">
                    <a:tint val="45000"/>
                    <a:satMod val="400000"/>
                  </a:schemeClr>
                </a:duotone>
              </a:blip>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73059" y="3472450"/>
                <a:ext cx="1472304" cy="358623"/>
              </a:xfrm>
              <a:prstGeom prst="rect">
                <a:avLst/>
              </a:prstGeom>
              <a:noFill/>
            </p:spPr>
            <p:txBody>
              <a:bodyPr wrap="square" rtlCol="0">
                <a:spAutoFit/>
              </a:bodyPr>
              <a:lstStyle/>
              <a:p>
                <a:r>
                  <a:rPr lang="nb-NO" sz="1600" b="1" dirty="0">
                    <a:solidFill>
                      <a:srgbClr val="248587"/>
                    </a:solidFill>
                    <a:latin typeface="Myriad Pro" panose="020B0503030403020204" pitchFamily="34" charset="0"/>
                    <a:cs typeface="Calibri" panose="020F0502020204030204" pitchFamily="34" charset="0"/>
                  </a:rPr>
                  <a:t>800 - 1000</a:t>
                </a:r>
                <a:r>
                  <a:rPr lang="nb-NO" sz="1600" b="1" dirty="0">
                    <a:solidFill>
                      <a:srgbClr val="248587"/>
                    </a:solidFill>
                    <a:effectLst/>
                    <a:latin typeface="Myriad Pro" panose="020B0503030403020204" pitchFamily="34" charset="0"/>
                    <a:cs typeface="Calibri" panose="020F0502020204030204" pitchFamily="34" charset="0"/>
                  </a:rPr>
                  <a:t>°</a:t>
                </a:r>
                <a:r>
                  <a:rPr lang="nb-NO" sz="1600" b="1" dirty="0">
                    <a:solidFill>
                      <a:srgbClr val="248587"/>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duotone>
                <a:prstClr val="black"/>
                <a:schemeClr val="accent1">
                  <a:tint val="45000"/>
                  <a:satMod val="400000"/>
                </a:schemeClr>
              </a:duotone>
            </a:blip>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1230602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386677" y="458488"/>
            <a:ext cx="5090323" cy="826124"/>
          </a:xfrm>
          <a:prstGeom prst="rect">
            <a:avLst/>
          </a:prstGeom>
        </p:spPr>
        <p:txBody>
          <a:bodyPr wrap="square" lIns="0" tIns="0" rIns="0" bIns="0" rtlCol="0" anchor="t">
            <a:spAutoFit/>
          </a:bodyPr>
          <a:lstStyle/>
          <a:p>
            <a:pPr>
              <a:lnSpc>
                <a:spcPts val="6250"/>
              </a:lnSpc>
            </a:pPr>
            <a:r>
              <a:rPr lang="en-US" sz="5896" dirty="0">
                <a:solidFill>
                  <a:srgbClr val="D0E7DE"/>
                </a:solidFill>
                <a:latin typeface="Myriad Pro" panose="020B0503030403020204" pitchFamily="34" charset="0"/>
              </a:rPr>
              <a:t>Pyrolysis</a:t>
            </a:r>
          </a:p>
        </p:txBody>
      </p:sp>
      <p:sp>
        <p:nvSpPr>
          <p:cNvPr id="2" name="TextBox 10">
            <a:extLst>
              <a:ext uri="{FF2B5EF4-FFF2-40B4-BE49-F238E27FC236}">
                <a16:creationId xmlns:a16="http://schemas.microsoft.com/office/drawing/2014/main" id="{245FE2A8-57A0-D952-3CBE-316E6BFBA4D1}"/>
              </a:ext>
            </a:extLst>
          </p:cNvPr>
          <p:cNvSpPr txBox="1"/>
          <p:nvPr/>
        </p:nvSpPr>
        <p:spPr>
          <a:xfrm>
            <a:off x="7480543" y="460390"/>
            <a:ext cx="5090323"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Gassification</a:t>
            </a:r>
            <a:endParaRPr lang="en-US" sz="5896" dirty="0">
              <a:solidFill>
                <a:srgbClr val="D0E7DE"/>
              </a:solidFill>
              <a:latin typeface="Myriad Pro" panose="020B0503030403020204" pitchFamily="34" charset="0"/>
            </a:endParaRPr>
          </a:p>
        </p:txBody>
      </p:sp>
      <p:sp>
        <p:nvSpPr>
          <p:cNvPr id="3" name="TextBox 10">
            <a:extLst>
              <a:ext uri="{FF2B5EF4-FFF2-40B4-BE49-F238E27FC236}">
                <a16:creationId xmlns:a16="http://schemas.microsoft.com/office/drawing/2014/main" id="{70031E66-A09F-2FD4-A534-8D54FFEFF7D4}"/>
              </a:ext>
            </a:extLst>
          </p:cNvPr>
          <p:cNvSpPr txBox="1"/>
          <p:nvPr/>
        </p:nvSpPr>
        <p:spPr>
          <a:xfrm>
            <a:off x="5199223" y="1453953"/>
            <a:ext cx="6093866" cy="975267"/>
          </a:xfrm>
          <a:prstGeom prst="rect">
            <a:avLst/>
          </a:prstGeom>
        </p:spPr>
        <p:txBody>
          <a:bodyPr wrap="square" lIns="0" tIns="0" rIns="0" bIns="0" rtlCol="0" anchor="t">
            <a:spAutoFit/>
          </a:bodyPr>
          <a:lstStyle/>
          <a:p>
            <a:pPr>
              <a:lnSpc>
                <a:spcPts val="6250"/>
              </a:lnSpc>
            </a:pPr>
            <a:r>
              <a:rPr lang="en-US" sz="9600" dirty="0">
                <a:solidFill>
                  <a:srgbClr val="D0E7DE"/>
                </a:solidFill>
                <a:latin typeface="Myriad Pro" panose="020B0503030403020204" pitchFamily="34" charset="0"/>
              </a:rPr>
              <a:t>V S</a:t>
            </a:r>
          </a:p>
        </p:txBody>
      </p:sp>
      <p:grpSp>
        <p:nvGrpSpPr>
          <p:cNvPr id="7" name="Gruppe 6">
            <a:extLst>
              <a:ext uri="{FF2B5EF4-FFF2-40B4-BE49-F238E27FC236}">
                <a16:creationId xmlns:a16="http://schemas.microsoft.com/office/drawing/2014/main" id="{EBBE0DBB-4174-A354-96DE-5C70A2D22BF2}"/>
              </a:ext>
            </a:extLst>
          </p:cNvPr>
          <p:cNvGrpSpPr/>
          <p:nvPr/>
        </p:nvGrpSpPr>
        <p:grpSpPr>
          <a:xfrm>
            <a:off x="758580" y="1459701"/>
            <a:ext cx="3952875" cy="496799"/>
            <a:chOff x="0" y="133086"/>
            <a:chExt cx="1499860" cy="899916"/>
          </a:xfrm>
          <a:solidFill>
            <a:srgbClr val="248587"/>
          </a:solidFill>
        </p:grpSpPr>
        <p:sp>
          <p:nvSpPr>
            <p:cNvPr id="9" name="Rektangel 8">
              <a:extLst>
                <a:ext uri="{FF2B5EF4-FFF2-40B4-BE49-F238E27FC236}">
                  <a16:creationId xmlns:a16="http://schemas.microsoft.com/office/drawing/2014/main" id="{508CCC19-164D-66F5-AA09-2BF5CCDA1CEF}"/>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10" name="TekstSylinder 9">
              <a:extLst>
                <a:ext uri="{FF2B5EF4-FFF2-40B4-BE49-F238E27FC236}">
                  <a16:creationId xmlns:a16="http://schemas.microsoft.com/office/drawing/2014/main" id="{A8521B93-6242-FBA1-D179-9908D9CFA468}"/>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Product</a:t>
              </a:r>
              <a:endParaRPr lang="nb-NO" sz="1600" kern="1200" noProof="0" dirty="0">
                <a:latin typeface="Myriad Pro" panose="020B0503030403020204" pitchFamily="34" charset="0"/>
              </a:endParaRPr>
            </a:p>
          </p:txBody>
        </p:sp>
      </p:grpSp>
      <p:grpSp>
        <p:nvGrpSpPr>
          <p:cNvPr id="32" name="Gruppe 31">
            <a:extLst>
              <a:ext uri="{FF2B5EF4-FFF2-40B4-BE49-F238E27FC236}">
                <a16:creationId xmlns:a16="http://schemas.microsoft.com/office/drawing/2014/main" id="{B61CB196-AAB4-9E2D-6990-C4D12051D0B6}"/>
              </a:ext>
            </a:extLst>
          </p:cNvPr>
          <p:cNvGrpSpPr/>
          <p:nvPr/>
        </p:nvGrpSpPr>
        <p:grpSpPr>
          <a:xfrm>
            <a:off x="767996" y="3336255"/>
            <a:ext cx="3952875" cy="496799"/>
            <a:chOff x="0" y="133086"/>
            <a:chExt cx="1499860" cy="899916"/>
          </a:xfrm>
          <a:solidFill>
            <a:srgbClr val="248587"/>
          </a:solidFill>
        </p:grpSpPr>
        <p:sp>
          <p:nvSpPr>
            <p:cNvPr id="33" name="Rektangel 32">
              <a:extLst>
                <a:ext uri="{FF2B5EF4-FFF2-40B4-BE49-F238E27FC236}">
                  <a16:creationId xmlns:a16="http://schemas.microsoft.com/office/drawing/2014/main" id="{9AC7142D-6E3F-9469-FCC0-2D34DE24BE73}"/>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b-NO"/>
            </a:p>
          </p:txBody>
        </p:sp>
        <p:sp>
          <p:nvSpPr>
            <p:cNvPr id="34" name="TekstSylinder 33">
              <a:extLst>
                <a:ext uri="{FF2B5EF4-FFF2-40B4-BE49-F238E27FC236}">
                  <a16:creationId xmlns:a16="http://schemas.microsoft.com/office/drawing/2014/main" id="{6FF8657B-D2E7-A9F8-EFCD-ED3D6CF1E446}"/>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Temperature</a:t>
              </a:r>
              <a:endParaRPr lang="nb-NO" sz="1600" kern="1200" noProof="0" dirty="0">
                <a:latin typeface="Myriad Pro" panose="020B0503030403020204" pitchFamily="34" charset="0"/>
              </a:endParaRPr>
            </a:p>
          </p:txBody>
        </p:sp>
      </p:grpSp>
      <p:grpSp>
        <p:nvGrpSpPr>
          <p:cNvPr id="39" name="Gruppe 38">
            <a:extLst>
              <a:ext uri="{FF2B5EF4-FFF2-40B4-BE49-F238E27FC236}">
                <a16:creationId xmlns:a16="http://schemas.microsoft.com/office/drawing/2014/main" id="{83DE4A0C-9E90-86BC-9049-EDCC0F2A1BC5}"/>
              </a:ext>
            </a:extLst>
          </p:cNvPr>
          <p:cNvGrpSpPr/>
          <p:nvPr/>
        </p:nvGrpSpPr>
        <p:grpSpPr>
          <a:xfrm>
            <a:off x="758580" y="4916242"/>
            <a:ext cx="3952875" cy="496799"/>
            <a:chOff x="0" y="133086"/>
            <a:chExt cx="1499860" cy="899916"/>
          </a:xfrm>
          <a:solidFill>
            <a:srgbClr val="248587"/>
          </a:solidFill>
        </p:grpSpPr>
        <p:sp>
          <p:nvSpPr>
            <p:cNvPr id="40" name="Rektangel 39">
              <a:extLst>
                <a:ext uri="{FF2B5EF4-FFF2-40B4-BE49-F238E27FC236}">
                  <a16:creationId xmlns:a16="http://schemas.microsoft.com/office/drawing/2014/main" id="{FB4677DA-5CA0-A176-099A-C4102FD301C0}"/>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1" name="TekstSylinder 40">
              <a:extLst>
                <a:ext uri="{FF2B5EF4-FFF2-40B4-BE49-F238E27FC236}">
                  <a16:creationId xmlns:a16="http://schemas.microsoft.com/office/drawing/2014/main" id="{B3FD5088-BE84-6D1C-CFC5-1E384387AD8D}"/>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Resources</a:t>
              </a:r>
              <a:endParaRPr lang="nb-NO" sz="1600" kern="1200" noProof="0" dirty="0">
                <a:latin typeface="Myriad Pro" panose="020B0503030403020204" pitchFamily="34" charset="0"/>
              </a:endParaRPr>
            </a:p>
          </p:txBody>
        </p:sp>
      </p:grpSp>
      <p:grpSp>
        <p:nvGrpSpPr>
          <p:cNvPr id="43" name="Gruppe 42">
            <a:extLst>
              <a:ext uri="{FF2B5EF4-FFF2-40B4-BE49-F238E27FC236}">
                <a16:creationId xmlns:a16="http://schemas.microsoft.com/office/drawing/2014/main" id="{E5D2C70D-C1EE-24B3-56FE-14E85BFC23E4}"/>
              </a:ext>
            </a:extLst>
          </p:cNvPr>
          <p:cNvGrpSpPr/>
          <p:nvPr/>
        </p:nvGrpSpPr>
        <p:grpSpPr>
          <a:xfrm>
            <a:off x="7480543" y="1475876"/>
            <a:ext cx="3952875" cy="496799"/>
            <a:chOff x="0" y="60625"/>
            <a:chExt cx="1499860" cy="972377"/>
          </a:xfrm>
        </p:grpSpPr>
        <p:sp>
          <p:nvSpPr>
            <p:cNvPr id="44" name="Rektangel 43">
              <a:extLst>
                <a:ext uri="{FF2B5EF4-FFF2-40B4-BE49-F238E27FC236}">
                  <a16:creationId xmlns:a16="http://schemas.microsoft.com/office/drawing/2014/main" id="{1881154F-61BC-BFCD-7D8E-12D531BA5C47}"/>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5" name="TekstSylinder 44">
              <a:extLst>
                <a:ext uri="{FF2B5EF4-FFF2-40B4-BE49-F238E27FC236}">
                  <a16:creationId xmlns:a16="http://schemas.microsoft.com/office/drawing/2014/main" id="{61EF0899-455E-CCFA-79EF-8DDE241D6175}"/>
                </a:ext>
              </a:extLst>
            </p:cNvPr>
            <p:cNvSpPr txBox="1"/>
            <p:nvPr/>
          </p:nvSpPr>
          <p:spPr>
            <a:xfrm>
              <a:off x="0" y="60625"/>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Product</a:t>
              </a:r>
              <a:endParaRPr lang="nb-NO" sz="1600" kern="1200" noProof="0" dirty="0">
                <a:latin typeface="Myriad Pro" panose="020B0503030403020204" pitchFamily="34" charset="0"/>
              </a:endParaRPr>
            </a:p>
          </p:txBody>
        </p:sp>
      </p:grpSp>
      <p:grpSp>
        <p:nvGrpSpPr>
          <p:cNvPr id="46" name="Gruppe 45">
            <a:extLst>
              <a:ext uri="{FF2B5EF4-FFF2-40B4-BE49-F238E27FC236}">
                <a16:creationId xmlns:a16="http://schemas.microsoft.com/office/drawing/2014/main" id="{0E425D6D-49DD-19B3-AAA4-A16A5D2C4C5E}"/>
              </a:ext>
            </a:extLst>
          </p:cNvPr>
          <p:cNvGrpSpPr/>
          <p:nvPr/>
        </p:nvGrpSpPr>
        <p:grpSpPr>
          <a:xfrm>
            <a:off x="7471129" y="3336256"/>
            <a:ext cx="3952875" cy="496799"/>
            <a:chOff x="0" y="133086"/>
            <a:chExt cx="1499860" cy="899916"/>
          </a:xfrm>
        </p:grpSpPr>
        <p:sp>
          <p:nvSpPr>
            <p:cNvPr id="47" name="Rektangel 46">
              <a:extLst>
                <a:ext uri="{FF2B5EF4-FFF2-40B4-BE49-F238E27FC236}">
                  <a16:creationId xmlns:a16="http://schemas.microsoft.com/office/drawing/2014/main" id="{26CA1E8C-7DC3-AF41-8911-750C9AF22F55}"/>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8" name="TekstSylinder 47">
              <a:extLst>
                <a:ext uri="{FF2B5EF4-FFF2-40B4-BE49-F238E27FC236}">
                  <a16:creationId xmlns:a16="http://schemas.microsoft.com/office/drawing/2014/main" id="{CD7CD743-DD22-898A-0034-211ACC5A46E3}"/>
                </a:ext>
              </a:extLst>
            </p:cNvPr>
            <p:cNvSpPr txBox="1"/>
            <p:nvPr/>
          </p:nvSpPr>
          <p:spPr>
            <a:xfrm>
              <a:off x="0" y="133086"/>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Temperature</a:t>
              </a:r>
              <a:endParaRPr lang="nb-NO" sz="1600" kern="1200" noProof="0" dirty="0">
                <a:latin typeface="Myriad Pro" panose="020B0503030403020204" pitchFamily="34" charset="0"/>
              </a:endParaRPr>
            </a:p>
          </p:txBody>
        </p:sp>
      </p:grpSp>
      <p:grpSp>
        <p:nvGrpSpPr>
          <p:cNvPr id="49" name="Gruppe 48">
            <a:extLst>
              <a:ext uri="{FF2B5EF4-FFF2-40B4-BE49-F238E27FC236}">
                <a16:creationId xmlns:a16="http://schemas.microsoft.com/office/drawing/2014/main" id="{8E585D7D-B037-AC5A-9F74-8A1ECA684938}"/>
              </a:ext>
            </a:extLst>
          </p:cNvPr>
          <p:cNvGrpSpPr/>
          <p:nvPr/>
        </p:nvGrpSpPr>
        <p:grpSpPr>
          <a:xfrm>
            <a:off x="7480543" y="4911219"/>
            <a:ext cx="3952875" cy="496799"/>
            <a:chOff x="0" y="133086"/>
            <a:chExt cx="1499860" cy="899916"/>
          </a:xfrm>
        </p:grpSpPr>
        <p:sp>
          <p:nvSpPr>
            <p:cNvPr id="50" name="Rektangel 49">
              <a:extLst>
                <a:ext uri="{FF2B5EF4-FFF2-40B4-BE49-F238E27FC236}">
                  <a16:creationId xmlns:a16="http://schemas.microsoft.com/office/drawing/2014/main" id="{402001EE-BA71-E7D7-E15D-9168662E88FE}"/>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51" name="TekstSylinder 50">
              <a:extLst>
                <a:ext uri="{FF2B5EF4-FFF2-40B4-BE49-F238E27FC236}">
                  <a16:creationId xmlns:a16="http://schemas.microsoft.com/office/drawing/2014/main" id="{00370666-2773-AE17-2B57-BAD8AFD3B081}"/>
                </a:ext>
              </a:extLst>
            </p:cNvPr>
            <p:cNvSpPr txBox="1"/>
            <p:nvPr/>
          </p:nvSpPr>
          <p:spPr>
            <a:xfrm>
              <a:off x="0" y="133086"/>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Resources</a:t>
              </a:r>
              <a:endParaRPr lang="nb-NO" sz="1600" kern="1200" noProof="0" dirty="0">
                <a:latin typeface="Myriad Pro" panose="020B0503030403020204" pitchFamily="34" charset="0"/>
              </a:endParaRPr>
            </a:p>
          </p:txBody>
        </p:sp>
      </p:grpSp>
      <p:pic>
        <p:nvPicPr>
          <p:cNvPr id="52" name="Bilde 51" descr="Et bilde som inneholder tegnefilm, flaske&#10;&#10;Automatisk generert beskrivelse">
            <a:extLst>
              <a:ext uri="{FF2B5EF4-FFF2-40B4-BE49-F238E27FC236}">
                <a16:creationId xmlns:a16="http://schemas.microsoft.com/office/drawing/2014/main" id="{C1BE7285-26E2-D72D-395E-B2E528F67A7B}"/>
              </a:ext>
            </a:extLst>
          </p:cNvPr>
          <p:cNvPicPr>
            <a:picLocks noChangeAspect="1"/>
          </p:cNvPicPr>
          <p:nvPr/>
        </p:nvPicPr>
        <p:blipFill>
          <a:blip r:embed="rId3"/>
          <a:stretch>
            <a:fillRect/>
          </a:stretch>
        </p:blipFill>
        <p:spPr>
          <a:xfrm>
            <a:off x="9146533" y="2087478"/>
            <a:ext cx="620893" cy="1070052"/>
          </a:xfrm>
          <a:prstGeom prst="rect">
            <a:avLst/>
          </a:prstGeom>
        </p:spPr>
      </p:pic>
      <p:pic>
        <p:nvPicPr>
          <p:cNvPr id="60" name="Bilde 59" descr="Et bilde som inneholder tegnefilm, flaske&#10;&#10;Automatisk generert beskrivelse">
            <a:extLst>
              <a:ext uri="{FF2B5EF4-FFF2-40B4-BE49-F238E27FC236}">
                <a16:creationId xmlns:a16="http://schemas.microsoft.com/office/drawing/2014/main" id="{98EECDD3-5007-3BA3-1CDC-EC69636D4439}"/>
              </a:ext>
            </a:extLst>
          </p:cNvPr>
          <p:cNvPicPr>
            <a:picLocks noChangeAspect="1"/>
          </p:cNvPicPr>
          <p:nvPr/>
        </p:nvPicPr>
        <p:blipFill>
          <a:blip r:embed="rId3"/>
          <a:stretch>
            <a:fillRect/>
          </a:stretch>
        </p:blipFill>
        <p:spPr>
          <a:xfrm>
            <a:off x="3769980" y="2147611"/>
            <a:ext cx="592529" cy="1021170"/>
          </a:xfrm>
          <a:prstGeom prst="rect">
            <a:avLst/>
          </a:prstGeom>
        </p:spPr>
      </p:pic>
      <p:pic>
        <p:nvPicPr>
          <p:cNvPr id="61" name="Bilde 60" descr="Et bilde som inneholder kunst, design&#10;&#10;Automatisk generert beskrivelse">
            <a:extLst>
              <a:ext uri="{FF2B5EF4-FFF2-40B4-BE49-F238E27FC236}">
                <a16:creationId xmlns:a16="http://schemas.microsoft.com/office/drawing/2014/main" id="{4961C9F8-08FB-3E35-2C0A-CE3C97FE4433}"/>
              </a:ext>
            </a:extLst>
          </p:cNvPr>
          <p:cNvPicPr>
            <a:picLocks noChangeAspect="1"/>
          </p:cNvPicPr>
          <p:nvPr/>
        </p:nvPicPr>
        <p:blipFill>
          <a:blip r:embed="rId4"/>
          <a:stretch>
            <a:fillRect/>
          </a:stretch>
        </p:blipFill>
        <p:spPr>
          <a:xfrm>
            <a:off x="928853" y="2238057"/>
            <a:ext cx="984353" cy="768894"/>
          </a:xfrm>
          <a:prstGeom prst="rect">
            <a:avLst/>
          </a:prstGeom>
        </p:spPr>
      </p:pic>
      <p:pic>
        <p:nvPicPr>
          <p:cNvPr id="62" name="Bilde 61" descr="Et bilde som inneholder Grafikk, skjermbilde, grønn, grafisk design&#10;&#10;Automatisk generert beskrivelse">
            <a:extLst>
              <a:ext uri="{FF2B5EF4-FFF2-40B4-BE49-F238E27FC236}">
                <a16:creationId xmlns:a16="http://schemas.microsoft.com/office/drawing/2014/main" id="{20F0D9F9-43D0-B723-026B-3F00F5132C22}"/>
              </a:ext>
            </a:extLst>
          </p:cNvPr>
          <p:cNvPicPr>
            <a:picLocks noChangeAspect="1"/>
          </p:cNvPicPr>
          <p:nvPr/>
        </p:nvPicPr>
        <p:blipFill>
          <a:blip r:embed="rId5"/>
          <a:stretch>
            <a:fillRect/>
          </a:stretch>
        </p:blipFill>
        <p:spPr>
          <a:xfrm>
            <a:off x="2400974" y="2093989"/>
            <a:ext cx="984354" cy="998938"/>
          </a:xfrm>
          <a:prstGeom prst="rect">
            <a:avLst/>
          </a:prstGeom>
        </p:spPr>
      </p:pic>
      <p:sp>
        <p:nvSpPr>
          <p:cNvPr id="63" name="TekstSylinder 62">
            <a:extLst>
              <a:ext uri="{FF2B5EF4-FFF2-40B4-BE49-F238E27FC236}">
                <a16:creationId xmlns:a16="http://schemas.microsoft.com/office/drawing/2014/main" id="{2AC80B16-A475-77C0-ACC7-0E21539625FF}"/>
              </a:ext>
            </a:extLst>
          </p:cNvPr>
          <p:cNvSpPr txBox="1"/>
          <p:nvPr/>
        </p:nvSpPr>
        <p:spPr>
          <a:xfrm>
            <a:off x="8542972" y="4049660"/>
            <a:ext cx="2448907" cy="523220"/>
          </a:xfrm>
          <a:prstGeom prst="rect">
            <a:avLst/>
          </a:prstGeom>
          <a:noFill/>
        </p:spPr>
        <p:txBody>
          <a:bodyPr wrap="square" rtlCol="0">
            <a:spAutoFit/>
          </a:bodyPr>
          <a:lstStyle/>
          <a:p>
            <a:r>
              <a:rPr lang="nb-NO" sz="2800" dirty="0">
                <a:solidFill>
                  <a:schemeClr val="bg1"/>
                </a:solidFill>
                <a:latin typeface="Myriad Pro" panose="020B0503030403020204" pitchFamily="34" charset="0"/>
                <a:cs typeface="Calibri" panose="020F0502020204030204" pitchFamily="34" charset="0"/>
              </a:rPr>
              <a:t>800 - 1000</a:t>
            </a:r>
            <a:r>
              <a:rPr lang="nb-NO" sz="2800" dirty="0">
                <a:solidFill>
                  <a:schemeClr val="bg1"/>
                </a:solidFill>
                <a:effectLst/>
                <a:latin typeface="Myriad Pro" panose="020B0503030403020204" pitchFamily="34" charset="0"/>
                <a:cs typeface="Calibri" panose="020F0502020204030204" pitchFamily="34" charset="0"/>
              </a:rPr>
              <a:t>°</a:t>
            </a:r>
            <a:r>
              <a:rPr lang="nb-NO" sz="2800" dirty="0">
                <a:solidFill>
                  <a:schemeClr val="bg1"/>
                </a:solidFill>
                <a:latin typeface="Myriad Pro" panose="020B0503030403020204" pitchFamily="34" charset="0"/>
                <a:cs typeface="Calibri" panose="020F0502020204030204" pitchFamily="34" charset="0"/>
              </a:rPr>
              <a:t>C</a:t>
            </a:r>
          </a:p>
        </p:txBody>
      </p:sp>
      <p:sp>
        <p:nvSpPr>
          <p:cNvPr id="64" name="TekstSylinder 63">
            <a:extLst>
              <a:ext uri="{FF2B5EF4-FFF2-40B4-BE49-F238E27FC236}">
                <a16:creationId xmlns:a16="http://schemas.microsoft.com/office/drawing/2014/main" id="{C99445EE-A0C9-36F8-A053-DD7B3471BF23}"/>
              </a:ext>
            </a:extLst>
          </p:cNvPr>
          <p:cNvSpPr txBox="1"/>
          <p:nvPr/>
        </p:nvSpPr>
        <p:spPr>
          <a:xfrm>
            <a:off x="1803177" y="4011328"/>
            <a:ext cx="2414295" cy="523220"/>
          </a:xfrm>
          <a:prstGeom prst="rect">
            <a:avLst/>
          </a:prstGeom>
          <a:noFill/>
        </p:spPr>
        <p:txBody>
          <a:bodyPr wrap="square" rtlCol="0">
            <a:spAutoFit/>
          </a:bodyPr>
          <a:lstStyle/>
          <a:p>
            <a:r>
              <a:rPr lang="nb-NO" sz="2800" dirty="0">
                <a:solidFill>
                  <a:schemeClr val="bg1"/>
                </a:solidFill>
                <a:latin typeface="Myriad Pro" panose="020B0503030403020204" pitchFamily="34" charset="0"/>
                <a:cs typeface="Calibri" panose="020F0502020204030204" pitchFamily="34" charset="0"/>
              </a:rPr>
              <a:t>500 - 600</a:t>
            </a:r>
            <a:r>
              <a:rPr lang="nb-NO" sz="2800" dirty="0">
                <a:solidFill>
                  <a:schemeClr val="bg1"/>
                </a:solidFill>
                <a:effectLst/>
                <a:latin typeface="Myriad Pro" panose="020B0503030403020204" pitchFamily="34" charset="0"/>
                <a:cs typeface="Calibri" panose="020F0502020204030204" pitchFamily="34" charset="0"/>
              </a:rPr>
              <a:t>°</a:t>
            </a:r>
            <a:r>
              <a:rPr lang="nb-NO" sz="2800" dirty="0">
                <a:solidFill>
                  <a:schemeClr val="bg1"/>
                </a:solidFill>
                <a:latin typeface="Myriad Pro" panose="020B0503030403020204" pitchFamily="34" charset="0"/>
                <a:cs typeface="Calibri" panose="020F0502020204030204" pitchFamily="34" charset="0"/>
              </a:rPr>
              <a:t>C</a:t>
            </a:r>
          </a:p>
        </p:txBody>
      </p:sp>
      <p:pic>
        <p:nvPicPr>
          <p:cNvPr id="65" name="Bilde 64" descr="Et bilde som inneholder design, kunst&#10;&#10;Automatisk generert beskrivelse">
            <a:extLst>
              <a:ext uri="{FF2B5EF4-FFF2-40B4-BE49-F238E27FC236}">
                <a16:creationId xmlns:a16="http://schemas.microsoft.com/office/drawing/2014/main" id="{8933C784-A14D-0B58-51A6-39DF7513883A}"/>
              </a:ext>
            </a:extLst>
          </p:cNvPr>
          <p:cNvPicPr>
            <a:picLocks noChangeAspect="1"/>
          </p:cNvPicPr>
          <p:nvPr/>
        </p:nvPicPr>
        <p:blipFill>
          <a:blip r:embed="rId6"/>
          <a:stretch>
            <a:fillRect/>
          </a:stretch>
        </p:blipFill>
        <p:spPr>
          <a:xfrm>
            <a:off x="758581" y="5796001"/>
            <a:ext cx="1153836" cy="767111"/>
          </a:xfrm>
          <a:prstGeom prst="rect">
            <a:avLst/>
          </a:prstGeom>
        </p:spPr>
      </p:pic>
      <p:pic>
        <p:nvPicPr>
          <p:cNvPr id="66" name="Bilde 65" descr="Et bilde som inneholder design, kunst&#10;&#10;Automatisk generert beskrivelse">
            <a:extLst>
              <a:ext uri="{FF2B5EF4-FFF2-40B4-BE49-F238E27FC236}">
                <a16:creationId xmlns:a16="http://schemas.microsoft.com/office/drawing/2014/main" id="{86F6DF01-6C37-A6B1-1ED6-7E50A22BA463}"/>
              </a:ext>
            </a:extLst>
          </p:cNvPr>
          <p:cNvPicPr>
            <a:picLocks noChangeAspect="1"/>
          </p:cNvPicPr>
          <p:nvPr/>
        </p:nvPicPr>
        <p:blipFill>
          <a:blip r:embed="rId6"/>
          <a:stretch>
            <a:fillRect/>
          </a:stretch>
        </p:blipFill>
        <p:spPr>
          <a:xfrm>
            <a:off x="7503422" y="5630499"/>
            <a:ext cx="1153836" cy="767111"/>
          </a:xfrm>
          <a:prstGeom prst="rect">
            <a:avLst/>
          </a:prstGeom>
        </p:spPr>
      </p:pic>
      <p:pic>
        <p:nvPicPr>
          <p:cNvPr id="68" name="Bilde 67" descr="Et bilde som inneholder skjermbilde, design, kunst&#10;&#10;Automatisk generert beskrivelse">
            <a:extLst>
              <a:ext uri="{FF2B5EF4-FFF2-40B4-BE49-F238E27FC236}">
                <a16:creationId xmlns:a16="http://schemas.microsoft.com/office/drawing/2014/main" id="{358F9468-4EDE-2DD9-BBBD-22778C5520ED}"/>
              </a:ext>
            </a:extLst>
          </p:cNvPr>
          <p:cNvPicPr>
            <a:picLocks noChangeAspect="1"/>
          </p:cNvPicPr>
          <p:nvPr/>
        </p:nvPicPr>
        <p:blipFill>
          <a:blip r:embed="rId7"/>
          <a:stretch>
            <a:fillRect/>
          </a:stretch>
        </p:blipFill>
        <p:spPr>
          <a:xfrm>
            <a:off x="8973704" y="5554746"/>
            <a:ext cx="971828" cy="956320"/>
          </a:xfrm>
          <a:prstGeom prst="rect">
            <a:avLst/>
          </a:prstGeom>
        </p:spPr>
      </p:pic>
      <p:pic>
        <p:nvPicPr>
          <p:cNvPr id="70" name="Bilde 69" descr="Et bilde som inneholder kunst&#10;&#10;Automatisk generert beskrivelse med lav konfidens">
            <a:extLst>
              <a:ext uri="{FF2B5EF4-FFF2-40B4-BE49-F238E27FC236}">
                <a16:creationId xmlns:a16="http://schemas.microsoft.com/office/drawing/2014/main" id="{B1E90A30-EC2C-F0A6-3331-9909A274D91C}"/>
              </a:ext>
            </a:extLst>
          </p:cNvPr>
          <p:cNvPicPr>
            <a:picLocks noChangeAspect="1"/>
          </p:cNvPicPr>
          <p:nvPr/>
        </p:nvPicPr>
        <p:blipFill>
          <a:blip r:embed="rId8"/>
          <a:stretch>
            <a:fillRect/>
          </a:stretch>
        </p:blipFill>
        <p:spPr>
          <a:xfrm>
            <a:off x="10301597" y="5554746"/>
            <a:ext cx="1122407" cy="1033975"/>
          </a:xfrm>
          <a:prstGeom prst="rect">
            <a:avLst/>
          </a:prstGeom>
        </p:spPr>
      </p:pic>
      <p:pic>
        <p:nvPicPr>
          <p:cNvPr id="72" name="Bilde 71" descr="Et bilde som inneholder hjerte, eple, clip art, kreativitet&#10;&#10;Automatisk generert beskrivelse">
            <a:extLst>
              <a:ext uri="{FF2B5EF4-FFF2-40B4-BE49-F238E27FC236}">
                <a16:creationId xmlns:a16="http://schemas.microsoft.com/office/drawing/2014/main" id="{9B95A2D4-13E9-A368-ABDD-65BEEDF8A1C5}"/>
              </a:ext>
            </a:extLst>
          </p:cNvPr>
          <p:cNvPicPr>
            <a:picLocks noChangeAspect="1"/>
          </p:cNvPicPr>
          <p:nvPr/>
        </p:nvPicPr>
        <p:blipFill>
          <a:blip r:embed="rId9"/>
          <a:stretch>
            <a:fillRect/>
          </a:stretch>
        </p:blipFill>
        <p:spPr>
          <a:xfrm>
            <a:off x="2266067" y="5565366"/>
            <a:ext cx="744258" cy="1023355"/>
          </a:xfrm>
          <a:prstGeom prst="rect">
            <a:avLst/>
          </a:prstGeom>
        </p:spPr>
      </p:pic>
      <p:pic>
        <p:nvPicPr>
          <p:cNvPr id="74" name="Bilde 73" descr="Et bilde som inneholder plante&#10;&#10;Automatisk generert beskrivelse">
            <a:extLst>
              <a:ext uri="{FF2B5EF4-FFF2-40B4-BE49-F238E27FC236}">
                <a16:creationId xmlns:a16="http://schemas.microsoft.com/office/drawing/2014/main" id="{DABB9905-2668-094F-45BF-70F470832346}"/>
              </a:ext>
            </a:extLst>
          </p:cNvPr>
          <p:cNvPicPr>
            <a:picLocks noChangeAspect="1"/>
          </p:cNvPicPr>
          <p:nvPr/>
        </p:nvPicPr>
        <p:blipFill>
          <a:blip r:embed="rId10"/>
          <a:stretch>
            <a:fillRect/>
          </a:stretch>
        </p:blipFill>
        <p:spPr>
          <a:xfrm>
            <a:off x="3363114" y="5557540"/>
            <a:ext cx="1215365" cy="1028386"/>
          </a:xfrm>
          <a:prstGeom prst="rect">
            <a:avLst/>
          </a:prstGeom>
        </p:spPr>
      </p:pic>
    </p:spTree>
    <p:extLst>
      <p:ext uri="{BB962C8B-B14F-4D97-AF65-F5344CB8AC3E}">
        <p14:creationId xmlns:p14="http://schemas.microsoft.com/office/powerpoint/2010/main" val="2393315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Et bilde som inneholder landskap, tre, himmel, maling&#10;&#10;Automatisk generert beskrivelse">
            <a:extLst>
              <a:ext uri="{FF2B5EF4-FFF2-40B4-BE49-F238E27FC236}">
                <a16:creationId xmlns:a16="http://schemas.microsoft.com/office/drawing/2014/main" id="{1F630F14-F36A-9DF8-7918-6FCD8F95D1D6}"/>
              </a:ext>
            </a:extLst>
          </p:cNvPr>
          <p:cNvPicPr>
            <a:picLocks noChangeAspect="1"/>
          </p:cNvPicPr>
          <p:nvPr/>
        </p:nvPicPr>
        <p:blipFill rotWithShape="1">
          <a:blip r:embed="rId2">
            <a:alphaModFix amt="43000"/>
          </a:blip>
          <a:srcRect t="17660" b="3015"/>
          <a:stretch/>
        </p:blipFill>
        <p:spPr>
          <a:xfrm>
            <a:off x="0" y="1"/>
            <a:ext cx="12206015" cy="6858000"/>
          </a:xfrm>
          <a:prstGeom prst="rect">
            <a:avLst/>
          </a:prstGeom>
        </p:spPr>
      </p:pic>
      <p:grpSp>
        <p:nvGrpSpPr>
          <p:cNvPr id="7" name="Group 7"/>
          <p:cNvGrpSpPr/>
          <p:nvPr/>
        </p:nvGrpSpPr>
        <p:grpSpPr>
          <a:xfrm>
            <a:off x="3214992" y="518364"/>
            <a:ext cx="11506200" cy="2259380"/>
            <a:chOff x="0" y="123825"/>
            <a:chExt cx="21640800" cy="4518762"/>
          </a:xfrm>
        </p:grpSpPr>
        <p:sp>
          <p:nvSpPr>
            <p:cNvPr id="8" name="TextBox 8"/>
            <p:cNvSpPr txBox="1"/>
            <p:nvPr/>
          </p:nvSpPr>
          <p:spPr>
            <a:xfrm>
              <a:off x="50800"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8"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0" y="123825"/>
              <a:ext cx="15546288" cy="1652249"/>
            </a:xfrm>
            <a:prstGeom prst="rect">
              <a:avLst/>
            </a:prstGeom>
          </p:spPr>
          <p:txBody>
            <a:bodyPr wrap="square" lIns="0" tIns="0" rIns="0" bIns="0" rtlCol="0" anchor="t">
              <a:spAutoFit/>
            </a:bodyPr>
            <a:lstStyle/>
            <a:p>
              <a:pPr>
                <a:lnSpc>
                  <a:spcPts val="6250"/>
                </a:lnSpc>
              </a:pPr>
              <a:r>
                <a:rPr lang="en-US" sz="5896" dirty="0">
                  <a:solidFill>
                    <a:srgbClr val="007074"/>
                  </a:solidFill>
                  <a:latin typeface="Myriad Pro" panose="020B0503030403020204" pitchFamily="34" charset="0"/>
                </a:rPr>
                <a:t>Protein extraction</a:t>
              </a:r>
            </a:p>
          </p:txBody>
        </p:sp>
      </p:grpSp>
      <p:graphicFrame>
        <p:nvGraphicFramePr>
          <p:cNvPr id="11" name="Diagram 10">
            <a:extLst>
              <a:ext uri="{FF2B5EF4-FFF2-40B4-BE49-F238E27FC236}">
                <a16:creationId xmlns:a16="http://schemas.microsoft.com/office/drawing/2014/main" id="{3155E8C8-D2B8-3441-D9A0-01CEF37E1A7F}"/>
              </a:ext>
            </a:extLst>
          </p:cNvPr>
          <p:cNvGraphicFramePr/>
          <p:nvPr>
            <p:extLst>
              <p:ext uri="{D42A27DB-BD31-4B8C-83A1-F6EECF244321}">
                <p14:modId xmlns:p14="http://schemas.microsoft.com/office/powerpoint/2010/main" val="1766454781"/>
              </p:ext>
            </p:extLst>
          </p:nvPr>
        </p:nvGraphicFramePr>
        <p:xfrm>
          <a:off x="1027301" y="1648146"/>
          <a:ext cx="10128665" cy="4600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479091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grpSp>
        <p:nvGrpSpPr>
          <p:cNvPr id="13" name="Gruppe 12">
            <a:extLst>
              <a:ext uri="{FF2B5EF4-FFF2-40B4-BE49-F238E27FC236}">
                <a16:creationId xmlns:a16="http://schemas.microsoft.com/office/drawing/2014/main" id="{866A4F36-3BB7-F6D0-92BE-E9C5912C0B71}"/>
              </a:ext>
            </a:extLst>
          </p:cNvPr>
          <p:cNvGrpSpPr/>
          <p:nvPr/>
        </p:nvGrpSpPr>
        <p:grpSpPr>
          <a:xfrm>
            <a:off x="5488241" y="1722749"/>
            <a:ext cx="6069928" cy="4346377"/>
            <a:chOff x="7151756" y="1879839"/>
            <a:chExt cx="10840306" cy="7532579"/>
          </a:xfrm>
        </p:grpSpPr>
        <p:pic>
          <p:nvPicPr>
            <p:cNvPr id="1026" name="Picture 2" descr="Home - N2 Applied">
              <a:extLst>
                <a:ext uri="{FF2B5EF4-FFF2-40B4-BE49-F238E27FC236}">
                  <a16:creationId xmlns:a16="http://schemas.microsoft.com/office/drawing/2014/main" id="{70237AFB-0FA5-3D61-D588-D171064A1B0A}"/>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1734" r="7314"/>
            <a:stretch/>
          </p:blipFill>
          <p:spPr bwMode="auto">
            <a:xfrm>
              <a:off x="7151756" y="1879839"/>
              <a:ext cx="10840306" cy="7532579"/>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1" name="Rektangel 10">
              <a:extLst>
                <a:ext uri="{FF2B5EF4-FFF2-40B4-BE49-F238E27FC236}">
                  <a16:creationId xmlns:a16="http://schemas.microsoft.com/office/drawing/2014/main" id="{8D812007-4CF8-D275-4731-47760790FD89}"/>
                </a:ext>
              </a:extLst>
            </p:cNvPr>
            <p:cNvSpPr/>
            <p:nvPr/>
          </p:nvSpPr>
          <p:spPr>
            <a:xfrm>
              <a:off x="7151756" y="1879839"/>
              <a:ext cx="10840305" cy="1242132"/>
            </a:xfrm>
            <a:prstGeom prst="rect">
              <a:avLst/>
            </a:prstGeom>
            <a:solidFill>
              <a:srgbClr val="B3D8D9"/>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grpSp>
        <p:nvGrpSpPr>
          <p:cNvPr id="7" name="Group 7"/>
          <p:cNvGrpSpPr/>
          <p:nvPr/>
        </p:nvGrpSpPr>
        <p:grpSpPr>
          <a:xfrm>
            <a:off x="3152427" y="168285"/>
            <a:ext cx="8405741" cy="1283110"/>
            <a:chOff x="50800" y="3800049"/>
            <a:chExt cx="30034547" cy="2083855"/>
          </a:xfrm>
        </p:grpSpPr>
        <p:sp>
          <p:nvSpPr>
            <p:cNvPr id="8" name="TextBox 8"/>
            <p:cNvSpPr txBox="1"/>
            <p:nvPr/>
          </p:nvSpPr>
          <p:spPr>
            <a:xfrm>
              <a:off x="50800" y="3800049"/>
              <a:ext cx="10529353" cy="68416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7" y="3800049"/>
              <a:ext cx="10529353" cy="68416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13139127" y="4531499"/>
              <a:ext cx="16946220" cy="1352405"/>
            </a:xfrm>
            <a:prstGeom prst="rect">
              <a:avLst/>
            </a:prstGeom>
          </p:spPr>
          <p:txBody>
            <a:bodyPr wrap="square" lIns="0" tIns="0" rIns="0" bIns="0" rtlCol="0" anchor="t">
              <a:spAutoFit/>
            </a:bodyPr>
            <a:lstStyle/>
            <a:p>
              <a:pPr>
                <a:lnSpc>
                  <a:spcPts val="6250"/>
                </a:lnSpc>
              </a:pPr>
              <a:r>
                <a:rPr lang="en-US" sz="5896" dirty="0">
                  <a:solidFill>
                    <a:schemeClr val="bg1"/>
                  </a:solidFill>
                  <a:latin typeface="Myriad Pro" panose="020B0503030403020204" pitchFamily="34" charset="0"/>
                </a:rPr>
                <a:t>N2Applied</a:t>
              </a:r>
            </a:p>
          </p:txBody>
        </p:sp>
      </p:grpSp>
      <p:graphicFrame>
        <p:nvGraphicFramePr>
          <p:cNvPr id="19" name="Diagram 18">
            <a:extLst>
              <a:ext uri="{FF2B5EF4-FFF2-40B4-BE49-F238E27FC236}">
                <a16:creationId xmlns:a16="http://schemas.microsoft.com/office/drawing/2014/main" id="{56C44500-C139-32D9-70B1-631FFF1A07BD}"/>
              </a:ext>
            </a:extLst>
          </p:cNvPr>
          <p:cNvGraphicFramePr/>
          <p:nvPr>
            <p:extLst>
              <p:ext uri="{D42A27DB-BD31-4B8C-83A1-F6EECF244321}">
                <p14:modId xmlns:p14="http://schemas.microsoft.com/office/powerpoint/2010/main" val="1859947572"/>
              </p:ext>
            </p:extLst>
          </p:nvPr>
        </p:nvGraphicFramePr>
        <p:xfrm>
          <a:off x="633831" y="589553"/>
          <a:ext cx="4304981" cy="5678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821384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A0EE3195-F35F-2899-3995-F59F5C27B858}"/>
              </a:ext>
            </a:extLst>
          </p:cNvPr>
          <p:cNvSpPr/>
          <p:nvPr/>
        </p:nvSpPr>
        <p:spPr>
          <a:xfrm>
            <a:off x="6096000" y="-19050"/>
            <a:ext cx="6093866" cy="687705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7" name="Group 7"/>
          <p:cNvGrpSpPr/>
          <p:nvPr/>
        </p:nvGrpSpPr>
        <p:grpSpPr>
          <a:xfrm>
            <a:off x="351781" y="201041"/>
            <a:ext cx="11248189" cy="1009616"/>
            <a:chOff x="-668038" y="-1863130"/>
            <a:chExt cx="22496378" cy="6505717"/>
          </a:xfrm>
        </p:grpSpPr>
        <p:sp>
          <p:nvSpPr>
            <p:cNvPr id="8" name="TextBox 8"/>
            <p:cNvSpPr txBox="1"/>
            <p:nvPr/>
          </p:nvSpPr>
          <p:spPr>
            <a:xfrm>
              <a:off x="50800"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8"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668038" y="-1863130"/>
              <a:ext cx="22496378" cy="5243180"/>
            </a:xfrm>
            <a:prstGeom prst="rect">
              <a:avLst/>
            </a:prstGeom>
          </p:spPr>
          <p:txBody>
            <a:bodyPr wrap="square" lIns="0" tIns="0" rIns="0" bIns="0" rtlCol="0" anchor="t">
              <a:spAutoFit/>
            </a:bodyPr>
            <a:lstStyle/>
            <a:p>
              <a:pPr>
                <a:lnSpc>
                  <a:spcPts val="6250"/>
                </a:lnSpc>
              </a:pPr>
              <a:r>
                <a:rPr lang="en-US" sz="5400" dirty="0">
                  <a:solidFill>
                    <a:srgbClr val="007074"/>
                  </a:solidFill>
                  <a:latin typeface="Myriad Pro" panose="020B0503030403020204" pitchFamily="34" charset="0"/>
                </a:rPr>
                <a:t>Struvite extraction</a:t>
              </a:r>
              <a:endParaRPr lang="en-US" sz="5400" dirty="0">
                <a:solidFill>
                  <a:srgbClr val="E0EEED"/>
                </a:solidFill>
                <a:latin typeface="Myriad Pro" panose="020B0503030403020204" pitchFamily="34" charset="0"/>
              </a:endParaRPr>
            </a:p>
          </p:txBody>
        </p:sp>
      </p:grpSp>
      <p:grpSp>
        <p:nvGrpSpPr>
          <p:cNvPr id="13" name="Gruppe 12">
            <a:extLst>
              <a:ext uri="{FF2B5EF4-FFF2-40B4-BE49-F238E27FC236}">
                <a16:creationId xmlns:a16="http://schemas.microsoft.com/office/drawing/2014/main" id="{694B5233-8D6F-F2F7-73F9-B900BD745E5D}"/>
              </a:ext>
            </a:extLst>
          </p:cNvPr>
          <p:cNvGrpSpPr/>
          <p:nvPr/>
        </p:nvGrpSpPr>
        <p:grpSpPr>
          <a:xfrm>
            <a:off x="7173307" y="1597424"/>
            <a:ext cx="4307493" cy="4099760"/>
            <a:chOff x="6663847" y="2520531"/>
            <a:chExt cx="3419606" cy="3254692"/>
          </a:xfrm>
        </p:grpSpPr>
        <p:pic>
          <p:nvPicPr>
            <p:cNvPr id="19" name="Bilde 18" descr="Et bilde som inneholder husplante, blomsterpotte, plante, vindu&#10;&#10;Automatisk generert beskrivelse">
              <a:extLst>
                <a:ext uri="{FF2B5EF4-FFF2-40B4-BE49-F238E27FC236}">
                  <a16:creationId xmlns:a16="http://schemas.microsoft.com/office/drawing/2014/main" id="{AA680651-A39B-4177-38E7-2F3BB56E72D5}"/>
                </a:ext>
              </a:extLst>
            </p:cNvPr>
            <p:cNvPicPr>
              <a:picLocks noChangeAspect="1"/>
            </p:cNvPicPr>
            <p:nvPr/>
          </p:nvPicPr>
          <p:blipFill rotWithShape="1">
            <a:blip r:embed="rId3">
              <a:extLst>
                <a:ext uri="{28A0092B-C50C-407E-A947-70E740481C1C}">
                  <a14:useLocalDpi xmlns:a14="http://schemas.microsoft.com/office/drawing/2010/main" val="0"/>
                </a:ext>
              </a:extLst>
            </a:blip>
            <a:srcRect l="54733" r="12390"/>
            <a:stretch/>
          </p:blipFill>
          <p:spPr>
            <a:xfrm>
              <a:off x="8379913" y="2520531"/>
              <a:ext cx="1703540" cy="3254692"/>
            </a:xfrm>
            <a:prstGeom prst="rect">
              <a:avLst/>
            </a:prstGeom>
          </p:spPr>
        </p:pic>
        <p:pic>
          <p:nvPicPr>
            <p:cNvPr id="2" name="Bilde 1" descr="Et bilde som inneholder husplante, blomsterpotte, plante, vindu&#10;&#10;Automatisk generert beskrivelse">
              <a:extLst>
                <a:ext uri="{FF2B5EF4-FFF2-40B4-BE49-F238E27FC236}">
                  <a16:creationId xmlns:a16="http://schemas.microsoft.com/office/drawing/2014/main" id="{93889A73-1310-6BAC-EAC3-2A776E138953}"/>
                </a:ext>
              </a:extLst>
            </p:cNvPr>
            <p:cNvPicPr>
              <a:picLocks noChangeAspect="1"/>
            </p:cNvPicPr>
            <p:nvPr/>
          </p:nvPicPr>
          <p:blipFill rotWithShape="1">
            <a:blip r:embed="rId3">
              <a:extLst>
                <a:ext uri="{28A0092B-C50C-407E-A947-70E740481C1C}">
                  <a14:useLocalDpi xmlns:a14="http://schemas.microsoft.com/office/drawing/2010/main" val="0"/>
                </a:ext>
              </a:extLst>
            </a:blip>
            <a:srcRect l="6189" r="65820"/>
            <a:stretch/>
          </p:blipFill>
          <p:spPr>
            <a:xfrm>
              <a:off x="6663847" y="2520531"/>
              <a:ext cx="1450418" cy="3254692"/>
            </a:xfrm>
            <a:prstGeom prst="rect">
              <a:avLst/>
            </a:prstGeom>
          </p:spPr>
        </p:pic>
      </p:grpSp>
      <p:sp>
        <p:nvSpPr>
          <p:cNvPr id="16" name="TextBox 10">
            <a:extLst>
              <a:ext uri="{FF2B5EF4-FFF2-40B4-BE49-F238E27FC236}">
                <a16:creationId xmlns:a16="http://schemas.microsoft.com/office/drawing/2014/main" id="{715588A8-DD28-8F84-C7FD-81BD879D1CFC}"/>
              </a:ext>
            </a:extLst>
          </p:cNvPr>
          <p:cNvSpPr txBox="1"/>
          <p:nvPr/>
        </p:nvSpPr>
        <p:spPr>
          <a:xfrm>
            <a:off x="8206936" y="5543677"/>
            <a:ext cx="3188773" cy="675634"/>
          </a:xfrm>
          <a:prstGeom prst="rect">
            <a:avLst/>
          </a:prstGeom>
        </p:spPr>
        <p:txBody>
          <a:bodyPr wrap="square" lIns="0" tIns="0" rIns="0" bIns="0" rtlCol="0" anchor="t">
            <a:spAutoFit/>
          </a:bodyPr>
          <a:lstStyle/>
          <a:p>
            <a:pPr>
              <a:lnSpc>
                <a:spcPts val="6250"/>
              </a:lnSpc>
            </a:pPr>
            <a:r>
              <a:rPr lang="en-US" sz="2400" dirty="0">
                <a:solidFill>
                  <a:srgbClr val="F4FBFB"/>
                </a:solidFill>
                <a:latin typeface="Myriad Pro" panose="020B0503030403020204" pitchFamily="34" charset="0"/>
              </a:rPr>
              <a:t>Phosphorus deficiency</a:t>
            </a:r>
          </a:p>
        </p:txBody>
      </p:sp>
      <p:sp>
        <p:nvSpPr>
          <p:cNvPr id="5" name="Avrundet rektangel 4">
            <a:extLst>
              <a:ext uri="{FF2B5EF4-FFF2-40B4-BE49-F238E27FC236}">
                <a16:creationId xmlns:a16="http://schemas.microsoft.com/office/drawing/2014/main" id="{E5559721-36A7-DE28-5D59-B7F745E34875}"/>
              </a:ext>
            </a:extLst>
          </p:cNvPr>
          <p:cNvSpPr/>
          <p:nvPr/>
        </p:nvSpPr>
        <p:spPr>
          <a:xfrm>
            <a:off x="1194276" y="1553808"/>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Struvite</a:t>
            </a:r>
          </a:p>
        </p:txBody>
      </p:sp>
      <p:sp>
        <p:nvSpPr>
          <p:cNvPr id="11" name="Avrundet rektangel 10">
            <a:extLst>
              <a:ext uri="{FF2B5EF4-FFF2-40B4-BE49-F238E27FC236}">
                <a16:creationId xmlns:a16="http://schemas.microsoft.com/office/drawing/2014/main" id="{857CC02C-2FC0-8488-C149-00798E54C666}"/>
              </a:ext>
            </a:extLst>
          </p:cNvPr>
          <p:cNvSpPr/>
          <p:nvPr/>
        </p:nvSpPr>
        <p:spPr>
          <a:xfrm>
            <a:off x="1205610" y="2825776"/>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Problem</a:t>
            </a:r>
          </a:p>
        </p:txBody>
      </p:sp>
      <p:sp>
        <p:nvSpPr>
          <p:cNvPr id="12" name="Avrundet rektangel 11">
            <a:extLst>
              <a:ext uri="{FF2B5EF4-FFF2-40B4-BE49-F238E27FC236}">
                <a16:creationId xmlns:a16="http://schemas.microsoft.com/office/drawing/2014/main" id="{B16A72DC-F7C7-DDE2-F651-954BFBCEF4C8}"/>
              </a:ext>
            </a:extLst>
          </p:cNvPr>
          <p:cNvSpPr/>
          <p:nvPr/>
        </p:nvSpPr>
        <p:spPr>
          <a:xfrm>
            <a:off x="1194276" y="4173049"/>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Struvite extraction </a:t>
            </a:r>
          </a:p>
        </p:txBody>
      </p:sp>
      <p:sp>
        <p:nvSpPr>
          <p:cNvPr id="15" name="Avrundet rektangel 14">
            <a:extLst>
              <a:ext uri="{FF2B5EF4-FFF2-40B4-BE49-F238E27FC236}">
                <a16:creationId xmlns:a16="http://schemas.microsoft.com/office/drawing/2014/main" id="{20A4AE93-DE82-3A2F-0D62-15E8A1B13DC9}"/>
              </a:ext>
            </a:extLst>
          </p:cNvPr>
          <p:cNvSpPr/>
          <p:nvPr/>
        </p:nvSpPr>
        <p:spPr>
          <a:xfrm>
            <a:off x="1205610" y="5569885"/>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Fertilizer</a:t>
            </a:r>
          </a:p>
        </p:txBody>
      </p:sp>
      <p:pic>
        <p:nvPicPr>
          <p:cNvPr id="18" name="Bilde 17" descr="Et bilde som inneholder skjermbilde, Grafikk, grafisk design, design&#10;&#10;Automatisk generert beskrivelse">
            <a:extLst>
              <a:ext uri="{FF2B5EF4-FFF2-40B4-BE49-F238E27FC236}">
                <a16:creationId xmlns:a16="http://schemas.microsoft.com/office/drawing/2014/main" id="{09546E6C-BC7F-86FA-5015-DA52A66FF8E5}"/>
              </a:ext>
            </a:extLst>
          </p:cNvPr>
          <p:cNvPicPr>
            <a:picLocks noChangeAspect="1"/>
          </p:cNvPicPr>
          <p:nvPr/>
        </p:nvPicPr>
        <p:blipFill>
          <a:blip r:embed="rId4"/>
          <a:stretch>
            <a:fillRect/>
          </a:stretch>
        </p:blipFill>
        <p:spPr>
          <a:xfrm>
            <a:off x="85723" y="3754042"/>
            <a:ext cx="1467223" cy="1453763"/>
          </a:xfrm>
          <a:prstGeom prst="rect">
            <a:avLst/>
          </a:prstGeom>
        </p:spPr>
      </p:pic>
      <p:pic>
        <p:nvPicPr>
          <p:cNvPr id="21" name="Bilde 20" descr="Et bilde som inneholder Barnekunst, flaske, plast, illustrasjon&#10;&#10;Automatisk generert beskrivelse">
            <a:extLst>
              <a:ext uri="{FF2B5EF4-FFF2-40B4-BE49-F238E27FC236}">
                <a16:creationId xmlns:a16="http://schemas.microsoft.com/office/drawing/2014/main" id="{46AD635E-52B8-C26E-1A84-1D0E1B0C6632}"/>
              </a:ext>
            </a:extLst>
          </p:cNvPr>
          <p:cNvPicPr>
            <a:picLocks noChangeAspect="1"/>
          </p:cNvPicPr>
          <p:nvPr/>
        </p:nvPicPr>
        <p:blipFill>
          <a:blip r:embed="rId5"/>
          <a:stretch>
            <a:fillRect/>
          </a:stretch>
        </p:blipFill>
        <p:spPr>
          <a:xfrm>
            <a:off x="530601" y="5373106"/>
            <a:ext cx="1039160" cy="1219883"/>
          </a:xfrm>
          <a:prstGeom prst="rect">
            <a:avLst/>
          </a:prstGeom>
        </p:spPr>
      </p:pic>
      <p:pic>
        <p:nvPicPr>
          <p:cNvPr id="23" name="Bilde 22" descr="Et bilde som inneholder kunst, Kunstpapir, Kreativ kunst, Origamipapir&#10;&#10;Automatisk generert beskrivelse">
            <a:extLst>
              <a:ext uri="{FF2B5EF4-FFF2-40B4-BE49-F238E27FC236}">
                <a16:creationId xmlns:a16="http://schemas.microsoft.com/office/drawing/2014/main" id="{6904A87A-44AB-26AD-F5F6-756C446E19E2}"/>
              </a:ext>
            </a:extLst>
          </p:cNvPr>
          <p:cNvPicPr>
            <a:picLocks noChangeAspect="1"/>
          </p:cNvPicPr>
          <p:nvPr/>
        </p:nvPicPr>
        <p:blipFill>
          <a:blip r:embed="rId6"/>
          <a:stretch>
            <a:fillRect/>
          </a:stretch>
        </p:blipFill>
        <p:spPr>
          <a:xfrm>
            <a:off x="329034" y="1097375"/>
            <a:ext cx="1223912" cy="1287492"/>
          </a:xfrm>
          <a:prstGeom prst="rect">
            <a:avLst/>
          </a:prstGeom>
        </p:spPr>
      </p:pic>
      <p:pic>
        <p:nvPicPr>
          <p:cNvPr id="25" name="Bilde 24" descr="Et bilde som inneholder logo, Grafikk, symbol, grafisk design&#10;&#10;Automatisk generert beskrivelse">
            <a:extLst>
              <a:ext uri="{FF2B5EF4-FFF2-40B4-BE49-F238E27FC236}">
                <a16:creationId xmlns:a16="http://schemas.microsoft.com/office/drawing/2014/main" id="{ADA47AF1-A415-D46B-8CD7-AD1FB301653A}"/>
              </a:ext>
            </a:extLst>
          </p:cNvPr>
          <p:cNvPicPr>
            <a:picLocks noChangeAspect="1"/>
          </p:cNvPicPr>
          <p:nvPr/>
        </p:nvPicPr>
        <p:blipFill>
          <a:blip r:embed="rId7"/>
          <a:stretch>
            <a:fillRect/>
          </a:stretch>
        </p:blipFill>
        <p:spPr>
          <a:xfrm>
            <a:off x="711200" y="2494575"/>
            <a:ext cx="1069950" cy="1069950"/>
          </a:xfrm>
          <a:prstGeom prst="rect">
            <a:avLst/>
          </a:prstGeom>
        </p:spPr>
      </p:pic>
    </p:spTree>
    <p:extLst>
      <p:ext uri="{BB962C8B-B14F-4D97-AF65-F5344CB8AC3E}">
        <p14:creationId xmlns:p14="http://schemas.microsoft.com/office/powerpoint/2010/main" val="42581736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F7F7"/>
        </a:solidFill>
        <a:effectLst/>
      </p:bgPr>
    </p:bg>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sp>
        <p:nvSpPr>
          <p:cNvPr id="2" name="Rektangel: rundade hörn 1">
            <a:extLst>
              <a:ext uri="{FF2B5EF4-FFF2-40B4-BE49-F238E27FC236}">
                <a16:creationId xmlns:a16="http://schemas.microsoft.com/office/drawing/2014/main" id="{CCA8E7C3-0E2A-6288-87FE-37D8FF8D9CC0}"/>
              </a:ext>
            </a:extLst>
          </p:cNvPr>
          <p:cNvSpPr/>
          <p:nvPr/>
        </p:nvSpPr>
        <p:spPr>
          <a:xfrm>
            <a:off x="3219450" y="1645921"/>
            <a:ext cx="5753100" cy="4105010"/>
          </a:xfrm>
          <a:prstGeom prst="roundRect">
            <a:avLst/>
          </a:prstGeom>
          <a:solidFill>
            <a:srgbClr val="74C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kern="1200" dirty="0">
                <a:solidFill>
                  <a:schemeClr val="bg1"/>
                </a:solidFill>
                <a:latin typeface="+mj-lt"/>
                <a:ea typeface="+mj-ea"/>
                <a:cs typeface="+mj-cs"/>
                <a:hlinkClick r:id="rId3">
                  <a:extLst>
                    <a:ext uri="{A12FA001-AC4F-418D-AE19-62706E023703}">
                      <ahyp:hlinkClr xmlns:ahyp="http://schemas.microsoft.com/office/drawing/2018/hyperlinkcolor" val="tx"/>
                    </a:ext>
                  </a:extLst>
                </a:hlinkClick>
              </a:rPr>
              <a:t>What comes to mind when you hear the ”circular bioeconomy”? </a:t>
            </a:r>
            <a:endParaRPr lang="sv-SE" sz="4000" dirty="0">
              <a:solidFill>
                <a:schemeClr val="bg1"/>
              </a:solidFill>
            </a:endParaRPr>
          </a:p>
        </p:txBody>
      </p:sp>
    </p:spTree>
    <p:extLst>
      <p:ext uri="{BB962C8B-B14F-4D97-AF65-F5344CB8AC3E}">
        <p14:creationId xmlns:p14="http://schemas.microsoft.com/office/powerpoint/2010/main" val="3952691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F2E23E6-7028-340E-62BF-B654A73F5B7A}"/>
              </a:ext>
            </a:extLst>
          </p:cNvPr>
          <p:cNvPicPr>
            <a:picLocks noChangeAspect="1"/>
          </p:cNvPicPr>
          <p:nvPr/>
        </p:nvPicPr>
        <p:blipFill rotWithShape="1">
          <a:blip r:embed="rId3"/>
          <a:srcRect l="46133" t="9769" r="-1" b="21027"/>
          <a:stretch/>
        </p:blipFill>
        <p:spPr>
          <a:xfrm>
            <a:off x="-7315242" y="-19050"/>
            <a:ext cx="12192001" cy="6877050"/>
          </a:xfrm>
          <a:prstGeom prst="rect">
            <a:avLst/>
          </a:prstGeom>
        </p:spPr>
      </p:pic>
      <p:grpSp>
        <p:nvGrpSpPr>
          <p:cNvPr id="7" name="Group 7"/>
          <p:cNvGrpSpPr/>
          <p:nvPr/>
        </p:nvGrpSpPr>
        <p:grpSpPr>
          <a:xfrm>
            <a:off x="6384204" y="643625"/>
            <a:ext cx="5602015" cy="1040656"/>
            <a:chOff x="-4" y="123825"/>
            <a:chExt cx="21640804" cy="6176559"/>
          </a:xfrm>
        </p:grpSpPr>
        <p:sp>
          <p:nvSpPr>
            <p:cNvPr id="8" name="TextBox 8"/>
            <p:cNvSpPr txBox="1"/>
            <p:nvPr/>
          </p:nvSpPr>
          <p:spPr>
            <a:xfrm>
              <a:off x="50798" y="3800045"/>
              <a:ext cx="10529351" cy="250033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9" y="3800045"/>
              <a:ext cx="10529351" cy="250033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4" y="123825"/>
              <a:ext cx="18510892" cy="4903257"/>
            </a:xfrm>
            <a:prstGeom prst="rect">
              <a:avLst/>
            </a:prstGeom>
          </p:spPr>
          <p:txBody>
            <a:bodyPr wrap="square" lIns="0" tIns="0" rIns="0" bIns="0" rtlCol="0" anchor="t">
              <a:spAutoFit/>
            </a:bodyPr>
            <a:lstStyle/>
            <a:p>
              <a:pPr>
                <a:lnSpc>
                  <a:spcPts val="6250"/>
                </a:lnSpc>
              </a:pPr>
              <a:r>
                <a:rPr lang="en-US" sz="5896" dirty="0" err="1">
                  <a:solidFill>
                    <a:srgbClr val="007074"/>
                  </a:solidFill>
                  <a:latin typeface="Myriad Pro" panose="020B0503030403020204" pitchFamily="34" charset="0"/>
                </a:rPr>
                <a:t>Easymining</a:t>
              </a:r>
              <a:endParaRPr lang="en-US" sz="5896" dirty="0">
                <a:solidFill>
                  <a:srgbClr val="007074"/>
                </a:solidFill>
                <a:latin typeface="Myriad Pro" panose="020B0503030403020204" pitchFamily="34" charset="0"/>
              </a:endParaRPr>
            </a:p>
          </p:txBody>
        </p:sp>
      </p:grpSp>
      <p:graphicFrame>
        <p:nvGraphicFramePr>
          <p:cNvPr id="4" name="Diagram 3">
            <a:extLst>
              <a:ext uri="{FF2B5EF4-FFF2-40B4-BE49-F238E27FC236}">
                <a16:creationId xmlns:a16="http://schemas.microsoft.com/office/drawing/2014/main" id="{66AFB28B-5EC6-1805-A360-CFBA21335BDA}"/>
              </a:ext>
            </a:extLst>
          </p:cNvPr>
          <p:cNvGraphicFramePr/>
          <p:nvPr>
            <p:extLst>
              <p:ext uri="{D42A27DB-BD31-4B8C-83A1-F6EECF244321}">
                <p14:modId xmlns:p14="http://schemas.microsoft.com/office/powerpoint/2010/main" val="1143912166"/>
              </p:ext>
            </p:extLst>
          </p:nvPr>
        </p:nvGraphicFramePr>
        <p:xfrm>
          <a:off x="-440799" y="535660"/>
          <a:ext cx="5916577" cy="5786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ruppe 10">
            <a:extLst>
              <a:ext uri="{FF2B5EF4-FFF2-40B4-BE49-F238E27FC236}">
                <a16:creationId xmlns:a16="http://schemas.microsoft.com/office/drawing/2014/main" id="{545A3C02-D4E7-C832-5305-2B030AE76C86}"/>
              </a:ext>
            </a:extLst>
          </p:cNvPr>
          <p:cNvGrpSpPr/>
          <p:nvPr/>
        </p:nvGrpSpPr>
        <p:grpSpPr>
          <a:xfrm>
            <a:off x="4876759" y="1675931"/>
            <a:ext cx="9104476" cy="4538444"/>
            <a:chOff x="5171065" y="2179798"/>
            <a:chExt cx="8431785" cy="3828395"/>
          </a:xfrm>
        </p:grpSpPr>
        <p:pic>
          <p:nvPicPr>
            <p:cNvPr id="2050" name="Picture 2" descr="Ash2Phos technical details">
              <a:extLst>
                <a:ext uri="{FF2B5EF4-FFF2-40B4-BE49-F238E27FC236}">
                  <a16:creationId xmlns:a16="http://schemas.microsoft.com/office/drawing/2014/main" id="{121A6763-B4B0-4F26-C9B0-BFB5C403383F}"/>
                </a:ext>
              </a:extLst>
            </p:cNvPr>
            <p:cNvPicPr>
              <a:picLocks noChangeAspect="1" noChangeArrowheads="1"/>
            </p:cNvPicPr>
            <p:nvPr/>
          </p:nvPicPr>
          <p:blipFill rotWithShape="1">
            <a:blip r:embed="rId9">
              <a:alphaModFix/>
              <a:extLst>
                <a:ext uri="{28A0092B-C50C-407E-A947-70E740481C1C}">
                  <a14:useLocalDpi xmlns:a14="http://schemas.microsoft.com/office/drawing/2010/main" val="0"/>
                </a:ext>
              </a:extLst>
            </a:blip>
            <a:srcRect l="14828" r="15862"/>
            <a:stretch/>
          </p:blipFill>
          <p:spPr bwMode="auto">
            <a:xfrm>
              <a:off x="5171065" y="2179798"/>
              <a:ext cx="6278792" cy="351424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6" name="TekstSylinder 5">
              <a:extLst>
                <a:ext uri="{FF2B5EF4-FFF2-40B4-BE49-F238E27FC236}">
                  <a16:creationId xmlns:a16="http://schemas.microsoft.com/office/drawing/2014/main" id="{4CEB4C89-9E5A-09E7-322F-94EECA5E61F9}"/>
                </a:ext>
              </a:extLst>
            </p:cNvPr>
            <p:cNvSpPr txBox="1"/>
            <p:nvPr/>
          </p:nvSpPr>
          <p:spPr>
            <a:xfrm>
              <a:off x="7004982" y="5608083"/>
              <a:ext cx="6597868" cy="400110"/>
            </a:xfrm>
            <a:prstGeom prst="rect">
              <a:avLst/>
            </a:prstGeom>
            <a:noFill/>
          </p:spPr>
          <p:txBody>
            <a:bodyPr wrap="square">
              <a:spAutoFit/>
            </a:bodyPr>
            <a:lstStyle/>
            <a:p>
              <a:r>
                <a:rPr lang="en-US" sz="2000" dirty="0">
                  <a:solidFill>
                    <a:srgbClr val="007074"/>
                  </a:solidFill>
                  <a:latin typeface="Myriad Pro" panose="020B0503030403020204" pitchFamily="34" charset="0"/>
                </a:rPr>
                <a:t>Ash2®Phos technology </a:t>
              </a:r>
              <a:endParaRPr lang="nb-NO" sz="2000" dirty="0"/>
            </a:p>
          </p:txBody>
        </p:sp>
      </p:grpSp>
    </p:spTree>
    <p:extLst>
      <p:ext uri="{BB962C8B-B14F-4D97-AF65-F5344CB8AC3E}">
        <p14:creationId xmlns:p14="http://schemas.microsoft.com/office/powerpoint/2010/main" val="331150369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nb-NO"/>
          </a:p>
        </p:txBody>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sp>
        <p:nvSpPr>
          <p:cNvPr id="20" name="Rektangel 19">
            <a:extLst>
              <a:ext uri="{FF2B5EF4-FFF2-40B4-BE49-F238E27FC236}">
                <a16:creationId xmlns:a16="http://schemas.microsoft.com/office/drawing/2014/main" id="{1C302AEB-2480-4917-2F65-B67EB07A1B41}"/>
              </a:ext>
            </a:extLst>
          </p:cNvPr>
          <p:cNvSpPr/>
          <p:nvPr/>
        </p:nvSpPr>
        <p:spPr>
          <a:xfrm>
            <a:off x="981074" y="1540960"/>
            <a:ext cx="7591426" cy="1366650"/>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7075"/>
                </a:solidFill>
                <a:effectLst/>
                <a:latin typeface="Times New Roman" panose="02020603050405020304" pitchFamily="18" charset="0"/>
                <a:ea typeface="Calibri" panose="020F0502020204030204" pitchFamily="34" charset="0"/>
              </a:rPr>
              <a:t>Sustainable Animal Feed</a:t>
            </a:r>
          </a:p>
          <a:p>
            <a:pPr algn="ctr"/>
            <a:r>
              <a:rPr lang="en-US" sz="1800" dirty="0">
                <a:effectLst/>
                <a:latin typeface="Times New Roman" panose="02020603050405020304" pitchFamily="18" charset="0"/>
                <a:ea typeface="Calibri" panose="020F0502020204030204" pitchFamily="34" charset="0"/>
              </a:rPr>
              <a:t>Grass protein concentrate is used as an ingredient in animal feeds, both wet and dry. It replaces soy and contributes to regional sustainability.  </a:t>
            </a:r>
            <a:endParaRPr lang="sv-SE" dirty="0"/>
          </a:p>
        </p:txBody>
      </p:sp>
      <p:sp>
        <p:nvSpPr>
          <p:cNvPr id="23" name="Rektangel 22">
            <a:extLst>
              <a:ext uri="{FF2B5EF4-FFF2-40B4-BE49-F238E27FC236}">
                <a16:creationId xmlns:a16="http://schemas.microsoft.com/office/drawing/2014/main" id="{BE35EE11-7DCF-9EDD-F692-9DA52A652DBB}"/>
              </a:ext>
            </a:extLst>
          </p:cNvPr>
          <p:cNvSpPr/>
          <p:nvPr/>
        </p:nvSpPr>
        <p:spPr>
          <a:xfrm>
            <a:off x="981074" y="3082778"/>
            <a:ext cx="7591426" cy="1366651"/>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7075"/>
                </a:solidFill>
                <a:effectLst/>
                <a:latin typeface="Times New Roman" panose="02020603050405020304" pitchFamily="18" charset="0"/>
                <a:ea typeface="Calibri" panose="020F0502020204030204" pitchFamily="34" charset="0"/>
              </a:rPr>
              <a:t>Fibers</a:t>
            </a:r>
          </a:p>
          <a:p>
            <a:pPr algn="ctr"/>
            <a:r>
              <a:rPr lang="en-US" sz="1800" dirty="0">
                <a:effectLst/>
                <a:latin typeface="Times New Roman" panose="02020603050405020304" pitchFamily="18" charset="0"/>
                <a:ea typeface="Calibri" panose="020F0502020204030204" pitchFamily="34" charset="0"/>
              </a:rPr>
              <a:t>Crop residues like straw, husks, and stalks are rich in cellulose, so these can be used for fiber, for example in textiles. </a:t>
            </a:r>
            <a:endParaRPr lang="sv-SE" dirty="0"/>
          </a:p>
        </p:txBody>
      </p:sp>
      <p:sp>
        <p:nvSpPr>
          <p:cNvPr id="24" name="Rektangel 23">
            <a:extLst>
              <a:ext uri="{FF2B5EF4-FFF2-40B4-BE49-F238E27FC236}">
                <a16:creationId xmlns:a16="http://schemas.microsoft.com/office/drawing/2014/main" id="{18ED5C15-822E-A9CE-EFD5-2BDE2569336F}"/>
              </a:ext>
            </a:extLst>
          </p:cNvPr>
          <p:cNvSpPr/>
          <p:nvPr/>
        </p:nvSpPr>
        <p:spPr>
          <a:xfrm>
            <a:off x="9224036" y="542544"/>
            <a:ext cx="2743174" cy="5958841"/>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b="1" dirty="0">
                <a:solidFill>
                  <a:srgbClr val="007075"/>
                </a:solidFill>
              </a:rPr>
              <a:t>Bioplastics</a:t>
            </a:r>
          </a:p>
          <a:p>
            <a:pPr algn="ctr"/>
            <a:r>
              <a:rPr lang="en-US" sz="1800" dirty="0">
                <a:effectLst/>
                <a:latin typeface="Times New Roman" panose="02020603050405020304" pitchFamily="18" charset="0"/>
                <a:ea typeface="Calibri" panose="020F0502020204030204" pitchFamily="34" charset="0"/>
              </a:rPr>
              <a:t>Starch, a common component of many agricultural residues, can be extracted and processed to produce biodegradable plastics. The resulting bioplastic is not only biodegradable but also has a significantly lower carbon footprint compared to conventional plastics. </a:t>
            </a:r>
            <a:endParaRPr lang="sv-SE" sz="1800" dirty="0">
              <a:effectLst/>
              <a:latin typeface="Times New Roman" panose="02020603050405020304" pitchFamily="18" charset="0"/>
              <a:ea typeface="Calibri" panose="020F0502020204030204" pitchFamily="34" charset="0"/>
            </a:endParaRPr>
          </a:p>
          <a:p>
            <a:pPr algn="ctr"/>
            <a:endParaRPr lang="sv-SE" dirty="0"/>
          </a:p>
        </p:txBody>
      </p:sp>
      <p:sp>
        <p:nvSpPr>
          <p:cNvPr id="25" name="textruta 24">
            <a:extLst>
              <a:ext uri="{FF2B5EF4-FFF2-40B4-BE49-F238E27FC236}">
                <a16:creationId xmlns:a16="http://schemas.microsoft.com/office/drawing/2014/main" id="{C5B75B3B-8035-990E-9B48-FF96ED3F54F0}"/>
              </a:ext>
            </a:extLst>
          </p:cNvPr>
          <p:cNvSpPr txBox="1"/>
          <p:nvPr/>
        </p:nvSpPr>
        <p:spPr>
          <a:xfrm>
            <a:off x="2968202" y="325906"/>
            <a:ext cx="4791074" cy="769441"/>
          </a:xfrm>
          <a:prstGeom prst="rect">
            <a:avLst/>
          </a:prstGeom>
          <a:noFill/>
        </p:spPr>
        <p:txBody>
          <a:bodyPr wrap="square" rtlCol="0">
            <a:spAutoFit/>
          </a:bodyPr>
          <a:lstStyle/>
          <a:p>
            <a:r>
              <a:rPr lang="sv-SE" sz="4400" dirty="0">
                <a:solidFill>
                  <a:srgbClr val="B1E2D6"/>
                </a:solidFill>
              </a:rPr>
              <a:t>More </a:t>
            </a:r>
            <a:r>
              <a:rPr lang="sv-SE" sz="4400" dirty="0" err="1">
                <a:solidFill>
                  <a:srgbClr val="B1E2D6"/>
                </a:solidFill>
              </a:rPr>
              <a:t>products</a:t>
            </a:r>
            <a:endParaRPr lang="sv-SE" sz="4400" dirty="0">
              <a:solidFill>
                <a:srgbClr val="B1E2D6"/>
              </a:solidFill>
            </a:endParaRPr>
          </a:p>
        </p:txBody>
      </p:sp>
      <p:sp>
        <p:nvSpPr>
          <p:cNvPr id="2" name="Rektangel 1">
            <a:extLst>
              <a:ext uri="{FF2B5EF4-FFF2-40B4-BE49-F238E27FC236}">
                <a16:creationId xmlns:a16="http://schemas.microsoft.com/office/drawing/2014/main" id="{136CEEED-03A6-6481-2188-98E0C4A1EFCC}"/>
              </a:ext>
            </a:extLst>
          </p:cNvPr>
          <p:cNvSpPr/>
          <p:nvPr/>
        </p:nvSpPr>
        <p:spPr>
          <a:xfrm>
            <a:off x="981074" y="4689665"/>
            <a:ext cx="7591426" cy="1571984"/>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75"/>
                </a:solidFill>
                <a:latin typeface="Times New Roman" panose="02020603050405020304" pitchFamily="18" charset="0"/>
                <a:ea typeface="Calibri" panose="020F0502020204030204" pitchFamily="34" charset="0"/>
              </a:rPr>
              <a:t>Pharmaceuticals</a:t>
            </a:r>
            <a:r>
              <a:rPr lang="en-US" b="1" dirty="0">
                <a:latin typeface="Times New Roman" panose="02020603050405020304" pitchFamily="18" charset="0"/>
                <a:ea typeface="Calibri" panose="020F0502020204030204" pitchFamily="34" charset="0"/>
              </a:rPr>
              <a:t> </a:t>
            </a:r>
          </a:p>
          <a:p>
            <a:pPr algn="ctr"/>
            <a:r>
              <a:rPr lang="en-US" sz="1800" dirty="0">
                <a:effectLst/>
                <a:latin typeface="Times New Roman" panose="02020603050405020304" pitchFamily="18" charset="0"/>
                <a:ea typeface="Calibri" panose="020F0502020204030204" pitchFamily="34" charset="0"/>
              </a:rPr>
              <a:t>Many types of agricultural waste, such as fruit peels, seed husks, and crop residues, contain bioactive compounds that have potential uses in pharmaceutical and nutraceutical products. </a:t>
            </a:r>
            <a:endParaRPr lang="sv-SE"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410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7427824" y="-1200"/>
            <a:ext cx="4215536" cy="6859200"/>
          </a:xfrm>
          <a:prstGeom prst="rect">
            <a:avLst/>
          </a:prstGeom>
          <a:solidFill>
            <a:srgbClr val="007075"/>
          </a:solidFill>
        </p:spPr>
        <p:txBody>
          <a:bodyPr rtlCol="0" anchor="ctr"/>
          <a:lstStyle/>
          <a:p>
            <a:pPr algn="ctr"/>
            <a:endParaRPr lang="en-US" dirty="0">
              <a:solidFill>
                <a:srgbClr val="F3FFFA"/>
              </a:solidFill>
              <a:latin typeface="Times New Roman" panose="02020603050405020304" pitchFamily="18" charset="0"/>
              <a:ea typeface="Calibri" panose="020F0502020204030204" pitchFamily="34" charset="0"/>
            </a:endParaRPr>
          </a:p>
          <a:p>
            <a:r>
              <a:rPr lang="en-US" dirty="0"/>
              <a:t>The EU Green Deal – what is it? </a:t>
            </a:r>
            <a:endParaRPr lang="sv-SE" dirty="0"/>
          </a:p>
          <a:p>
            <a:r>
              <a:rPr lang="en-US" u="sng" dirty="0">
                <a:hlinkClick r:id="rId3"/>
              </a:rPr>
              <a:t>Let’s watch an explanatory video</a:t>
            </a:r>
            <a:r>
              <a:rPr lang="en-US" dirty="0"/>
              <a:t> </a:t>
            </a:r>
          </a:p>
          <a:p>
            <a:pPr algn="ctr"/>
            <a:endParaRPr lang="sv-SE" sz="1800" dirty="0">
              <a:solidFill>
                <a:srgbClr val="F3FFFA"/>
              </a:solidFill>
              <a:effectLst/>
              <a:latin typeface="Times New Roman" panose="02020603050405020304" pitchFamily="18" charset="0"/>
              <a:ea typeface="Calibri" panose="020F0502020204030204" pitchFamily="34" charset="0"/>
            </a:endParaRPr>
          </a:p>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95237" y="458488"/>
            <a:ext cx="5090323" cy="826124"/>
          </a:xfrm>
          <a:prstGeom prst="rect">
            <a:avLst/>
          </a:prstGeom>
        </p:spPr>
        <p:txBody>
          <a:bodyPr wrap="square" lIns="0" tIns="0" rIns="0" bIns="0" rtlCol="0" anchor="t">
            <a:spAutoFit/>
          </a:bodyPr>
          <a:lstStyle/>
          <a:p>
            <a:pPr>
              <a:lnSpc>
                <a:spcPts val="6250"/>
              </a:lnSpc>
            </a:pPr>
            <a:r>
              <a:rPr lang="en-US" sz="5896" dirty="0">
                <a:solidFill>
                  <a:srgbClr val="D0E7DE"/>
                </a:solidFill>
                <a:latin typeface="Myriad Pro" panose="020B0503030403020204" pitchFamily="34" charset="0"/>
              </a:rPr>
              <a:t>Bioeconomy </a:t>
            </a:r>
          </a:p>
        </p:txBody>
      </p:sp>
      <p:sp>
        <p:nvSpPr>
          <p:cNvPr id="2" name="TextBox 10">
            <a:extLst>
              <a:ext uri="{FF2B5EF4-FFF2-40B4-BE49-F238E27FC236}">
                <a16:creationId xmlns:a16="http://schemas.microsoft.com/office/drawing/2014/main" id="{245FE2A8-57A0-D952-3CBE-316E6BFBA4D1}"/>
              </a:ext>
            </a:extLst>
          </p:cNvPr>
          <p:cNvSpPr txBox="1"/>
          <p:nvPr/>
        </p:nvSpPr>
        <p:spPr>
          <a:xfrm>
            <a:off x="5548873" y="458488"/>
            <a:ext cx="5090323" cy="826124"/>
          </a:xfrm>
          <a:prstGeom prst="rect">
            <a:avLst/>
          </a:prstGeom>
        </p:spPr>
        <p:txBody>
          <a:bodyPr wrap="square" lIns="0" tIns="0" rIns="0" bIns="0" rtlCol="0" anchor="t">
            <a:spAutoFit/>
          </a:bodyPr>
          <a:lstStyle/>
          <a:p>
            <a:pPr>
              <a:lnSpc>
                <a:spcPts val="6250"/>
              </a:lnSpc>
            </a:pPr>
            <a:r>
              <a:rPr lang="en-US" sz="5896" dirty="0">
                <a:solidFill>
                  <a:srgbClr val="D0E7DE"/>
                </a:solidFill>
                <a:latin typeface="Myriad Pro" panose="020B0503030403020204" pitchFamily="34" charset="0"/>
              </a:rPr>
              <a:t>and Society </a:t>
            </a:r>
          </a:p>
        </p:txBody>
      </p:sp>
      <p:sp>
        <p:nvSpPr>
          <p:cNvPr id="4" name="textruta 3">
            <a:extLst>
              <a:ext uri="{FF2B5EF4-FFF2-40B4-BE49-F238E27FC236}">
                <a16:creationId xmlns:a16="http://schemas.microsoft.com/office/drawing/2014/main" id="{CF5FA270-F55E-17F7-43A0-0ACF3C21C4CD}"/>
              </a:ext>
            </a:extLst>
          </p:cNvPr>
          <p:cNvSpPr txBox="1"/>
          <p:nvPr/>
        </p:nvSpPr>
        <p:spPr>
          <a:xfrm>
            <a:off x="201619" y="2075360"/>
            <a:ext cx="6686550" cy="2707280"/>
          </a:xfrm>
          <a:prstGeom prst="rect">
            <a:avLst/>
          </a:prstGeom>
          <a:noFill/>
        </p:spPr>
        <p:txBody>
          <a:bodyPr wrap="square" rtlCol="0">
            <a:spAutoFit/>
          </a:bodyPr>
          <a:lstStyle/>
          <a:p>
            <a:pPr indent="457200">
              <a:lnSpc>
                <a:spcPct val="107000"/>
              </a:lnSpc>
              <a:spcAft>
                <a:spcPts val="800"/>
              </a:spcAft>
            </a:pPr>
            <a:r>
              <a:rPr lang="en-US" sz="1800" dirty="0">
                <a:solidFill>
                  <a:srgbClr val="F3FFFA"/>
                </a:solidFill>
                <a:effectLst/>
                <a:latin typeface="Times New Roman" panose="02020603050405020304" pitchFamily="18" charset="0"/>
                <a:ea typeface="Calibri" panose="020F0502020204030204" pitchFamily="34" charset="0"/>
              </a:rPr>
              <a:t>The Paris Agreement: </a:t>
            </a:r>
            <a:endParaRPr lang="sv-SE" sz="1800" dirty="0">
              <a:solidFill>
                <a:srgbClr val="F3FFFA"/>
              </a:solidFill>
              <a:effectLst/>
              <a:latin typeface="Times New Roman" panose="02020603050405020304" pitchFamily="18" charset="0"/>
              <a:ea typeface="Calibri" panose="020F0502020204030204" pitchFamily="34" charset="0"/>
            </a:endParaRPr>
          </a:p>
          <a:p>
            <a:r>
              <a:rPr lang="en-US" sz="1800" dirty="0">
                <a:solidFill>
                  <a:srgbClr val="F3FFFA"/>
                </a:solidFill>
                <a:effectLst/>
                <a:latin typeface="Times New Roman" panose="02020603050405020304" pitchFamily="18" charset="0"/>
                <a:ea typeface="Calibri" panose="020F0502020204030204" pitchFamily="34" charset="0"/>
              </a:rPr>
              <a:t>A treaty combating climate change. It aims to limit global temperature rise to well below 2°C above pre-industrial levels. Every signatory country works toward agreed-upon goals. For example, Sweden pledge to become carbon-neutral (have net-0 emissions) by 2045. Finland is one of Europe’s most ambitious countries, wanting to achieve climate neutrality by 2035. (Ministry of Foreign Affairs in Finland). Almost the entire world is working towards achieving climate neutrality by 2050</a:t>
            </a:r>
            <a:endParaRPr lang="sv-SE" dirty="0">
              <a:solidFill>
                <a:srgbClr val="F3FFFA"/>
              </a:solidFill>
            </a:endParaRPr>
          </a:p>
        </p:txBody>
      </p:sp>
    </p:spTree>
    <p:extLst>
      <p:ext uri="{BB962C8B-B14F-4D97-AF65-F5344CB8AC3E}">
        <p14:creationId xmlns:p14="http://schemas.microsoft.com/office/powerpoint/2010/main" val="3190079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7427824" y="-1200"/>
            <a:ext cx="4215536" cy="6859200"/>
          </a:xfrm>
          <a:prstGeom prst="rect">
            <a:avLst/>
          </a:prstGeom>
          <a:solidFill>
            <a:srgbClr val="007075"/>
          </a:solidFill>
        </p:spPr>
        <p:txBody>
          <a:bodyPr rtlCol="0" anchor="ctr"/>
          <a:lstStyle/>
          <a:p>
            <a:pPr algn="ctr"/>
            <a:r>
              <a:rPr lang="sv-SE" dirty="0" err="1">
                <a:solidFill>
                  <a:srgbClr val="F3FFFA"/>
                </a:solidFill>
                <a:latin typeface="Times New Roman" panose="02020603050405020304" pitchFamily="18" charset="0"/>
                <a:ea typeface="Calibri" panose="020F0502020204030204" pitchFamily="34" charset="0"/>
              </a:rPr>
              <a:t>Did</a:t>
            </a:r>
            <a:r>
              <a:rPr lang="sv-SE" dirty="0">
                <a:solidFill>
                  <a:srgbClr val="F3FFFA"/>
                </a:solidFill>
                <a:latin typeface="Times New Roman" panose="02020603050405020304" pitchFamily="18" charset="0"/>
                <a:ea typeface="Calibri" panose="020F0502020204030204" pitchFamily="34" charset="0"/>
              </a:rPr>
              <a:t> you know our </a:t>
            </a:r>
            <a:r>
              <a:rPr lang="sv-SE" dirty="0" err="1">
                <a:solidFill>
                  <a:srgbClr val="F3FFFA"/>
                </a:solidFill>
                <a:latin typeface="Times New Roman" panose="02020603050405020304" pitchFamily="18" charset="0"/>
                <a:ea typeface="Calibri" panose="020F0502020204030204" pitchFamily="34" charset="0"/>
              </a:rPr>
              <a:t>schools</a:t>
            </a:r>
            <a:r>
              <a:rPr lang="sv-SE" dirty="0">
                <a:solidFill>
                  <a:srgbClr val="F3FFFA"/>
                </a:solidFill>
                <a:latin typeface="Times New Roman" panose="02020603050405020304" pitchFamily="18" charset="0"/>
                <a:ea typeface="Calibri" panose="020F0502020204030204" pitchFamily="34" charset="0"/>
              </a:rPr>
              <a:t> </a:t>
            </a:r>
            <a:r>
              <a:rPr lang="sv-SE" dirty="0" err="1">
                <a:solidFill>
                  <a:srgbClr val="F3FFFA"/>
                </a:solidFill>
                <a:latin typeface="Times New Roman" panose="02020603050405020304" pitchFamily="18" charset="0"/>
                <a:ea typeface="Calibri" panose="020F0502020204030204" pitchFamily="34" charset="0"/>
              </a:rPr>
              <a:t>also</a:t>
            </a:r>
            <a:r>
              <a:rPr lang="sv-SE" dirty="0">
                <a:solidFill>
                  <a:srgbClr val="F3FFFA"/>
                </a:solidFill>
                <a:latin typeface="Times New Roman" panose="02020603050405020304" pitchFamily="18" charset="0"/>
                <a:ea typeface="Calibri" panose="020F0502020204030204" pitchFamily="34" charset="0"/>
              </a:rPr>
              <a:t> work with other partners in the EU to </a:t>
            </a:r>
            <a:r>
              <a:rPr lang="sv-SE" dirty="0" err="1">
                <a:solidFill>
                  <a:srgbClr val="F3FFFA"/>
                </a:solidFill>
                <a:latin typeface="Times New Roman" panose="02020603050405020304" pitchFamily="18" charset="0"/>
                <a:ea typeface="Calibri" panose="020F0502020204030204" pitchFamily="34" charset="0"/>
              </a:rPr>
              <a:t>build</a:t>
            </a:r>
            <a:r>
              <a:rPr lang="sv-SE" dirty="0">
                <a:solidFill>
                  <a:srgbClr val="F3FFFA"/>
                </a:solidFill>
                <a:latin typeface="Times New Roman" panose="02020603050405020304" pitchFamily="18" charset="0"/>
                <a:ea typeface="Calibri" panose="020F0502020204030204" pitchFamily="34" charset="0"/>
              </a:rPr>
              <a:t> a circular bioeconomy for the </a:t>
            </a:r>
            <a:r>
              <a:rPr lang="sv-SE" dirty="0" err="1">
                <a:solidFill>
                  <a:srgbClr val="F3FFFA"/>
                </a:solidFill>
                <a:latin typeface="Times New Roman" panose="02020603050405020304" pitchFamily="18" charset="0"/>
                <a:ea typeface="Calibri" panose="020F0502020204030204" pitchFamily="34" charset="0"/>
              </a:rPr>
              <a:t>future</a:t>
            </a:r>
            <a:r>
              <a:rPr lang="sv-SE" dirty="0">
                <a:solidFill>
                  <a:srgbClr val="F3FFFA"/>
                </a:solidFill>
                <a:latin typeface="Times New Roman" panose="02020603050405020304" pitchFamily="18" charset="0"/>
                <a:ea typeface="Calibri" panose="020F0502020204030204" pitchFamily="34" charset="0"/>
              </a:rPr>
              <a:t>? </a:t>
            </a:r>
          </a:p>
          <a:p>
            <a:pPr algn="ctr"/>
            <a:endParaRPr lang="sv-SE" sz="1800" dirty="0">
              <a:solidFill>
                <a:srgbClr val="F3FFFA"/>
              </a:solidFill>
              <a:effectLst/>
              <a:latin typeface="Times New Roman" panose="02020603050405020304" pitchFamily="18" charset="0"/>
              <a:ea typeface="Calibri" panose="020F0502020204030204" pitchFamily="34" charset="0"/>
            </a:endParaRPr>
          </a:p>
          <a:p>
            <a:pPr algn="ctr"/>
            <a:r>
              <a:rPr lang="sv-SE" dirty="0">
                <a:solidFill>
                  <a:srgbClr val="F3FFFA"/>
                </a:solidFill>
                <a:latin typeface="Times New Roman" panose="02020603050405020304" pitchFamily="18" charset="0"/>
                <a:ea typeface="Calibri" panose="020F0502020204030204" pitchFamily="34" charset="0"/>
              </a:rPr>
              <a:t>Find out more: </a:t>
            </a:r>
          </a:p>
          <a:p>
            <a:pPr algn="ctr"/>
            <a:endParaRPr lang="sv-SE" sz="1800" dirty="0">
              <a:solidFill>
                <a:srgbClr val="F3FFFA"/>
              </a:solidFill>
              <a:effectLst/>
              <a:latin typeface="Times New Roman" panose="02020603050405020304" pitchFamily="18" charset="0"/>
              <a:ea typeface="Calibri" panose="020F0502020204030204" pitchFamily="34" charset="0"/>
            </a:endParaRPr>
          </a:p>
          <a:p>
            <a:pPr algn="ctr"/>
            <a:r>
              <a:rPr lang="sv-SE" dirty="0">
                <a:solidFill>
                  <a:srgbClr val="F3FFFA"/>
                </a:solidFill>
                <a:latin typeface="Times New Roman" panose="02020603050405020304" pitchFamily="18" charset="0"/>
                <a:ea typeface="Calibri" panose="020F0502020204030204" pitchFamily="34" charset="0"/>
              </a:rPr>
              <a:t>Green Valleys- </a:t>
            </a:r>
            <a:r>
              <a:rPr lang="sv-SE" dirty="0" err="1">
                <a:solidFill>
                  <a:srgbClr val="F3FFFA"/>
                </a:solidFill>
                <a:latin typeface="Times New Roman" panose="02020603050405020304" pitchFamily="18" charset="0"/>
                <a:ea typeface="Calibri" panose="020F0502020204030204" pitchFamily="34" charset="0"/>
              </a:rPr>
              <a:t>extracting</a:t>
            </a:r>
            <a:r>
              <a:rPr lang="sv-SE" dirty="0">
                <a:solidFill>
                  <a:srgbClr val="F3FFFA"/>
                </a:solidFill>
                <a:latin typeface="Times New Roman" panose="02020603050405020304" pitchFamily="18" charset="0"/>
                <a:ea typeface="Calibri" panose="020F0502020204030204" pitchFamily="34" charset="0"/>
              </a:rPr>
              <a:t> green protein for animal </a:t>
            </a:r>
            <a:r>
              <a:rPr lang="sv-SE" dirty="0" err="1">
                <a:solidFill>
                  <a:srgbClr val="F3FFFA"/>
                </a:solidFill>
                <a:latin typeface="Times New Roman" panose="02020603050405020304" pitchFamily="18" charset="0"/>
                <a:ea typeface="Calibri" panose="020F0502020204030204" pitchFamily="34" charset="0"/>
              </a:rPr>
              <a:t>feed</a:t>
            </a:r>
            <a:r>
              <a:rPr lang="sv-SE" dirty="0">
                <a:solidFill>
                  <a:srgbClr val="F3FFFA"/>
                </a:solidFill>
                <a:latin typeface="Times New Roman" panose="02020603050405020304" pitchFamily="18" charset="0"/>
                <a:ea typeface="Calibri" panose="020F0502020204030204" pitchFamily="34" charset="0"/>
              </a:rPr>
              <a:t> </a:t>
            </a:r>
          </a:p>
          <a:p>
            <a:pPr algn="ctr"/>
            <a:r>
              <a:rPr lang="sv-SE" sz="1800" dirty="0">
                <a:solidFill>
                  <a:srgbClr val="F3FFFA"/>
                </a:solidFill>
                <a:effectLst/>
                <a:latin typeface="Times New Roman" panose="02020603050405020304" pitchFamily="18" charset="0"/>
                <a:ea typeface="Calibri" panose="020F0502020204030204" pitchFamily="34" charset="0"/>
              </a:rPr>
              <a:t>Biogas </a:t>
            </a:r>
          </a:p>
          <a:p>
            <a:pPr algn="ctr"/>
            <a:r>
              <a:rPr lang="sv-SE" dirty="0">
                <a:solidFill>
                  <a:srgbClr val="F3FFFA"/>
                </a:solidFill>
                <a:latin typeface="Times New Roman" panose="02020603050405020304" pitchFamily="18" charset="0"/>
                <a:ea typeface="Calibri" panose="020F0502020204030204" pitchFamily="34" charset="0"/>
              </a:rPr>
              <a:t>BREC </a:t>
            </a:r>
            <a:endParaRPr lang="sv-SE" sz="1800" dirty="0">
              <a:solidFill>
                <a:srgbClr val="F3FFFA"/>
              </a:solidFill>
              <a:effectLst/>
              <a:latin typeface="Times New Roman" panose="02020603050405020304" pitchFamily="18" charset="0"/>
              <a:ea typeface="Calibri" panose="020F0502020204030204" pitchFamily="34" charset="0"/>
            </a:endParaRPr>
          </a:p>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95237" y="458488"/>
            <a:ext cx="5090323" cy="826124"/>
          </a:xfrm>
          <a:prstGeom prst="rect">
            <a:avLst/>
          </a:prstGeom>
        </p:spPr>
        <p:txBody>
          <a:bodyPr wrap="square" lIns="0" tIns="0" rIns="0" bIns="0" rtlCol="0" anchor="t">
            <a:spAutoFit/>
          </a:bodyPr>
          <a:lstStyle/>
          <a:p>
            <a:pPr>
              <a:lnSpc>
                <a:spcPts val="6250"/>
              </a:lnSpc>
            </a:pPr>
            <a:r>
              <a:rPr lang="en-US" sz="5896" dirty="0">
                <a:solidFill>
                  <a:srgbClr val="D0E7DE"/>
                </a:solidFill>
                <a:latin typeface="Myriad Pro" panose="020B0503030403020204" pitchFamily="34" charset="0"/>
              </a:rPr>
              <a:t>Bioeconomy </a:t>
            </a:r>
          </a:p>
        </p:txBody>
      </p:sp>
      <p:sp>
        <p:nvSpPr>
          <p:cNvPr id="2" name="TextBox 10">
            <a:extLst>
              <a:ext uri="{FF2B5EF4-FFF2-40B4-BE49-F238E27FC236}">
                <a16:creationId xmlns:a16="http://schemas.microsoft.com/office/drawing/2014/main" id="{245FE2A8-57A0-D952-3CBE-316E6BFBA4D1}"/>
              </a:ext>
            </a:extLst>
          </p:cNvPr>
          <p:cNvSpPr txBox="1"/>
          <p:nvPr/>
        </p:nvSpPr>
        <p:spPr>
          <a:xfrm>
            <a:off x="5548873" y="458488"/>
            <a:ext cx="5090323" cy="826124"/>
          </a:xfrm>
          <a:prstGeom prst="rect">
            <a:avLst/>
          </a:prstGeom>
        </p:spPr>
        <p:txBody>
          <a:bodyPr wrap="square" lIns="0" tIns="0" rIns="0" bIns="0" rtlCol="0" anchor="t">
            <a:spAutoFit/>
          </a:bodyPr>
          <a:lstStyle/>
          <a:p>
            <a:pPr>
              <a:lnSpc>
                <a:spcPts val="6250"/>
              </a:lnSpc>
            </a:pPr>
            <a:r>
              <a:rPr lang="en-US" sz="5896" dirty="0">
                <a:solidFill>
                  <a:srgbClr val="D0E7DE"/>
                </a:solidFill>
                <a:latin typeface="Myriad Pro" panose="020B0503030403020204" pitchFamily="34" charset="0"/>
              </a:rPr>
              <a:t>and Society </a:t>
            </a:r>
          </a:p>
        </p:txBody>
      </p:sp>
      <p:sp>
        <p:nvSpPr>
          <p:cNvPr id="4" name="textruta 3">
            <a:extLst>
              <a:ext uri="{FF2B5EF4-FFF2-40B4-BE49-F238E27FC236}">
                <a16:creationId xmlns:a16="http://schemas.microsoft.com/office/drawing/2014/main" id="{CF5FA270-F55E-17F7-43A0-0ACF3C21C4CD}"/>
              </a:ext>
            </a:extLst>
          </p:cNvPr>
          <p:cNvSpPr txBox="1"/>
          <p:nvPr/>
        </p:nvSpPr>
        <p:spPr>
          <a:xfrm>
            <a:off x="394254" y="2841170"/>
            <a:ext cx="6686550" cy="3139321"/>
          </a:xfrm>
          <a:prstGeom prst="rect">
            <a:avLst/>
          </a:prstGeom>
          <a:noFill/>
        </p:spPr>
        <p:txBody>
          <a:bodyPr wrap="square" rtlCol="0">
            <a:spAutoFit/>
          </a:bodyPr>
          <a:lstStyle/>
          <a:p>
            <a:pPr algn="ctr"/>
            <a:r>
              <a:rPr lang="en-US" dirty="0">
                <a:solidFill>
                  <a:srgbClr val="F3FFFA"/>
                </a:solidFill>
                <a:latin typeface="Times New Roman" panose="02020603050405020304" pitchFamily="18" charset="0"/>
                <a:ea typeface="Calibri" panose="020F0502020204030204" pitchFamily="34" charset="0"/>
              </a:rPr>
              <a:t>Imagine it is 2030 and you have your own business in the green sector. What are you prepared to do to contribute to the goals? Perhaps produce renewable energy? Work with researchers to test new innovative technologies? Collect your waste to be later transformed into new products? Plant a garden that give shelter and food to pollinators? </a:t>
            </a:r>
          </a:p>
          <a:p>
            <a:endParaRPr lang="en-US" dirty="0"/>
          </a:p>
          <a:p>
            <a:endParaRPr lang="en-US" dirty="0"/>
          </a:p>
          <a:p>
            <a:endParaRPr lang="en-US" dirty="0"/>
          </a:p>
          <a:p>
            <a:endParaRPr lang="en-US" dirty="0"/>
          </a:p>
          <a:p>
            <a:endParaRPr lang="sv-SE" dirty="0"/>
          </a:p>
        </p:txBody>
      </p:sp>
      <p:sp>
        <p:nvSpPr>
          <p:cNvPr id="3" name="textruta 2">
            <a:extLst>
              <a:ext uri="{FF2B5EF4-FFF2-40B4-BE49-F238E27FC236}">
                <a16:creationId xmlns:a16="http://schemas.microsoft.com/office/drawing/2014/main" id="{C8047817-AE5D-8C94-F4DA-D40BE9FFE9FC}"/>
              </a:ext>
            </a:extLst>
          </p:cNvPr>
          <p:cNvSpPr txBox="1"/>
          <p:nvPr/>
        </p:nvSpPr>
        <p:spPr>
          <a:xfrm>
            <a:off x="1463039" y="3059068"/>
            <a:ext cx="10527341" cy="369332"/>
          </a:xfrm>
          <a:prstGeom prst="rect">
            <a:avLst/>
          </a:prstGeom>
          <a:noFill/>
        </p:spPr>
        <p:txBody>
          <a:bodyPr wrap="square" rtlCol="0">
            <a:spAutoFit/>
          </a:bodyPr>
          <a:lstStyle/>
          <a:p>
            <a:r>
              <a:rPr lang="en-US" sz="1800" dirty="0">
                <a:solidFill>
                  <a:srgbClr val="F3FFFA"/>
                </a:solidFill>
                <a:effectLst/>
                <a:latin typeface="Times New Roman" panose="02020603050405020304" pitchFamily="18" charset="0"/>
                <a:ea typeface="Calibri" panose="020F0502020204030204" pitchFamily="34" charset="0"/>
              </a:rPr>
              <a:t> </a:t>
            </a:r>
            <a:endParaRPr lang="sv-SE" dirty="0">
              <a:solidFill>
                <a:srgbClr val="F3FFFA"/>
              </a:solidFill>
            </a:endParaRPr>
          </a:p>
        </p:txBody>
      </p:sp>
    </p:spTree>
    <p:extLst>
      <p:ext uri="{BB962C8B-B14F-4D97-AF65-F5344CB8AC3E}">
        <p14:creationId xmlns:p14="http://schemas.microsoft.com/office/powerpoint/2010/main" val="604413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F3D07E4-A59B-62C2-9726-D654B54618E7}"/>
              </a:ext>
            </a:extLst>
          </p:cNvPr>
          <p:cNvPicPr>
            <a:picLocks noChangeAspect="1"/>
          </p:cNvPicPr>
          <p:nvPr/>
        </p:nvPicPr>
        <p:blipFill rotWithShape="1">
          <a:blip r:embed="rId3"/>
          <a:srcRect l="13632" t="2263" r="12797"/>
          <a:stretch/>
        </p:blipFill>
        <p:spPr>
          <a:xfrm rot="10800000">
            <a:off x="-3" y="-2277944"/>
            <a:ext cx="12192002" cy="9135944"/>
          </a:xfrm>
          <a:prstGeom prst="rect">
            <a:avLst/>
          </a:prstGeom>
        </p:spPr>
      </p:pic>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rotWithShape="1">
          <a:blip r:embed="rId3"/>
          <a:srcRect l="3297" r="9786" b="39853"/>
          <a:stretch/>
        </p:blipFill>
        <p:spPr>
          <a:xfrm rot="9371404">
            <a:off x="-1513897" y="-1809781"/>
            <a:ext cx="12500491" cy="4879467"/>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t="9769" r="-1" b="21027"/>
          <a:stretch/>
        </p:blipFill>
        <p:spPr>
          <a:xfrm>
            <a:off x="0" y="-19050"/>
            <a:ext cx="12192001" cy="6877050"/>
          </a:xfrm>
          <a:prstGeom prst="rect">
            <a:avLst/>
          </a:prstGeom>
        </p:spPr>
      </p:pic>
      <p:sp>
        <p:nvSpPr>
          <p:cNvPr id="9" name="TextBox 9"/>
          <p:cNvSpPr txBox="1"/>
          <p:nvPr/>
        </p:nvSpPr>
        <p:spPr>
          <a:xfrm>
            <a:off x="3095794" y="2324535"/>
            <a:ext cx="6000407" cy="1746323"/>
          </a:xfrm>
          <a:prstGeom prst="rect">
            <a:avLst/>
          </a:prstGeom>
          <a:solidFill>
            <a:schemeClr val="bg1">
              <a:alpha val="76000"/>
            </a:schemeClr>
          </a:solidFill>
          <a:effectLst>
            <a:softEdge rad="258786"/>
          </a:effectLst>
        </p:spPr>
        <p:txBody>
          <a:bodyPr vert="horz" lIns="91440" tIns="45720" rIns="91440" bIns="45720" rtlCol="0" anchor="ctr">
            <a:normAutofit fontScale="92500" lnSpcReduction="20000"/>
          </a:bodyPr>
          <a:lstStyle/>
          <a:p>
            <a:pPr algn="ctr">
              <a:lnSpc>
                <a:spcPct val="90000"/>
              </a:lnSpc>
              <a:spcBef>
                <a:spcPct val="0"/>
              </a:spcBef>
              <a:spcAft>
                <a:spcPts val="600"/>
              </a:spcAft>
            </a:pPr>
            <a:r>
              <a:rPr lang="en-US" sz="5400" dirty="0">
                <a:solidFill>
                  <a:srgbClr val="007075"/>
                </a:solidFill>
                <a:latin typeface="Myriad Pro" panose="020B0503030403020204" pitchFamily="34" charset="0"/>
                <a:ea typeface="+mj-ea"/>
                <a:cs typeface="+mj-cs"/>
              </a:rPr>
              <a:t>Thank you for your attention and engagement </a:t>
            </a: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sp>
        <p:nvSpPr>
          <p:cNvPr id="3" name="AutoShape 3"/>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nb-NO"/>
          </a:p>
        </p:txBody>
      </p:sp>
      <p:pic>
        <p:nvPicPr>
          <p:cNvPr id="6" name="Picture 5" descr="A close-up of a flag&#10;&#10;AI-generated content may be incorrect.">
            <a:extLst>
              <a:ext uri="{FF2B5EF4-FFF2-40B4-BE49-F238E27FC236}">
                <a16:creationId xmlns:a16="http://schemas.microsoft.com/office/drawing/2014/main" id="{97E3FD87-93F5-2D5C-7593-9C8135270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7961" y="5550013"/>
            <a:ext cx="2703064" cy="1143263"/>
          </a:xfrm>
          <a:prstGeom prst="rect">
            <a:avLst/>
          </a:prstGeom>
          <a:ln>
            <a:solidFill>
              <a:schemeClr val="tx1"/>
            </a:solidFill>
          </a:ln>
        </p:spPr>
      </p:pic>
    </p:spTree>
    <p:extLst>
      <p:ext uri="{BB962C8B-B14F-4D97-AF65-F5344CB8AC3E}">
        <p14:creationId xmlns:p14="http://schemas.microsoft.com/office/powerpoint/2010/main" val="379829279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8977632">
            <a:off x="-2427393" y="-2007100"/>
            <a:ext cx="10774323" cy="6077392"/>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8458200" y="5258217"/>
            <a:ext cx="12192001" cy="9937489"/>
          </a:xfrm>
          <a:prstGeom prst="rect">
            <a:avLst/>
          </a:prstGeom>
        </p:spPr>
      </p:pic>
      <p:sp>
        <p:nvSpPr>
          <p:cNvPr id="9" name="TextBox 9"/>
          <p:cNvSpPr txBox="1"/>
          <p:nvPr/>
        </p:nvSpPr>
        <p:spPr>
          <a:xfrm>
            <a:off x="4744397" y="368814"/>
            <a:ext cx="417922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007075"/>
                </a:solidFill>
                <a:latin typeface="Myriad Pro" panose="020B0503030403020204" pitchFamily="34" charset="0"/>
                <a:ea typeface="+mj-ea"/>
                <a:cs typeface="+mj-cs"/>
              </a:rPr>
              <a:t>Biomass</a:t>
            </a: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284402507"/>
              </p:ext>
            </p:extLst>
          </p:nvPr>
        </p:nvGraphicFramePr>
        <p:xfrm>
          <a:off x="838200" y="1825625"/>
          <a:ext cx="10515600" cy="38207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4634165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10152591">
            <a:off x="-555410" y="893526"/>
            <a:ext cx="14152768" cy="6599390"/>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8458200" y="5258217"/>
            <a:ext cx="12192001" cy="9937489"/>
          </a:xfrm>
          <a:prstGeom prst="rect">
            <a:avLst/>
          </a:prstGeom>
        </p:spPr>
      </p:pic>
      <p:sp>
        <p:nvSpPr>
          <p:cNvPr id="9" name="TextBox 9"/>
          <p:cNvSpPr txBox="1"/>
          <p:nvPr/>
        </p:nvSpPr>
        <p:spPr>
          <a:xfrm>
            <a:off x="2388870" y="252214"/>
            <a:ext cx="8481059"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007075"/>
                </a:solidFill>
                <a:latin typeface="Myriad Pro" panose="020B0503030403020204" pitchFamily="34" charset="0"/>
                <a:ea typeface="+mj-ea"/>
                <a:cs typeface="+mj-cs"/>
              </a:rPr>
              <a:t>Linear vs Circular Bioeconomy </a:t>
            </a: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3642640135"/>
              </p:ext>
            </p:extLst>
          </p:nvPr>
        </p:nvGraphicFramePr>
        <p:xfrm>
          <a:off x="838200" y="1825625"/>
          <a:ext cx="10515600" cy="38207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ktangel 1">
            <a:extLst>
              <a:ext uri="{FF2B5EF4-FFF2-40B4-BE49-F238E27FC236}">
                <a16:creationId xmlns:a16="http://schemas.microsoft.com/office/drawing/2014/main" id="{3939B6FE-89CD-6730-ECBA-16572E59BDCE}"/>
              </a:ext>
            </a:extLst>
          </p:cNvPr>
          <p:cNvSpPr/>
          <p:nvPr/>
        </p:nvSpPr>
        <p:spPr>
          <a:xfrm>
            <a:off x="751840" y="1796415"/>
            <a:ext cx="8629650" cy="1325563"/>
          </a:xfrm>
          <a:prstGeom prst="rect">
            <a:avLst/>
          </a:prstGeom>
          <a:solidFill>
            <a:srgbClr val="0099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ea typeface="Calibri" panose="020F0502020204030204" pitchFamily="34" charset="0"/>
              </a:rPr>
              <a:t>B</a:t>
            </a:r>
            <a:r>
              <a:rPr lang="en-US" sz="1800" dirty="0">
                <a:effectLst/>
                <a:latin typeface="Times New Roman" panose="02020603050405020304" pitchFamily="18" charset="0"/>
                <a:ea typeface="Calibri" panose="020F0502020204030204" pitchFamily="34" charset="0"/>
              </a:rPr>
              <a:t>iomass is used as raw material for the production of goods, energy or chemicals. After use, the biomass is thrown away as waste without being recycled or reused. </a:t>
            </a:r>
            <a:endParaRPr lang="sv-SE" dirty="0"/>
          </a:p>
        </p:txBody>
      </p:sp>
      <p:sp>
        <p:nvSpPr>
          <p:cNvPr id="3" name="Ellips 2">
            <a:extLst>
              <a:ext uri="{FF2B5EF4-FFF2-40B4-BE49-F238E27FC236}">
                <a16:creationId xmlns:a16="http://schemas.microsoft.com/office/drawing/2014/main" id="{1B68F71D-FE67-1D4C-4D6B-2C7BF067E1E4}"/>
              </a:ext>
            </a:extLst>
          </p:cNvPr>
          <p:cNvSpPr/>
          <p:nvPr/>
        </p:nvSpPr>
        <p:spPr>
          <a:xfrm>
            <a:off x="6849175" y="3736022"/>
            <a:ext cx="4464050" cy="2880360"/>
          </a:xfrm>
          <a:prstGeom prst="ellipse">
            <a:avLst/>
          </a:prstGeom>
          <a:solidFill>
            <a:srgbClr val="74C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effectLst/>
                <a:latin typeface="Times New Roman" panose="02020603050405020304" pitchFamily="18" charset="0"/>
                <a:ea typeface="Calibri" panose="020F0502020204030204" pitchFamily="34" charset="0"/>
              </a:rPr>
              <a:t>Biomass, products and nutrients are used, recovered and recycled to create a closed loop. </a:t>
            </a:r>
            <a:endParaRPr lang="sv-SE"/>
          </a:p>
        </p:txBody>
      </p:sp>
    </p:spTree>
    <p:extLst>
      <p:ext uri="{BB962C8B-B14F-4D97-AF65-F5344CB8AC3E}">
        <p14:creationId xmlns:p14="http://schemas.microsoft.com/office/powerpoint/2010/main" val="231061496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15" name="Gruppe 14">
            <a:extLst>
              <a:ext uri="{FF2B5EF4-FFF2-40B4-BE49-F238E27FC236}">
                <a16:creationId xmlns:a16="http://schemas.microsoft.com/office/drawing/2014/main" id="{ED6AE389-BC27-51EB-8ED5-E2A8751C519E}"/>
              </a:ext>
            </a:extLst>
          </p:cNvPr>
          <p:cNvGrpSpPr/>
          <p:nvPr/>
        </p:nvGrpSpPr>
        <p:grpSpPr>
          <a:xfrm>
            <a:off x="2110739" y="599956"/>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Agriculture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Key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Principles</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sv-SE" sz="1800" dirty="0">
                  <a:solidFill>
                    <a:srgbClr val="007075"/>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8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Resource Efficiency: We aim to save and repurpose everything. Crop residues become valuable inputs, and nutrient recycling keeps soils healthy. </a:t>
                </a:r>
                <a:endParaRPr lang="sv-SE" sz="1800" dirty="0">
                  <a:solidFill>
                    <a:srgbClr val="4472C4"/>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3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Biodiversity: Diverse cropping systems enhance resilience and support ecosystems. </a:t>
                </a:r>
                <a:endParaRPr lang="sv-SE" sz="1800" dirty="0">
                  <a:solidFill>
                    <a:srgbClr val="4472C4"/>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3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Reducing Waste: Circular agriculture tackles waste at every stage. </a:t>
                </a:r>
                <a:endParaRPr lang="sv-SE" sz="1800" dirty="0">
                  <a:solidFill>
                    <a:srgbClr val="4472C4"/>
                  </a:solidFill>
                  <a:effectLst/>
                  <a:latin typeface="Times New Roman" panose="02020603050405020304" pitchFamily="18" charset="0"/>
                  <a:ea typeface="Calibri" panose="020F0502020204030204" pitchFamily="34" charset="0"/>
                </a:endParaRPr>
              </a:p>
              <a:p>
                <a:pPr algn="ctr"/>
                <a:endParaRPr lang="nb-NO" dirty="0">
                  <a:latin typeface="Myriad Pro" panose="020B0503030403020204" pitchFamily="34" charset="0"/>
                </a:endParaRPr>
              </a:p>
            </p:txBody>
          </p:sp>
        </p:grpSp>
      </p:grpSp>
    </p:spTree>
    <p:extLst>
      <p:ext uri="{BB962C8B-B14F-4D97-AF65-F5344CB8AC3E}">
        <p14:creationId xmlns:p14="http://schemas.microsoft.com/office/powerpoint/2010/main" val="86081607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pic>
        <p:nvPicPr>
          <p:cNvPr id="3" name="Bilde 2" descr="Et bilde som inneholder landskap, tre, himmel, maling&#10;&#10;Automatisk generert beskrivelse">
            <a:extLst>
              <a:ext uri="{FF2B5EF4-FFF2-40B4-BE49-F238E27FC236}">
                <a16:creationId xmlns:a16="http://schemas.microsoft.com/office/drawing/2014/main" id="{D0BD70BF-BD60-D991-E1B7-AAD245011729}"/>
              </a:ext>
            </a:extLst>
          </p:cNvPr>
          <p:cNvPicPr>
            <a:picLocks noChangeAspect="1"/>
          </p:cNvPicPr>
          <p:nvPr/>
        </p:nvPicPr>
        <p:blipFill rotWithShape="1">
          <a:blip r:embed="rId3">
            <a:alphaModFix amt="43000"/>
          </a:blip>
          <a:srcRect t="17660" b="3015"/>
          <a:stretch/>
        </p:blipFill>
        <p:spPr>
          <a:xfrm>
            <a:off x="0" y="30446"/>
            <a:ext cx="12206015" cy="6858000"/>
          </a:xfrm>
          <a:prstGeom prst="rect">
            <a:avLst/>
          </a:prstGeom>
        </p:spPr>
      </p:pic>
      <p:grpSp>
        <p:nvGrpSpPr>
          <p:cNvPr id="15" name="Gruppe 14">
            <a:extLst>
              <a:ext uri="{FF2B5EF4-FFF2-40B4-BE49-F238E27FC236}">
                <a16:creationId xmlns:a16="http://schemas.microsoft.com/office/drawing/2014/main" id="{ED6AE389-BC27-51EB-8ED5-E2A8751C519E}"/>
              </a:ext>
            </a:extLst>
          </p:cNvPr>
          <p:cNvGrpSpPr/>
          <p:nvPr/>
        </p:nvGrpSpPr>
        <p:grpSpPr>
          <a:xfrm>
            <a:off x="2110739" y="630402"/>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Forestry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Historical</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Focus: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Circularity</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sv-SE" sz="1800" dirty="0">
                  <a:solidFill>
                    <a:srgbClr val="007075"/>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8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Traditionally, forest management has centered around circularity—the practice of replanting after harvesting. </a:t>
                </a:r>
                <a:r>
                  <a:rPr lang="sv-SE"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This </a:t>
                </a:r>
                <a:r>
                  <a:rPr lang="sv-SE" sz="1800" dirty="0" err="1">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ensures</a:t>
                </a:r>
                <a:r>
                  <a:rPr lang="sv-SE"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sv-SE" sz="1800" dirty="0" err="1">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sustainable</a:t>
                </a:r>
                <a:r>
                  <a:rPr lang="sv-SE"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cycle</a:t>
                </a:r>
                <a:r>
                  <a:rPr lang="sv-SE"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of</a:t>
                </a:r>
                <a:r>
                  <a:rPr lang="sv-SE"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growth</a:t>
                </a:r>
                <a:r>
                  <a:rPr lang="sv-SE"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 and regeneration.</a:t>
                </a: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sv-SE" sz="1800" dirty="0">
                  <a:solidFill>
                    <a:srgbClr val="4472C4"/>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3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Circular management aims to maintain forest health, biodiversity, and ecosystem services. </a:t>
                </a:r>
                <a:endParaRPr lang="sv-SE" sz="1800" dirty="0">
                  <a:solidFill>
                    <a:srgbClr val="4472C4"/>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3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The New Frontier: Optimization in forestry to ensure even wider use of resources and waste less</a:t>
                </a:r>
                <a:endParaRPr lang="sv-SE" sz="1800" dirty="0">
                  <a:solidFill>
                    <a:srgbClr val="4472C4"/>
                  </a:solidFill>
                  <a:effectLst/>
                  <a:latin typeface="Times New Roman" panose="02020603050405020304" pitchFamily="18" charset="0"/>
                  <a:ea typeface="Calibri" panose="020F0502020204030204" pitchFamily="34" charset="0"/>
                </a:endParaRPr>
              </a:p>
              <a:p>
                <a:pPr algn="ctr"/>
                <a:endParaRPr lang="nb-NO" dirty="0">
                  <a:latin typeface="Myriad Pro" panose="020B0503030403020204" pitchFamily="34" charset="0"/>
                </a:endParaRPr>
              </a:p>
            </p:txBody>
          </p:sp>
        </p:grpSp>
      </p:grpSp>
    </p:spTree>
    <p:extLst>
      <p:ext uri="{BB962C8B-B14F-4D97-AF65-F5344CB8AC3E}">
        <p14:creationId xmlns:p14="http://schemas.microsoft.com/office/powerpoint/2010/main" val="281647517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grpSp>
        <p:nvGrpSpPr>
          <p:cNvPr id="15" name="Gruppe 14">
            <a:extLst>
              <a:ext uri="{FF2B5EF4-FFF2-40B4-BE49-F238E27FC236}">
                <a16:creationId xmlns:a16="http://schemas.microsoft.com/office/drawing/2014/main" id="{ED6AE389-BC27-51EB-8ED5-E2A8751C519E}"/>
              </a:ext>
            </a:extLst>
          </p:cNvPr>
          <p:cNvGrpSpPr/>
          <p:nvPr/>
        </p:nvGrpSpPr>
        <p:grpSpPr>
          <a:xfrm>
            <a:off x="2103732" y="737115"/>
            <a:ext cx="7984536" cy="5658089"/>
            <a:chOff x="834011" y="599955"/>
            <a:chExt cx="7984536" cy="5658089"/>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834011" y="599955"/>
              <a:ext cx="7984536" cy="5658089"/>
              <a:chOff x="2632695" y="2365419"/>
              <a:chExt cx="12792482" cy="8882463"/>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632695" y="2365419"/>
                <a:ext cx="12792482" cy="1465601"/>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Aquaculture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Untapped</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Marine Resources: </a:t>
                </a:r>
                <a:endParaRPr lang="sv-SE" sz="1800" dirty="0">
                  <a:solidFill>
                    <a:srgbClr val="007075"/>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8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Coastal waters hide a treasure trove of low-trophic marine resources. </a:t>
                </a:r>
                <a:endParaRPr lang="sv-SE" sz="1800" dirty="0">
                  <a:solidFill>
                    <a:srgbClr val="4472C4"/>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3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These organisms have a superpower: they filter nutrients from seawater. </a:t>
                </a:r>
                <a:endParaRPr lang="sv-SE" sz="1800" dirty="0">
                  <a:solidFill>
                    <a:srgbClr val="4472C4"/>
                  </a:solidFill>
                  <a:effectLst/>
                  <a:latin typeface="Times New Roman" panose="02020603050405020304" pitchFamily="18" charset="0"/>
                  <a:ea typeface="Calibri" panose="020F0502020204030204" pitchFamily="34" charset="0"/>
                </a:endParaRPr>
              </a:p>
              <a:p>
                <a:pPr indent="457200">
                  <a:lnSpc>
                    <a:spcPct val="107000"/>
                  </a:lnSpc>
                  <a:spcAft>
                    <a:spcPts val="800"/>
                  </a:spcAft>
                </a:pP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Nutrient-Richness</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sv-SE" sz="1800" dirty="0">
                  <a:solidFill>
                    <a:srgbClr val="007075"/>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8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Low-trophic species are like nutritional powerhouses: </a:t>
                </a:r>
                <a:endParaRPr lang="sv-SE" sz="1800" dirty="0">
                  <a:solidFill>
                    <a:srgbClr val="4472C4"/>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300"/>
                  </a:spcAft>
                  <a:buFont typeface="Symbol" panose="05050102010706020507" pitchFamily="18" charset="2"/>
                  <a:buChar char=""/>
                </a:pPr>
                <a:r>
                  <a:rPr lang="sv-SE" sz="1800" dirty="0" err="1">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High</a:t>
                </a:r>
                <a:r>
                  <a:rPr lang="sv-SE"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-Quality Protein</a:t>
                </a:r>
              </a:p>
              <a:p>
                <a:pPr marL="342900" lvl="0" indent="-342900">
                  <a:lnSpc>
                    <a:spcPct val="107000"/>
                  </a:lnSpc>
                  <a:spcBef>
                    <a:spcPts val="1200"/>
                  </a:spcBef>
                  <a:spcAft>
                    <a:spcPts val="3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Omega-3 Fatty Acids</a:t>
                </a:r>
                <a:endParaRPr lang="sv-SE" sz="1800" dirty="0">
                  <a:solidFill>
                    <a:srgbClr val="4472C4"/>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300"/>
                  </a:spcAft>
                  <a:buFont typeface="Symbol" panose="05050102010706020507" pitchFamily="18" charset="2"/>
                  <a:buChar char=""/>
                </a:pP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Cellulose</a:t>
                </a:r>
                <a:endParaRPr lang="nb-NO" dirty="0">
                  <a:latin typeface="Myriad Pro" panose="020B0503030403020204" pitchFamily="34" charset="0"/>
                </a:endParaRPr>
              </a:p>
            </p:txBody>
          </p:sp>
        </p:grpSp>
      </p:grpSp>
    </p:spTree>
    <p:extLst>
      <p:ext uri="{BB962C8B-B14F-4D97-AF65-F5344CB8AC3E}">
        <p14:creationId xmlns:p14="http://schemas.microsoft.com/office/powerpoint/2010/main" val="158952716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8977632">
            <a:off x="-2339163" y="-2007099"/>
            <a:ext cx="10774323" cy="6077392"/>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0" y="-559653"/>
            <a:ext cx="12192001" cy="9937489"/>
          </a:xfrm>
          <a:prstGeom prst="rect">
            <a:avLst/>
          </a:prstGeom>
        </p:spPr>
      </p:pic>
      <p:sp>
        <p:nvSpPr>
          <p:cNvPr id="9" name="TextBox 9"/>
          <p:cNvSpPr txBox="1"/>
          <p:nvPr/>
        </p:nvSpPr>
        <p:spPr>
          <a:xfrm>
            <a:off x="4278976" y="368816"/>
            <a:ext cx="417922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007075"/>
                </a:solidFill>
                <a:latin typeface="Myriad Pro" panose="020B0503030403020204" pitchFamily="34" charset="0"/>
                <a:ea typeface="+mj-ea"/>
                <a:cs typeface="+mj-cs"/>
              </a:rPr>
              <a:t>Today’s topics</a:t>
            </a: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sp>
        <p:nvSpPr>
          <p:cNvPr id="3" name="AutoShape 3"/>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nb-NO"/>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14932329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push dir="u"/>
  </p:transition>
</p:sld>
</file>

<file path=ppt/theme/theme1.xml><?xml version="1.0" encoding="utf-8"?>
<a:theme xmlns:a="http://schemas.openxmlformats.org/drawingml/2006/main" name="Office-tema">
  <a:themeElements>
    <a:clrScheme name="Blå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2279743-b44f-4317-bc84-ba53d88bca7c" xsi:nil="true"/>
    <lcf76f155ced4ddcb4097134ff3c332f xmlns="69e18e68-21d8-4930-99a1-9aaeddcd344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2B6CCAA991A04AABB0A89969B42F67" ma:contentTypeVersion="15" ma:contentTypeDescription="Create a new document." ma:contentTypeScope="" ma:versionID="070d058404141dbfc018b567072b3574">
  <xsd:schema xmlns:xsd="http://www.w3.org/2001/XMLSchema" xmlns:xs="http://www.w3.org/2001/XMLSchema" xmlns:p="http://schemas.microsoft.com/office/2006/metadata/properties" xmlns:ns2="69e18e68-21d8-4930-99a1-9aaeddcd3441" xmlns:ns3="42279743-b44f-4317-bc84-ba53d88bca7c" targetNamespace="http://schemas.microsoft.com/office/2006/metadata/properties" ma:root="true" ma:fieldsID="16027e59a33a17f43c4137733e6314c1" ns2:_="" ns3:_="">
    <xsd:import namespace="69e18e68-21d8-4930-99a1-9aaeddcd3441"/>
    <xsd:import namespace="42279743-b44f-4317-bc84-ba53d88bca7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e18e68-21d8-4930-99a1-9aaeddcd34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461edf0-826a-467d-9825-d0ed936e2d0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279743-b44f-4317-bc84-ba53d88bca7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c2d80f8-6f45-41bf-8715-32477ca9f37d}" ma:internalName="TaxCatchAll" ma:showField="CatchAllData" ma:web="42279743-b44f-4317-bc84-ba53d88bca7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1FC33F-6E93-4B1F-9E1C-0BAA68EEE6A5}">
  <ds:schemaRefs>
    <ds:schemaRef ds:uri="http://schemas.microsoft.com/sharepoint/v3/contenttype/forms"/>
  </ds:schemaRefs>
</ds:datastoreItem>
</file>

<file path=customXml/itemProps2.xml><?xml version="1.0" encoding="utf-8"?>
<ds:datastoreItem xmlns:ds="http://schemas.openxmlformats.org/officeDocument/2006/customXml" ds:itemID="{07E08816-914F-4209-9FB0-DDA20089FA35}">
  <ds:schemaRefs>
    <ds:schemaRef ds:uri="http://schemas.microsoft.com/office/2006/metadata/properties"/>
    <ds:schemaRef ds:uri="http://schemas.microsoft.com/office/infopath/2007/PartnerControls"/>
    <ds:schemaRef ds:uri="http://purl.org/dc/terms/"/>
    <ds:schemaRef ds:uri="http://schemas.microsoft.com/office/2006/documentManagement/types"/>
    <ds:schemaRef ds:uri="4552c23f-a756-462f-8287-3ff35245ed68"/>
    <ds:schemaRef ds:uri="http://purl.org/dc/dcmitype/"/>
    <ds:schemaRef ds:uri="http://schemas.microsoft.com/sharepoint/v3"/>
    <ds:schemaRef ds:uri="597d7713-8a3d-4bd2-ae30-edced55b2c1b"/>
    <ds:schemaRef ds:uri="http://schemas.openxmlformats.org/package/2006/metadata/core-properties"/>
    <ds:schemaRef ds:uri="http://purl.org/dc/elements/1.1/"/>
    <ds:schemaRef ds:uri="f38ea1ab-84e5-4df8-9b30-e751a5b573b7"/>
    <ds:schemaRef ds:uri="dc7dc3a9-fd06-4589-be65-8e72632e01e9"/>
    <ds:schemaRef ds:uri="http://www.w3.org/XML/1998/namespace"/>
    <ds:schemaRef ds:uri="42279743-b44f-4317-bc84-ba53d88bca7c"/>
    <ds:schemaRef ds:uri="69e18e68-21d8-4930-99a1-9aaeddcd3441"/>
  </ds:schemaRefs>
</ds:datastoreItem>
</file>

<file path=customXml/itemProps3.xml><?xml version="1.0" encoding="utf-8"?>
<ds:datastoreItem xmlns:ds="http://schemas.openxmlformats.org/officeDocument/2006/customXml" ds:itemID="{087CC5BD-08E9-4332-97A9-2B1CE3CBA4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e18e68-21d8-4930-99a1-9aaeddcd3441"/>
    <ds:schemaRef ds:uri="42279743-b44f-4317-bc84-ba53d88bca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30417</TotalTime>
  <Words>1973</Words>
  <Application>Microsoft Office PowerPoint</Application>
  <PresentationFormat>Widescreen</PresentationFormat>
  <Paragraphs>400</Paragraphs>
  <Slides>34</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Calibri Light</vt:lpstr>
      <vt:lpstr>Myriad Pro</vt:lpstr>
      <vt:lpstr>Symbol</vt:lpstr>
      <vt:lpstr>Times New Roman</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Birgitte Mathisen Brønnick</dc:creator>
  <cp:lastModifiedBy>Tord Peder Rafael Luna Araldsen</cp:lastModifiedBy>
  <cp:revision>61</cp:revision>
  <dcterms:created xsi:type="dcterms:W3CDTF">2023-07-04T06:59:59Z</dcterms:created>
  <dcterms:modified xsi:type="dcterms:W3CDTF">2025-03-07T11:20:47Z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_dlc_DocIdItemGuid">
    <vt:lpwstr>9cc1588d-d650-4740-9bf1-ed0b342b355f</vt:lpwstr>
  </property>
  <property fmtid="{D5CDD505-2E9C-101B-9397-08002B2CF9AE}" pid="4" name="VGR_AmnesIndelning">
    <vt:lpwstr/>
  </property>
  <property fmtid="{D5CDD505-2E9C-101B-9397-08002B2CF9AE}" pid="5" name="TaxKeyword">
    <vt:lpwstr/>
  </property>
  <property fmtid="{D5CDD505-2E9C-101B-9397-08002B2CF9AE}" pid="6" name="VGR_SkapatEnhet">
    <vt:lpwstr/>
  </property>
  <property fmtid="{D5CDD505-2E9C-101B-9397-08002B2CF9AE}" pid="7" name="VGR_UpprattadForEnheter">
    <vt:lpwstr/>
  </property>
  <property fmtid="{D5CDD505-2E9C-101B-9397-08002B2CF9AE}" pid="8" name="VGR_Lagparagraf">
    <vt:lpwstr/>
  </property>
  <property fmtid="{D5CDD505-2E9C-101B-9397-08002B2CF9AE}" pid="9" name="Handlingstyp_NS">
    <vt:lpwstr/>
  </property>
  <property fmtid="{D5CDD505-2E9C-101B-9397-08002B2CF9AE}" pid="10" name="MSIP_Label_fd05046c-7758-4c69-bef0-f1b8587ca14e_Enabled">
    <vt:lpwstr>true</vt:lpwstr>
  </property>
  <property fmtid="{D5CDD505-2E9C-101B-9397-08002B2CF9AE}" pid="11" name="MSIP_Label_fd05046c-7758-4c69-bef0-f1b8587ca14e_SetDate">
    <vt:lpwstr>2024-10-16T08:36:14Z</vt:lpwstr>
  </property>
  <property fmtid="{D5CDD505-2E9C-101B-9397-08002B2CF9AE}" pid="12" name="MSIP_Label_fd05046c-7758-4c69-bef0-f1b8587ca14e_Method">
    <vt:lpwstr>Standard</vt:lpwstr>
  </property>
  <property fmtid="{D5CDD505-2E9C-101B-9397-08002B2CF9AE}" pid="13" name="MSIP_Label_fd05046c-7758-4c69-bef0-f1b8587ca14e_Name">
    <vt:lpwstr>Intern</vt:lpwstr>
  </property>
  <property fmtid="{D5CDD505-2E9C-101B-9397-08002B2CF9AE}" pid="14" name="MSIP_Label_fd05046c-7758-4c69-bef0-f1b8587ca14e_SiteId">
    <vt:lpwstr>4d6d8a90-10fd-4f78-8fc1-5e28844e0292</vt:lpwstr>
  </property>
  <property fmtid="{D5CDD505-2E9C-101B-9397-08002B2CF9AE}" pid="15" name="MSIP_Label_fd05046c-7758-4c69-bef0-f1b8587ca14e_ActionId">
    <vt:lpwstr>458a5690-706f-4728-93b2-d9f05890600b</vt:lpwstr>
  </property>
  <property fmtid="{D5CDD505-2E9C-101B-9397-08002B2CF9AE}" pid="16" name="MSIP_Label_fd05046c-7758-4c69-bef0-f1b8587ca14e_ContentBits">
    <vt:lpwstr>0</vt:lpwstr>
  </property>
  <property fmtid="{D5CDD505-2E9C-101B-9397-08002B2CF9AE}" pid="17" name="ContentTypeId">
    <vt:lpwstr>0x0101007B2B6CCAA991A04AABB0A89969B42F67</vt:lpwstr>
  </property>
</Properties>
</file>