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4">
          <p15:clr>
            <a:srgbClr val="A4A3A4"/>
          </p15:clr>
        </p15:guide>
        <p15:guide id="2" pos="7446">
          <p15:clr>
            <a:srgbClr val="A4A3A4"/>
          </p15:clr>
        </p15:guide>
        <p15:guide id="3" pos="3749">
          <p15:clr>
            <a:srgbClr val="A4A3A4"/>
          </p15:clr>
        </p15:guide>
        <p15:guide id="4" orient="horz" pos="1774">
          <p15:clr>
            <a:srgbClr val="A4A3A4"/>
          </p15:clr>
        </p15:guide>
        <p15:guide id="5" pos="393">
          <p15:clr>
            <a:srgbClr val="A4A3A4"/>
          </p15:clr>
        </p15:guide>
        <p15:guide id="6" orient="horz" pos="1230">
          <p15:clr>
            <a:srgbClr val="A4A3A4"/>
          </p15:clr>
        </p15:guide>
        <p15:guide id="7" orient="horz" pos="4110">
          <p15:clr>
            <a:srgbClr val="A4A3A4"/>
          </p15:clr>
        </p15:guide>
        <p15:guide id="8" orient="horz" pos="2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D93197-58B5-4AE2-B880-D6CD8D5F1CA8}">
  <a:tblStyle styleId="{C9D93197-58B5-4AE2-B880-D6CD8D5F1CA8}" styleName="Table_0">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AF1E9"/>
          </a:solidFill>
        </a:fill>
      </a:tcStyle>
    </a:wholeTbl>
    <a:band1H>
      <a:tcTxStyle/>
      <a:tcStyle>
        <a:fill>
          <a:solidFill>
            <a:srgbClr val="D2E3CF"/>
          </a:solidFill>
        </a:fill>
      </a:tcStyle>
    </a:band1H>
    <a:band2H>
      <a:tcTxStyle/>
    </a:band2H>
    <a:band1V>
      <a:tcTxStyle/>
      <a:tcStyle>
        <a:fill>
          <a:solidFill>
            <a:srgbClr val="D2E3CF"/>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AF1E9"/>
          </a:solidFill>
        </a:fill>
      </a:tcStyle>
    </a:lastRow>
    <a:seCell>
      <a:tcTxStyle/>
    </a:seCell>
    <a:swCell>
      <a:tcTxStyle/>
    </a:swCell>
    <a:firstRow>
      <a:tcTxStyle b="on" i="off"/>
      <a:tcStyle>
        <a:fill>
          <a:solidFill>
            <a:srgbClr val="EAF1E9"/>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4"/>
        <p:guide pos="7446"/>
        <p:guide pos="3749"/>
        <p:guide pos="1774" orient="horz"/>
        <p:guide pos="393"/>
        <p:guide pos="1230" orient="horz"/>
        <p:guide pos="4110" orient="horz"/>
        <p:guide pos="218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5Gg_LMbOeI"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u="sng" strike="noStrike">
                <a:solidFill>
                  <a:schemeClr val="hlink"/>
                </a:solidFill>
                <a:hlinkClick r:id="rId2"/>
              </a:rPr>
              <a:t>https://www.youtube.com/watch?v=s5Gg_LMbOeI</a:t>
            </a:r>
            <a:endParaRPr/>
          </a:p>
        </p:txBody>
      </p:sp>
      <p:sp>
        <p:nvSpPr>
          <p:cNvPr id="70" name="Google Shape;7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ith Footer">
  <p:cSld name="Empty with Footer">
    <p:spTree>
      <p:nvGrpSpPr>
        <p:cNvPr id="15" name="Shape 15"/>
        <p:cNvGrpSpPr/>
        <p:nvPr/>
      </p:nvGrpSpPr>
      <p:grpSpPr>
        <a:xfrm>
          <a:off x="0" y="0"/>
          <a:ext cx="0" cy="0"/>
          <a:chOff x="0" y="0"/>
          <a:chExt cx="0" cy="0"/>
        </a:xfrm>
      </p:grpSpPr>
      <p:sp>
        <p:nvSpPr>
          <p:cNvPr id="16" name="Google Shape;16;p4"/>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with 1 pic">
  <p:cSld name="Standard with 1 pic">
    <p:spTree>
      <p:nvGrpSpPr>
        <p:cNvPr id="17" name="Shape 17"/>
        <p:cNvGrpSpPr/>
        <p:nvPr/>
      </p:nvGrpSpPr>
      <p:grpSpPr>
        <a:xfrm>
          <a:off x="0" y="0"/>
          <a:ext cx="0" cy="0"/>
          <a:chOff x="0" y="0"/>
          <a:chExt cx="0" cy="0"/>
        </a:xfrm>
      </p:grpSpPr>
      <p:sp>
        <p:nvSpPr>
          <p:cNvPr id="18" name="Google Shape;18;p5"/>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5"/>
          <p:cNvSpPr/>
          <p:nvPr>
            <p:ph idx="2" type="pic"/>
          </p:nvPr>
        </p:nvSpPr>
        <p:spPr>
          <a:xfrm>
            <a:off x="0" y="0"/>
            <a:ext cx="5354664" cy="6858000"/>
          </a:xfrm>
          <a:prstGeom prst="rect">
            <a:avLst/>
          </a:prstGeom>
          <a:noFill/>
          <a:ln>
            <a:noFill/>
          </a:ln>
        </p:spPr>
      </p:sp>
      <p:sp>
        <p:nvSpPr>
          <p:cNvPr id="20" name="Google Shape;20;p5"/>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C8064"/>
              </a:buClr>
              <a:buSzPts val="4400"/>
              <a:buFont typeface="Arial"/>
              <a:buNone/>
              <a:defRPr b="1" i="0" sz="4400" u="none" cap="none" strike="noStrike">
                <a:solidFill>
                  <a:srgbClr val="5C806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5826125" y="2611920"/>
            <a:ext cx="4670021"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2400"/>
              <a:buFont typeface="Arial"/>
              <a:buNone/>
              <a:defRPr b="1" i="0" sz="24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5826125" y="3211513"/>
            <a:ext cx="5994400" cy="15382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subheadline">
  <p:cSld name="Standard text/subheadline">
    <p:spTree>
      <p:nvGrpSpPr>
        <p:cNvPr id="24" name="Shape 24"/>
        <p:cNvGrpSpPr/>
        <p:nvPr/>
      </p:nvGrpSpPr>
      <p:grpSpPr>
        <a:xfrm>
          <a:off x="0" y="0"/>
          <a:ext cx="0" cy="0"/>
          <a:chOff x="0" y="0"/>
          <a:chExt cx="0" cy="0"/>
        </a:xfrm>
      </p:grpSpPr>
      <p:sp>
        <p:nvSpPr>
          <p:cNvPr id="25" name="Google Shape;25;p6"/>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
          <p:cNvSpPr txBox="1"/>
          <p:nvPr>
            <p:ph idx="1" type="body"/>
          </p:nvPr>
        </p:nvSpPr>
        <p:spPr>
          <a:xfrm>
            <a:off x="533852" y="1408327"/>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6"/>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28" name="Shape 28"/>
        <p:cNvGrpSpPr/>
        <p:nvPr/>
      </p:nvGrpSpPr>
      <p:grpSpPr>
        <a:xfrm>
          <a:off x="0" y="0"/>
          <a:ext cx="0" cy="0"/>
          <a:chOff x="0" y="0"/>
          <a:chExt cx="0" cy="0"/>
        </a:xfrm>
      </p:grpSpPr>
      <p:pic>
        <p:nvPicPr>
          <p:cNvPr id="29" name="Google Shape;29;p7"/>
          <p:cNvPicPr preferRelativeResize="0"/>
          <p:nvPr/>
        </p:nvPicPr>
        <p:blipFill rotWithShape="1">
          <a:blip r:embed="rId2">
            <a:alphaModFix/>
          </a:blip>
          <a:srcRect b="0" l="0" r="0" t="0"/>
          <a:stretch/>
        </p:blipFill>
        <p:spPr>
          <a:xfrm>
            <a:off x="5011282" y="1238287"/>
            <a:ext cx="2169437" cy="1145879"/>
          </a:xfrm>
          <a:prstGeom prst="rect">
            <a:avLst/>
          </a:prstGeom>
          <a:noFill/>
          <a:ln>
            <a:noFill/>
          </a:ln>
        </p:spPr>
      </p:pic>
      <p:sp>
        <p:nvSpPr>
          <p:cNvPr id="30" name="Google Shape;30;p7"/>
          <p:cNvSpPr txBox="1"/>
          <p:nvPr>
            <p:ph idx="1" type="body"/>
          </p:nvPr>
        </p:nvSpPr>
        <p:spPr>
          <a:xfrm>
            <a:off x="955858" y="3407313"/>
            <a:ext cx="10319159" cy="16881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4E84"/>
              </a:buClr>
              <a:buSzPts val="4400"/>
              <a:buFont typeface="Arial"/>
              <a:buNone/>
              <a:defRPr b="1" i="0" sz="44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tats">
  <p:cSld name="Text &amp; stats">
    <p:spTree>
      <p:nvGrpSpPr>
        <p:cNvPr id="31" name="Shape 31"/>
        <p:cNvGrpSpPr/>
        <p:nvPr/>
      </p:nvGrpSpPr>
      <p:grpSpPr>
        <a:xfrm>
          <a:off x="0" y="0"/>
          <a:ext cx="0" cy="0"/>
          <a:chOff x="0" y="0"/>
          <a:chExt cx="0" cy="0"/>
        </a:xfrm>
      </p:grpSpPr>
      <p:sp>
        <p:nvSpPr>
          <p:cNvPr id="32" name="Google Shape;32;p8"/>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8"/>
          <p:cNvSpPr txBox="1"/>
          <p:nvPr>
            <p:ph idx="1" type="body"/>
          </p:nvPr>
        </p:nvSpPr>
        <p:spPr>
          <a:xfrm>
            <a:off x="533852" y="2016252"/>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8"/>
          <p:cNvSpPr txBox="1"/>
          <p:nvPr>
            <p:ph idx="2" type="body"/>
          </p:nvPr>
        </p:nvSpPr>
        <p:spPr>
          <a:xfrm>
            <a:off x="533851" y="2570250"/>
            <a:ext cx="6343041"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5" name="Google Shape;35;p8"/>
          <p:cNvCxnSpPr/>
          <p:nvPr/>
        </p:nvCxnSpPr>
        <p:spPr>
          <a:xfrm>
            <a:off x="7766044" y="2367318"/>
            <a:ext cx="0" cy="1837614"/>
          </a:xfrm>
          <a:prstGeom prst="straightConnector1">
            <a:avLst/>
          </a:prstGeom>
          <a:noFill/>
          <a:ln cap="flat" cmpd="sng" w="9525">
            <a:solidFill>
              <a:srgbClr val="004E84"/>
            </a:solidFill>
            <a:prstDash val="solid"/>
            <a:miter lim="800000"/>
            <a:headEnd len="sm" w="sm" type="none"/>
            <a:tailEnd len="sm" w="sm" type="none"/>
          </a:ln>
        </p:spPr>
      </p:cxnSp>
      <p:sp>
        <p:nvSpPr>
          <p:cNvPr id="36" name="Google Shape;36;p8"/>
          <p:cNvSpPr txBox="1"/>
          <p:nvPr>
            <p:ph idx="3" type="body"/>
          </p:nvPr>
        </p:nvSpPr>
        <p:spPr>
          <a:xfrm>
            <a:off x="8339116" y="2339030"/>
            <a:ext cx="1770005" cy="3698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E84"/>
              </a:buClr>
              <a:buSzPts val="1800"/>
              <a:buFont typeface="Arial"/>
              <a:buNone/>
              <a:defRPr b="1" i="0" sz="18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8"/>
          <p:cNvSpPr txBox="1"/>
          <p:nvPr>
            <p:ph idx="4" type="body"/>
          </p:nvPr>
        </p:nvSpPr>
        <p:spPr>
          <a:xfrm>
            <a:off x="8339116" y="2893028"/>
            <a:ext cx="3015655" cy="86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AB419"/>
              </a:buClr>
              <a:buSzPts val="6000"/>
              <a:buFont typeface="Arial"/>
              <a:buNone/>
              <a:defRPr b="1" i="0" sz="6000" u="none" cap="none" strike="noStrike">
                <a:solidFill>
                  <a:srgbClr val="8AB41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ph idx="5" type="body"/>
          </p:nvPr>
        </p:nvSpPr>
        <p:spPr>
          <a:xfrm>
            <a:off x="8339116" y="3753753"/>
            <a:ext cx="2031513"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no Standard title ">
  <p:cSld name="Empty/no Standard title ">
    <p:spTree>
      <p:nvGrpSpPr>
        <p:cNvPr id="39"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Empty">
  <p:cSld name="Fully Empty">
    <p:spTree>
      <p:nvGrpSpPr>
        <p:cNvPr id="40" name="Shape 4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41" name="Shape 41"/>
        <p:cNvGrpSpPr/>
        <p:nvPr/>
      </p:nvGrpSpPr>
      <p:grpSpPr>
        <a:xfrm>
          <a:off x="0" y="0"/>
          <a:ext cx="0" cy="0"/>
          <a:chOff x="0" y="0"/>
          <a:chExt cx="0" cy="0"/>
        </a:xfrm>
      </p:grpSpPr>
      <p:sp>
        <p:nvSpPr>
          <p:cNvPr id="42" name="Google Shape;42;p1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theme" Target="../theme/theme2.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C8064"/>
              </a:buClr>
              <a:buSzPts val="4000"/>
              <a:buFont typeface="Calibri"/>
              <a:buNone/>
              <a:defRPr b="1" i="0" sz="4000" u="none" cap="none" strike="noStrike">
                <a:solidFill>
                  <a:srgbClr val="5C80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
          <p:cNvSpPr txBox="1"/>
          <p:nvPr/>
        </p:nvSpPr>
        <p:spPr>
          <a:xfrm>
            <a:off x="11289419" y="6205395"/>
            <a:ext cx="619153"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 </a:t>
            </a:r>
            <a:fld id="{00000000-1234-1234-1234-123412341234}" type="slidenum">
              <a:rPr b="0" i="0" lang="en-US" sz="1400" u="none" cap="none" strike="noStrike">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
        <p:nvSpPr>
          <p:cNvPr id="14" name="Google Shape;14;p3"/>
          <p:cNvSpPr txBox="1"/>
          <p:nvPr/>
        </p:nvSpPr>
        <p:spPr>
          <a:xfrm>
            <a:off x="16157050" y="201107"/>
            <a:ext cx="65" cy="615553"/>
          </a:xfrm>
          <a:prstGeom prst="rect">
            <a:avLst/>
          </a:prstGeom>
          <a:solidFill>
            <a:schemeClr val="lt1"/>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4000">
              <a:solidFill>
                <a:srgbClr val="004E8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s://www.circle-economy.com/blogs/circular-consumption-in-the-linear-economy-only-a-drop-in-the-ocea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hyperlink" Target="https://green-business.ec.europa.eu/green-public-procurement_en" TargetMode="External"/><Relationship Id="rId5" Type="http://schemas.openxmlformats.org/officeDocument/2006/relationships/hyperlink" Target="https://www.copper8.com/wp-content/uploads/2018/10/Circular-Procurement-in-8-steps-Ebook.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zerowasteeurope.eu/wp-content/uploads/2016/12/Zero-Waste-Events.compressed.pdf"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alculator.carbonfootprint.com/calculator.aspx"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ec.europa.eu/programmes/erasmus-plus/project-result-content/c76c3906-0812-458c-8566-b02e81a487c3/Guide_Circular_economy_DE-2.pdf" TargetMode="External"/><Relationship Id="rId4" Type="http://schemas.openxmlformats.org/officeDocument/2006/relationships/hyperlink" Target="https://www.sciencedirect.com/science/article/pii/S2590289X20300062" TargetMode="External"/><Relationship Id="rId5" Type="http://schemas.openxmlformats.org/officeDocument/2006/relationships/hyperlink" Target="https://www.youtube.com/watch?v=DjyX12Sway0" TargetMode="External"/><Relationship Id="rId6" Type="http://schemas.openxmlformats.org/officeDocument/2006/relationships/hyperlink" Target="https://www.circle-economy.com/blogs/circular-consumption-in-the-linear-economy-only-a-drop-in-the-ocean" TargetMode="External"/><Relationship Id="rId7" Type="http://schemas.openxmlformats.org/officeDocument/2006/relationships/hyperlink" Target="https://www.wri.org/insights/how-build-circular-economy" TargetMode="External"/><Relationship Id="rId8" Type="http://schemas.openxmlformats.org/officeDocument/2006/relationships/hyperlink" Target="https://www.weforum.org/agenda/2022/03/21-circular-economy-solu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s5Gg_LMbOeI"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2"/>
          <p:cNvSpPr/>
          <p:nvPr/>
        </p:nvSpPr>
        <p:spPr>
          <a:xfrm>
            <a:off x="9048308" y="3710756"/>
            <a:ext cx="4019106" cy="4019106"/>
          </a:xfrm>
          <a:prstGeom prst="ellipse">
            <a:avLst/>
          </a:prstGeom>
          <a:solidFill>
            <a:srgbClr val="5D7997">
              <a:alpha val="1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txBox="1"/>
          <p:nvPr/>
        </p:nvSpPr>
        <p:spPr>
          <a:xfrm>
            <a:off x="821494" y="2272254"/>
            <a:ext cx="6745376" cy="2332113"/>
          </a:xfrm>
          <a:prstGeom prst="rect">
            <a:avLst/>
          </a:prstGeom>
          <a:noFill/>
          <a:ln>
            <a:noFill/>
          </a:ln>
        </p:spPr>
        <p:txBody>
          <a:bodyPr anchorCtr="0" anchor="ctr" bIns="45700" lIns="0" spcFirstLastPara="1" rIns="0" wrap="square" tIns="45700">
            <a:spAutoFit/>
          </a:bodyPr>
          <a:lstStyle/>
          <a:p>
            <a:pPr indent="0" lvl="0" marL="0" marR="0" rtl="0" algn="l">
              <a:lnSpc>
                <a:spcPct val="72272"/>
              </a:lnSpc>
              <a:spcBef>
                <a:spcPts val="0"/>
              </a:spcBef>
              <a:spcAft>
                <a:spcPts val="0"/>
              </a:spcAft>
              <a:buClr>
                <a:schemeClr val="dk1"/>
              </a:buClr>
              <a:buSzPts val="4400"/>
              <a:buFont typeface="Arial"/>
              <a:buNone/>
            </a:pPr>
            <a:r>
              <a:t/>
            </a:r>
            <a:endParaRPr b="1" i="0" sz="4400" u="none" cap="none" strike="noStrike">
              <a:solidFill>
                <a:srgbClr val="5C8064"/>
              </a:solidFill>
              <a:latin typeface="Calibri"/>
              <a:ea typeface="Calibri"/>
              <a:cs typeface="Calibri"/>
              <a:sym typeface="Calibri"/>
            </a:endParaRPr>
          </a:p>
          <a:p>
            <a:pPr indent="0" lvl="0" marL="0" marR="0" rtl="0" algn="l">
              <a:lnSpc>
                <a:spcPct val="72272"/>
              </a:lnSpc>
              <a:spcBef>
                <a:spcPts val="880"/>
              </a:spcBef>
              <a:spcAft>
                <a:spcPts val="0"/>
              </a:spcAft>
              <a:buClr>
                <a:srgbClr val="5C8064"/>
              </a:buClr>
              <a:buSzPts val="4400"/>
              <a:buFont typeface="Arial"/>
              <a:buNone/>
            </a:pPr>
            <a:r>
              <a:rPr b="1" i="0" lang="en-US" sz="4400" u="none" cap="none" strike="noStrike">
                <a:solidFill>
                  <a:srgbClr val="5C8064"/>
                </a:solidFill>
                <a:latin typeface="Calibri"/>
                <a:ea typeface="Calibri"/>
                <a:cs typeface="Calibri"/>
                <a:sym typeface="Calibri"/>
              </a:rPr>
              <a:t>Integrating circular approaches into every day work life</a:t>
            </a:r>
            <a:endParaRPr/>
          </a:p>
          <a:p>
            <a:pPr indent="0" lvl="0" marL="0" marR="0" rtl="0" algn="l">
              <a:lnSpc>
                <a:spcPct val="132500"/>
              </a:lnSpc>
              <a:spcBef>
                <a:spcPts val="480"/>
              </a:spcBef>
              <a:spcAft>
                <a:spcPts val="0"/>
              </a:spcAft>
              <a:buClr>
                <a:srgbClr val="5C8064"/>
              </a:buClr>
              <a:buSzPts val="2400"/>
              <a:buFont typeface="Arial"/>
              <a:buNone/>
            </a:pPr>
            <a:r>
              <a:rPr b="1" i="0" lang="en-US" sz="2400" u="none" cap="none" strike="noStrike">
                <a:solidFill>
                  <a:srgbClr val="5C8064"/>
                </a:solidFill>
                <a:latin typeface="Calibri"/>
                <a:ea typeface="Calibri"/>
                <a:cs typeface="Calibri"/>
                <a:sym typeface="Calibri"/>
              </a:rPr>
              <a:t>Topic 8</a:t>
            </a:r>
            <a:endParaRPr/>
          </a:p>
        </p:txBody>
      </p:sp>
      <p:sp>
        <p:nvSpPr>
          <p:cNvPr id="49" name="Google Shape;49;p12"/>
          <p:cNvSpPr txBox="1"/>
          <p:nvPr/>
        </p:nvSpPr>
        <p:spPr>
          <a:xfrm>
            <a:off x="821494" y="5015883"/>
            <a:ext cx="5712470" cy="1684406"/>
          </a:xfrm>
          <a:prstGeom prst="rect">
            <a:avLst/>
          </a:prstGeom>
          <a:noFill/>
          <a:ln>
            <a:noFill/>
          </a:ln>
        </p:spPr>
        <p:txBody>
          <a:bodyPr anchorCtr="0" anchor="t" bIns="0" lIns="0" spcFirstLastPara="1" rIns="0" wrap="square" tIns="180000">
            <a:noAutofit/>
          </a:bodyPr>
          <a:lstStyle/>
          <a:p>
            <a:pPr indent="0" lvl="0" marL="0" marR="0" rtl="0" algn="l">
              <a:spcBef>
                <a:spcPts val="0"/>
              </a:spcBef>
              <a:spcAft>
                <a:spcPts val="0"/>
              </a:spcAft>
              <a:buClr>
                <a:srgbClr val="5C8064"/>
              </a:buClr>
              <a:buSzPts val="2400"/>
              <a:buFont typeface="Arial"/>
              <a:buNone/>
            </a:pPr>
            <a:r>
              <a:rPr b="1" baseline="30000" i="0" lang="en-US" sz="2400" u="none" cap="none" strike="noStrike">
                <a:solidFill>
                  <a:srgbClr val="5C8064"/>
                </a:solidFill>
                <a:latin typeface="Calibri"/>
                <a:ea typeface="Calibri"/>
                <a:cs typeface="Calibri"/>
                <a:sym typeface="Calibri"/>
              </a:rPr>
              <a:t>Training program „Circular makerspaces“</a:t>
            </a:r>
            <a:br>
              <a:rPr b="1" baseline="30000" i="0" lang="en-US" sz="2400" u="none" cap="none" strike="noStrike">
                <a:solidFill>
                  <a:schemeClr val="lt2"/>
                </a:solidFill>
                <a:latin typeface="Calibri"/>
                <a:ea typeface="Calibri"/>
                <a:cs typeface="Calibri"/>
                <a:sym typeface="Calibri"/>
              </a:rPr>
            </a:br>
            <a:endParaRPr b="1" baseline="30000" i="0" sz="2400" u="none" cap="none" strike="noStrike">
              <a:solidFill>
                <a:schemeClr val="lt2"/>
              </a:solidFill>
              <a:latin typeface="Calibri"/>
              <a:ea typeface="Calibri"/>
              <a:cs typeface="Calibri"/>
              <a:sym typeface="Calibri"/>
            </a:endParaRPr>
          </a:p>
          <a:p>
            <a:pPr indent="0" lvl="0" marL="0" marR="0" rtl="0" algn="l">
              <a:spcBef>
                <a:spcPts val="480"/>
              </a:spcBef>
              <a:spcAft>
                <a:spcPts val="0"/>
              </a:spcAft>
              <a:buClr>
                <a:schemeClr val="lt2"/>
              </a:buClr>
              <a:buSzPts val="2400"/>
              <a:buFont typeface="Arial"/>
              <a:buNone/>
            </a:pPr>
            <a:r>
              <a:t/>
            </a:r>
            <a:endParaRPr b="1" baseline="30000" i="0" sz="2400" u="none" cap="none" strike="noStrike">
              <a:solidFill>
                <a:srgbClr val="5C8064"/>
              </a:solidFill>
              <a:latin typeface="Calibri"/>
              <a:ea typeface="Calibri"/>
              <a:cs typeface="Calibri"/>
              <a:sym typeface="Calibri"/>
            </a:endParaRPr>
          </a:p>
          <a:p>
            <a:pPr indent="0" lvl="0" marL="0" marR="0" rtl="0" algn="l">
              <a:spcBef>
                <a:spcPts val="480"/>
              </a:spcBef>
              <a:spcAft>
                <a:spcPts val="0"/>
              </a:spcAft>
              <a:buClr>
                <a:schemeClr val="lt2"/>
              </a:buClr>
              <a:buSzPts val="2400"/>
              <a:buFont typeface="Arial"/>
              <a:buNone/>
            </a:pPr>
            <a:r>
              <a:t/>
            </a:r>
            <a:endParaRPr b="1" baseline="30000" i="0" sz="2400" u="none" cap="none" strike="noStrike">
              <a:solidFill>
                <a:srgbClr val="5C8064"/>
              </a:solidFill>
              <a:latin typeface="Calibri"/>
              <a:ea typeface="Calibri"/>
              <a:cs typeface="Calibri"/>
              <a:sym typeface="Calibri"/>
            </a:endParaRPr>
          </a:p>
          <a:p>
            <a:pPr indent="0" lvl="0" marL="0" marR="0" rtl="0" algn="l">
              <a:spcBef>
                <a:spcPts val="480"/>
              </a:spcBef>
              <a:spcAft>
                <a:spcPts val="0"/>
              </a:spcAft>
              <a:buClr>
                <a:srgbClr val="5C8064"/>
              </a:buClr>
              <a:buSzPts val="2400"/>
              <a:buFont typeface="Arial"/>
              <a:buNone/>
            </a:pPr>
            <a:r>
              <a:rPr b="1" baseline="30000" i="0" lang="en-US" sz="2400" u="none" cap="none" strike="noStrike">
                <a:solidFill>
                  <a:srgbClr val="5C8064"/>
                </a:solidFill>
                <a:latin typeface="Calibri"/>
                <a:ea typeface="Calibri"/>
                <a:cs typeface="Calibri"/>
                <a:sym typeface="Calibri"/>
              </a:rPr>
              <a:t>interreg-baltic.eu/project/circular-spaces</a:t>
            </a:r>
            <a:endParaRPr b="0" baseline="30000" i="0" sz="2400" u="none" cap="none" strike="noStrike">
              <a:solidFill>
                <a:srgbClr val="5C8064"/>
              </a:solidFill>
              <a:latin typeface="Calibri"/>
              <a:ea typeface="Calibri"/>
              <a:cs typeface="Calibri"/>
              <a:sym typeface="Calibri"/>
            </a:endParaRPr>
          </a:p>
        </p:txBody>
      </p:sp>
      <p:pic>
        <p:nvPicPr>
          <p:cNvPr id="50" name="Google Shape;50;p12"/>
          <p:cNvPicPr preferRelativeResize="0"/>
          <p:nvPr/>
        </p:nvPicPr>
        <p:blipFill rotWithShape="1">
          <a:blip r:embed="rId3">
            <a:alphaModFix/>
          </a:blip>
          <a:srcRect b="0" l="0" r="0" t="0"/>
          <a:stretch/>
        </p:blipFill>
        <p:spPr>
          <a:xfrm>
            <a:off x="9513125" y="4143167"/>
            <a:ext cx="3141245" cy="3141245"/>
          </a:xfrm>
          <a:prstGeom prst="rect">
            <a:avLst/>
          </a:prstGeom>
          <a:noFill/>
          <a:ln>
            <a:noFill/>
          </a:ln>
        </p:spPr>
      </p:pic>
      <p:pic>
        <p:nvPicPr>
          <p:cNvPr descr="A blue flag with yellow stars and a blue circle with green text&#10;&#10;Description automatically generated" id="51" name="Google Shape;51;p12"/>
          <p:cNvPicPr preferRelativeResize="0"/>
          <p:nvPr/>
        </p:nvPicPr>
        <p:blipFill rotWithShape="1">
          <a:blip r:embed="rId4">
            <a:alphaModFix/>
          </a:blip>
          <a:srcRect b="0" l="0" r="0" t="0"/>
          <a:stretch/>
        </p:blipFill>
        <p:spPr>
          <a:xfrm>
            <a:off x="634719" y="541077"/>
            <a:ext cx="4897820" cy="20711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nvSpPr>
        <p:spPr>
          <a:xfrm>
            <a:off x="839521" y="663688"/>
            <a:ext cx="7764151"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Circular approaches are inseparable part of circular behavior</a:t>
            </a:r>
            <a:r>
              <a:rPr lang="en-US" sz="2000">
                <a:solidFill>
                  <a:srgbClr val="4B4B4B"/>
                </a:solidFill>
                <a:latin typeface="Calibri"/>
                <a:ea typeface="Calibri"/>
                <a:cs typeface="Calibri"/>
                <a:sym typeface="Calibri"/>
              </a:rPr>
              <a:t> </a:t>
            </a:r>
            <a:r>
              <a:rPr b="1" lang="en-US" sz="2400">
                <a:solidFill>
                  <a:srgbClr val="5C8064"/>
                </a:solidFill>
                <a:latin typeface="Calibri"/>
                <a:ea typeface="Calibri"/>
                <a:cs typeface="Calibri"/>
                <a:sym typeface="Calibri"/>
              </a:rPr>
              <a:t>which utilizes the rationale of responsible resource consumption.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A more systemic viewpoint to circular consumption, introduced by Circle Economy Foundation, refers to </a:t>
            </a:r>
            <a:r>
              <a:rPr b="1" lang="en-US" sz="2400">
                <a:solidFill>
                  <a:srgbClr val="5C8064"/>
                </a:solidFill>
                <a:latin typeface="Calibri"/>
                <a:ea typeface="Calibri"/>
                <a:cs typeface="Calibri"/>
                <a:sym typeface="Calibri"/>
              </a:rPr>
              <a:t>4 resource use strategies:</a:t>
            </a:r>
            <a:endParaRPr b="1" sz="2400">
              <a:solidFill>
                <a:srgbClr val="5C8064"/>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slowing flows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closing flows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narrowing flows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regenerating flows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p:txBody>
      </p:sp>
      <p:sp>
        <p:nvSpPr>
          <p:cNvPr id="167" name="Google Shape;167;p21"/>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168" name="Google Shape;168;p21"/>
          <p:cNvPicPr preferRelativeResize="0"/>
          <p:nvPr/>
        </p:nvPicPr>
        <p:blipFill rotWithShape="1">
          <a:blip r:embed="rId3">
            <a:alphaModFix/>
          </a:blip>
          <a:srcRect b="0" l="0" r="0" t="0"/>
          <a:stretch/>
        </p:blipFill>
        <p:spPr>
          <a:xfrm>
            <a:off x="4384962" y="2930235"/>
            <a:ext cx="3909395" cy="3492677"/>
          </a:xfrm>
          <a:prstGeom prst="rect">
            <a:avLst/>
          </a:prstGeom>
          <a:noFill/>
          <a:ln>
            <a:noFill/>
          </a:ln>
        </p:spPr>
      </p:pic>
      <p:sp>
        <p:nvSpPr>
          <p:cNvPr id="169" name="Google Shape;169;p21"/>
          <p:cNvSpPr txBox="1"/>
          <p:nvPr/>
        </p:nvSpPr>
        <p:spPr>
          <a:xfrm>
            <a:off x="8520545" y="2930236"/>
            <a:ext cx="3199602" cy="3492678"/>
          </a:xfrm>
          <a:prstGeom prst="rect">
            <a:avLst/>
          </a:prstGeom>
          <a:solidFill>
            <a:srgbClr val="DEEEDB"/>
          </a:solid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1" lang="en-US" sz="1200">
                <a:solidFill>
                  <a:srgbClr val="5C8064"/>
                </a:solidFill>
                <a:latin typeface="Calibri"/>
                <a:ea typeface="Calibri"/>
                <a:cs typeface="Calibri"/>
                <a:sym typeface="Calibri"/>
              </a:rPr>
              <a:t>Examples of consumer‘s or user‘s actions to...</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1200">
                <a:solidFill>
                  <a:srgbClr val="5C8064"/>
                </a:solidFill>
                <a:latin typeface="Calibri"/>
                <a:ea typeface="Calibri"/>
                <a:cs typeface="Calibri"/>
                <a:sym typeface="Calibri"/>
              </a:rPr>
              <a:t>...slow resouce flows:</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careful treatment, regular cleaning, and necessary repairing of products</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rgbClr val="5C8064"/>
                </a:solidFill>
                <a:latin typeface="Calibri"/>
                <a:ea typeface="Calibri"/>
                <a:cs typeface="Calibri"/>
                <a:sym typeface="Calibri"/>
              </a:rPr>
              <a:t>...</a:t>
            </a:r>
            <a:r>
              <a:rPr i="1" lang="en-US" sz="1200">
                <a:solidFill>
                  <a:srgbClr val="5C8064"/>
                </a:solidFill>
                <a:latin typeface="Calibri"/>
                <a:ea typeface="Calibri"/>
                <a:cs typeface="Calibri"/>
                <a:sym typeface="Calibri"/>
              </a:rPr>
              <a:t>narrow resource flows:</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participation in sharing and rental models, and avoidance of unnecessary purchases</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1200">
                <a:solidFill>
                  <a:srgbClr val="5C8064"/>
                </a:solidFill>
                <a:latin typeface="Calibri"/>
                <a:ea typeface="Calibri"/>
                <a:cs typeface="Calibri"/>
                <a:sym typeface="Calibri"/>
              </a:rPr>
              <a:t>…close resource flows:</a:t>
            </a:r>
            <a:endParaRPr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passing on of pre-owned products to others, separation of waste materials</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i="1" lang="en-US" sz="1200">
                <a:solidFill>
                  <a:srgbClr val="5C8064"/>
                </a:solidFill>
                <a:latin typeface="Calibri"/>
                <a:ea typeface="Calibri"/>
                <a:cs typeface="Calibri"/>
                <a:sym typeface="Calibri"/>
              </a:rPr>
              <a:t>…regenerate resource flows:</a:t>
            </a:r>
            <a:endParaRPr i="1" sz="1200">
              <a:solidFill>
                <a:srgbClr val="5C8064"/>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200">
                <a:solidFill>
                  <a:schemeClr val="dk1"/>
                </a:solidFill>
                <a:latin typeface="Calibri"/>
                <a:ea typeface="Calibri"/>
                <a:cs typeface="Calibri"/>
                <a:sym typeface="Calibri"/>
              </a:rPr>
              <a:t>use of renewable energy, selection of organic food and toxic-free products</a:t>
            </a:r>
            <a:endParaRPr sz="1200">
              <a:solidFill>
                <a:schemeClr val="dk1"/>
              </a:solidFill>
              <a:latin typeface="Calibri"/>
              <a:ea typeface="Calibri"/>
              <a:cs typeface="Calibri"/>
              <a:sym typeface="Calibri"/>
            </a:endParaRPr>
          </a:p>
        </p:txBody>
      </p:sp>
      <p:sp>
        <p:nvSpPr>
          <p:cNvPr id="170" name="Google Shape;170;p21"/>
          <p:cNvSpPr txBox="1"/>
          <p:nvPr/>
        </p:nvSpPr>
        <p:spPr>
          <a:xfrm>
            <a:off x="1719943" y="6573385"/>
            <a:ext cx="10602686" cy="18466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200">
                <a:solidFill>
                  <a:srgbClr val="5C8064"/>
                </a:solidFill>
                <a:latin typeface="Calibri"/>
                <a:ea typeface="Calibri"/>
                <a:cs typeface="Calibri"/>
                <a:sym typeface="Calibri"/>
              </a:rPr>
              <a:t>Circular consumption model by Circle Economy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https://www.circle-economy.com/blogs/circular-consumption-in-the-linear-economy-only-a-drop-in-the-ocean</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idx="1" type="body"/>
          </p:nvPr>
        </p:nvSpPr>
        <p:spPr>
          <a:xfrm>
            <a:off x="5818681" y="458209"/>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Discussion</a:t>
            </a:r>
            <a:endParaRPr/>
          </a:p>
        </p:txBody>
      </p:sp>
      <p:pic>
        <p:nvPicPr>
          <p:cNvPr id="176" name="Google Shape;176;p22"/>
          <p:cNvPicPr preferRelativeResize="0"/>
          <p:nvPr/>
        </p:nvPicPr>
        <p:blipFill rotWithShape="1">
          <a:blip r:embed="rId3">
            <a:alphaModFix/>
          </a:blip>
          <a:srcRect b="0" l="35293" r="13009" t="0"/>
          <a:stretch/>
        </p:blipFill>
        <p:spPr>
          <a:xfrm>
            <a:off x="-1" y="0"/>
            <a:ext cx="5320145" cy="6858000"/>
          </a:xfrm>
          <a:prstGeom prst="rect">
            <a:avLst/>
          </a:prstGeom>
          <a:noFill/>
          <a:ln>
            <a:noFill/>
          </a:ln>
        </p:spPr>
      </p:pic>
      <p:sp>
        <p:nvSpPr>
          <p:cNvPr id="177" name="Google Shape;177;p22"/>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178" name="Google Shape;178;p22"/>
          <p:cNvSpPr txBox="1"/>
          <p:nvPr>
            <p:ph idx="4" type="body"/>
          </p:nvPr>
        </p:nvSpPr>
        <p:spPr>
          <a:xfrm>
            <a:off x="5818681" y="1475508"/>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Usually, when we consider buying a new phone, our decision is based on economic (e.g., price) and technical factors (e.g., battery life, camera resolution). With the adoption of circular approach, we would also question the overall need for a „new“ phone and evaluate the option of buying a refurbished one. </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What other aspects, based on your current knowledge about circular economy, could be included into the decision-making of buying a phone? </a:t>
            </a:r>
            <a:endParaRPr b="1" sz="2400">
              <a:solidFill>
                <a:srgbClr val="5C806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3">
            <a:alphaModFix/>
          </a:blip>
          <a:srcRect b="0" l="13834" r="29032" t="0"/>
          <a:stretch/>
        </p:blipFill>
        <p:spPr>
          <a:xfrm>
            <a:off x="6312408" y="0"/>
            <a:ext cx="5879592" cy="6858000"/>
          </a:xfrm>
          <a:prstGeom prst="rect">
            <a:avLst/>
          </a:prstGeom>
          <a:noFill/>
          <a:ln>
            <a:noFill/>
          </a:ln>
        </p:spPr>
      </p:pic>
      <p:sp>
        <p:nvSpPr>
          <p:cNvPr id="184" name="Google Shape;184;p23"/>
          <p:cNvSpPr txBox="1"/>
          <p:nvPr/>
        </p:nvSpPr>
        <p:spPr>
          <a:xfrm>
            <a:off x="631702" y="599398"/>
            <a:ext cx="49793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Circular approaches can be adopted not only on an individual level but also on the organizational. </a:t>
            </a:r>
            <a:r>
              <a:rPr lang="en-US" sz="2000">
                <a:solidFill>
                  <a:srgbClr val="4B4B4B"/>
                </a:solidFill>
                <a:latin typeface="Calibri"/>
                <a:ea typeface="Calibri"/>
                <a:cs typeface="Calibri"/>
                <a:sym typeface="Calibri"/>
              </a:rPr>
              <a:t>Usually, it happens when a group of managing staff agrees on common circular economy-oriented actions, contribute to them with allocated resources, and advocate them to others. This process can be approached by both top-to-bottom and  bottom-to-top initiatives. </a:t>
            </a:r>
            <a:r>
              <a:rPr b="1" lang="en-US" sz="2400">
                <a:solidFill>
                  <a:srgbClr val="5C8064"/>
                </a:solidFill>
                <a:latin typeface="Calibri"/>
                <a:ea typeface="Calibri"/>
                <a:cs typeface="Calibri"/>
                <a:sym typeface="Calibri"/>
              </a:rPr>
              <a:t>In organizations, circular approaches can be integrated into almost all activities. </a:t>
            </a:r>
            <a:r>
              <a:rPr lang="en-US" sz="2000">
                <a:solidFill>
                  <a:srgbClr val="4B4B4B"/>
                </a:solidFill>
                <a:latin typeface="Calibri"/>
                <a:ea typeface="Calibri"/>
                <a:cs typeface="Calibri"/>
                <a:sym typeface="Calibri"/>
              </a:rPr>
              <a:t>Examples in the following slides reflect only a fraction of the variety of such possibilities.</a:t>
            </a:r>
            <a:endParaRPr sz="2000">
              <a:solidFill>
                <a:srgbClr val="4B4B4B"/>
              </a:solidFill>
              <a:latin typeface="Calibri"/>
              <a:ea typeface="Calibri"/>
              <a:cs typeface="Calibri"/>
              <a:sym typeface="Calibri"/>
            </a:endParaRPr>
          </a:p>
        </p:txBody>
      </p:sp>
      <p:sp>
        <p:nvSpPr>
          <p:cNvPr id="185" name="Google Shape;185;p23"/>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4"/>
          <p:cNvPicPr preferRelativeResize="0"/>
          <p:nvPr/>
        </p:nvPicPr>
        <p:blipFill rotWithShape="1">
          <a:blip r:embed="rId3">
            <a:alphaModFix/>
          </a:blip>
          <a:srcRect b="0" l="1" r="65414" t="0"/>
          <a:stretch/>
        </p:blipFill>
        <p:spPr>
          <a:xfrm>
            <a:off x="8632835" y="0"/>
            <a:ext cx="3559165" cy="6858000"/>
          </a:xfrm>
          <a:prstGeom prst="rect">
            <a:avLst/>
          </a:prstGeom>
          <a:noFill/>
          <a:ln>
            <a:noFill/>
          </a:ln>
        </p:spPr>
      </p:pic>
      <p:sp>
        <p:nvSpPr>
          <p:cNvPr id="191" name="Google Shape;191;p24"/>
          <p:cNvSpPr txBox="1"/>
          <p:nvPr/>
        </p:nvSpPr>
        <p:spPr>
          <a:xfrm>
            <a:off x="548575" y="453926"/>
            <a:ext cx="62366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Application of circular approaches on the organizational level:</a:t>
            </a:r>
            <a:endParaRPr/>
          </a:p>
          <a:p>
            <a:pPr indent="0" lvl="0" marL="0" marR="0" rtl="0" algn="l">
              <a:lnSpc>
                <a:spcPct val="104166"/>
              </a:lnSpc>
              <a:spcBef>
                <a:spcPts val="0"/>
              </a:spcBef>
              <a:spcAft>
                <a:spcPts val="0"/>
              </a:spcAft>
              <a:buNone/>
            </a:pPr>
            <a:r>
              <a:rPr b="1" i="1" lang="en-US" sz="2400">
                <a:solidFill>
                  <a:srgbClr val="5C8064"/>
                </a:solidFill>
                <a:latin typeface="Calibri"/>
                <a:ea typeface="Calibri"/>
                <a:cs typeface="Calibri"/>
                <a:sym typeface="Calibri"/>
              </a:rPr>
              <a:t>Procurement example</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Implementation of </a:t>
            </a:r>
            <a:r>
              <a:rPr lang="en-US" sz="2000" u="sng">
                <a:solidFill>
                  <a:schemeClr val="hlink"/>
                </a:solidFill>
                <a:latin typeface="Calibri"/>
                <a:ea typeface="Calibri"/>
                <a:cs typeface="Calibri"/>
                <a:sym typeface="Calibri"/>
                <a:hlinkClick r:id="rId4"/>
              </a:rPr>
              <a:t>green</a:t>
            </a:r>
            <a:r>
              <a:rPr lang="en-US" sz="2000">
                <a:solidFill>
                  <a:srgbClr val="4B4B4B"/>
                </a:solidFill>
                <a:latin typeface="Calibri"/>
                <a:ea typeface="Calibri"/>
                <a:cs typeface="Calibri"/>
                <a:sym typeface="Calibri"/>
              </a:rPr>
              <a:t> and </a:t>
            </a:r>
            <a:r>
              <a:rPr lang="en-US" sz="2000" u="sng">
                <a:solidFill>
                  <a:schemeClr val="hlink"/>
                </a:solidFill>
                <a:latin typeface="Calibri"/>
                <a:ea typeface="Calibri"/>
                <a:cs typeface="Calibri"/>
                <a:sym typeface="Calibri"/>
                <a:hlinkClick r:id="rId5"/>
              </a:rPr>
              <a:t>circular</a:t>
            </a:r>
            <a:r>
              <a:rPr lang="en-US" sz="2000">
                <a:solidFill>
                  <a:srgbClr val="4B4B4B"/>
                </a:solidFill>
                <a:latin typeface="Calibri"/>
                <a:ea typeface="Calibri"/>
                <a:cs typeface="Calibri"/>
                <a:sym typeface="Calibri"/>
              </a:rPr>
              <a:t> procurement by incorporating sustainability criteria into the technical requirements of procured goods, services, or works.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Identification of more sustainable and circular product alternatives to be procured by implementing corresponding market analysis.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Reinforcement of effective green and circular procurement implementation by strengthening procurement staff competences.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Reinforcement of the procurement role for contributing to circular economy objectives by aligning it with other organizational agendas, regulations, or strategies. </a:t>
            </a:r>
            <a:endParaRPr sz="2000">
              <a:solidFill>
                <a:srgbClr val="4B4B4B"/>
              </a:solidFill>
              <a:latin typeface="Calibri"/>
              <a:ea typeface="Calibri"/>
              <a:cs typeface="Calibri"/>
              <a:sym typeface="Calibri"/>
            </a:endParaRPr>
          </a:p>
        </p:txBody>
      </p:sp>
      <p:sp>
        <p:nvSpPr>
          <p:cNvPr id="192" name="Google Shape;192;p24"/>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nvSpPr>
        <p:spPr>
          <a:xfrm>
            <a:off x="548575" y="453926"/>
            <a:ext cx="62366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Application of circular approaches on the organizational level:</a:t>
            </a:r>
            <a:endParaRPr/>
          </a:p>
          <a:p>
            <a:pPr indent="0" lvl="0" marL="0" marR="0" rtl="0" algn="l">
              <a:lnSpc>
                <a:spcPct val="104166"/>
              </a:lnSpc>
              <a:spcBef>
                <a:spcPts val="0"/>
              </a:spcBef>
              <a:spcAft>
                <a:spcPts val="0"/>
              </a:spcAft>
              <a:buNone/>
            </a:pPr>
            <a:r>
              <a:rPr b="1" i="1" lang="en-US" sz="2400">
                <a:solidFill>
                  <a:srgbClr val="5C8064"/>
                </a:solidFill>
                <a:latin typeface="Calibri"/>
                <a:ea typeface="Calibri"/>
                <a:cs typeface="Calibri"/>
                <a:sym typeface="Calibri"/>
              </a:rPr>
              <a:t>Event example</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Implementation of </a:t>
            </a:r>
            <a:r>
              <a:rPr lang="en-US" sz="2000" u="sng">
                <a:solidFill>
                  <a:schemeClr val="hlink"/>
                </a:solidFill>
                <a:latin typeface="Calibri"/>
                <a:ea typeface="Calibri"/>
                <a:cs typeface="Calibri"/>
                <a:sym typeface="Calibri"/>
                <a:hlinkClick r:id="rId3"/>
              </a:rPr>
              <a:t>zero-waste events</a:t>
            </a:r>
            <a:r>
              <a:rPr lang="en-US" sz="2000">
                <a:solidFill>
                  <a:srgbClr val="4B4B4B"/>
                </a:solidFill>
                <a:latin typeface="Calibri"/>
                <a:ea typeface="Calibri"/>
                <a:cs typeface="Calibri"/>
                <a:sym typeface="Calibri"/>
              </a:rPr>
              <a:t> by eliminating single use items, such as packaging, printed agendas, name cards, etc.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Compliance with proper waste sorting by allocating separate recycling bins for different types of waste and by displaying correct sorting information.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Avoidance of event-specific item production, e.g., stationery, banners, souvenirs, etc., by utilizing multiple use alternatives. </a:t>
            </a:r>
            <a:endParaRPr sz="2000">
              <a:solidFill>
                <a:srgbClr val="4B4B4B"/>
              </a:solidFill>
              <a:latin typeface="Calibri"/>
              <a:ea typeface="Calibri"/>
              <a:cs typeface="Calibri"/>
              <a:sym typeface="Calibri"/>
            </a:endParaRPr>
          </a:p>
        </p:txBody>
      </p:sp>
      <p:sp>
        <p:nvSpPr>
          <p:cNvPr id="198" name="Google Shape;198;p25"/>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199" name="Google Shape;199;p25"/>
          <p:cNvPicPr preferRelativeResize="0"/>
          <p:nvPr/>
        </p:nvPicPr>
        <p:blipFill rotWithShape="1">
          <a:blip r:embed="rId4">
            <a:alphaModFix/>
          </a:blip>
          <a:srcRect b="0" l="1" r="65414" t="0"/>
          <a:stretch/>
        </p:blipFill>
        <p:spPr>
          <a:xfrm>
            <a:off x="8632835" y="0"/>
            <a:ext cx="3559165" cy="6858000"/>
          </a:xfrm>
          <a:prstGeom prst="rect">
            <a:avLst/>
          </a:prstGeom>
          <a:noFill/>
          <a:ln>
            <a:noFill/>
          </a:ln>
        </p:spPr>
      </p:pic>
      <p:sp>
        <p:nvSpPr>
          <p:cNvPr id="200" name="Google Shape;200;p25"/>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nvSpPr>
        <p:spPr>
          <a:xfrm>
            <a:off x="548575" y="453926"/>
            <a:ext cx="7109525"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Application of circular approaches on the</a:t>
            </a:r>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organizational level:</a:t>
            </a:r>
            <a:endParaRPr/>
          </a:p>
          <a:p>
            <a:pPr indent="0" lvl="0" marL="0" marR="0" rtl="0" algn="l">
              <a:lnSpc>
                <a:spcPct val="104166"/>
              </a:lnSpc>
              <a:spcBef>
                <a:spcPts val="0"/>
              </a:spcBef>
              <a:spcAft>
                <a:spcPts val="0"/>
              </a:spcAft>
              <a:buNone/>
            </a:pPr>
            <a:r>
              <a:rPr b="1" i="1" lang="en-US" sz="2400">
                <a:solidFill>
                  <a:srgbClr val="5C8064"/>
                </a:solidFill>
                <a:latin typeface="Calibri"/>
                <a:ea typeface="Calibri"/>
                <a:cs typeface="Calibri"/>
                <a:sym typeface="Calibri"/>
              </a:rPr>
              <a:t>Mobility example</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shared mobility (e.g., carpooling) by identifying such possibilities among the staff.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use of public transportation by creating motivational incentives.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use of cycling by allocating parking space for bikes.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Awareness creation regarding environmental impacts of mobility by mainstreaming GHG calculations (</a:t>
            </a:r>
            <a:r>
              <a:rPr lang="en-US" sz="2000" u="sng">
                <a:solidFill>
                  <a:schemeClr val="hlink"/>
                </a:solidFill>
                <a:latin typeface="Calibri"/>
                <a:ea typeface="Calibri"/>
                <a:cs typeface="Calibri"/>
                <a:sym typeface="Calibri"/>
                <a:hlinkClick r:id="rId3"/>
              </a:rPr>
              <a:t>example of GHG calculation tool</a:t>
            </a:r>
            <a:r>
              <a:rPr lang="en-US" sz="2000">
                <a:solidFill>
                  <a:srgbClr val="4B4B4B"/>
                </a:solidFill>
                <a:latin typeface="Calibri"/>
                <a:ea typeface="Calibri"/>
                <a:cs typeface="Calibri"/>
                <a:sym typeface="Calibri"/>
              </a:rPr>
              <a:t>) and setting related reduction goals in the organization.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Promotion of sustainable mobility options for staff travelling to external events by creating corresponding guidelines and recommendations.</a:t>
            </a:r>
            <a:endParaRPr sz="2000">
              <a:solidFill>
                <a:srgbClr val="4B4B4B"/>
              </a:solidFill>
              <a:latin typeface="Calibri"/>
              <a:ea typeface="Calibri"/>
              <a:cs typeface="Calibri"/>
              <a:sym typeface="Calibri"/>
            </a:endParaRPr>
          </a:p>
        </p:txBody>
      </p:sp>
      <p:sp>
        <p:nvSpPr>
          <p:cNvPr id="206" name="Google Shape;206;p26"/>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207" name="Google Shape;207;p26"/>
          <p:cNvPicPr preferRelativeResize="0"/>
          <p:nvPr/>
        </p:nvPicPr>
        <p:blipFill rotWithShape="1">
          <a:blip r:embed="rId4">
            <a:alphaModFix/>
          </a:blip>
          <a:srcRect b="0" l="1" r="65414" t="0"/>
          <a:stretch/>
        </p:blipFill>
        <p:spPr>
          <a:xfrm>
            <a:off x="8632835" y="0"/>
            <a:ext cx="3559165" cy="6858000"/>
          </a:xfrm>
          <a:prstGeom prst="rect">
            <a:avLst/>
          </a:prstGeom>
          <a:noFill/>
          <a:ln>
            <a:noFill/>
          </a:ln>
        </p:spPr>
      </p:pic>
      <p:sp>
        <p:nvSpPr>
          <p:cNvPr id="208" name="Google Shape;208;p26"/>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nvSpPr>
        <p:spPr>
          <a:xfrm>
            <a:off x="748145" y="599398"/>
            <a:ext cx="10733810"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Some of provided examples not only relate to the circular economy, but also to other concepts such as sustainability or zero-waste. Nevertheless, they all share </a:t>
            </a:r>
            <a:r>
              <a:rPr b="1" lang="en-US" sz="2400">
                <a:solidFill>
                  <a:srgbClr val="5C8064"/>
                </a:solidFill>
                <a:latin typeface="Calibri"/>
                <a:ea typeface="Calibri"/>
                <a:cs typeface="Calibri"/>
                <a:sym typeface="Calibri"/>
              </a:rPr>
              <a:t>the objective of using available resources more efficiently, while reducing waste and contributing to lower pollution.</a:t>
            </a:r>
            <a:r>
              <a:rPr lang="en-US" sz="2000">
                <a:solidFill>
                  <a:srgbClr val="5C8064"/>
                </a:solidFill>
                <a:latin typeface="Calibri"/>
                <a:ea typeface="Calibri"/>
                <a:cs typeface="Calibri"/>
                <a:sym typeface="Calibri"/>
              </a:rPr>
              <a:t>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Makerspaces, in this respect, can integrate circular approaches not only in common organizational activities (e.g., procurement, facilities management, etc.) but also into their other typical activities (e.g., production of prototypes, education, etc.). </a:t>
            </a:r>
            <a:r>
              <a:rPr b="1" lang="en-US" sz="2400">
                <a:solidFill>
                  <a:srgbClr val="5C8064"/>
                </a:solidFill>
                <a:latin typeface="Calibri"/>
                <a:ea typeface="Calibri"/>
                <a:cs typeface="Calibri"/>
                <a:sym typeface="Calibri"/>
              </a:rPr>
              <a:t>The broader part of makerspace‘s community is involved in the application of circular economy-oriented practices, the greater the environmental impact that can be achieved. </a:t>
            </a:r>
            <a:endParaRPr b="1" sz="2000">
              <a:solidFill>
                <a:srgbClr val="5C8064"/>
              </a:solidFill>
              <a:latin typeface="Calibri"/>
              <a:ea typeface="Calibri"/>
              <a:cs typeface="Calibri"/>
              <a:sym typeface="Calibri"/>
            </a:endParaRPr>
          </a:p>
        </p:txBody>
      </p:sp>
      <p:sp>
        <p:nvSpPr>
          <p:cNvPr id="215" name="Google Shape;215;p27"/>
          <p:cNvSpPr txBox="1"/>
          <p:nvPr/>
        </p:nvSpPr>
        <p:spPr>
          <a:xfrm>
            <a:off x="11348813" y="6402492"/>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pic>
        <p:nvPicPr>
          <p:cNvPr id="216" name="Google Shape;216;p27"/>
          <p:cNvPicPr preferRelativeResize="0"/>
          <p:nvPr/>
        </p:nvPicPr>
        <p:blipFill rotWithShape="1">
          <a:blip r:embed="rId3">
            <a:alphaModFix/>
          </a:blip>
          <a:srcRect b="1948" l="0" r="0" t="53084"/>
          <a:stretch/>
        </p:blipFill>
        <p:spPr>
          <a:xfrm>
            <a:off x="19050" y="3979719"/>
            <a:ext cx="12192000" cy="2878282"/>
          </a:xfrm>
          <a:prstGeom prst="rect">
            <a:avLst/>
          </a:prstGeom>
          <a:noFill/>
          <a:ln>
            <a:noFill/>
          </a:ln>
        </p:spPr>
      </p:pic>
      <p:sp>
        <p:nvSpPr>
          <p:cNvPr id="217" name="Google Shape;217;p27"/>
          <p:cNvSpPr txBox="1"/>
          <p:nvPr/>
        </p:nvSpPr>
        <p:spPr>
          <a:xfrm>
            <a:off x="11276076" y="6522524"/>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idx="1" type="body"/>
          </p:nvPr>
        </p:nvSpPr>
        <p:spPr>
          <a:xfrm>
            <a:off x="4092829" y="458209"/>
            <a:ext cx="7939650"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Case analysis</a:t>
            </a:r>
            <a:endParaRPr/>
          </a:p>
        </p:txBody>
      </p:sp>
      <p:sp>
        <p:nvSpPr>
          <p:cNvPr id="223" name="Google Shape;223;p28"/>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224" name="Google Shape;224;p28"/>
          <p:cNvSpPr txBox="1"/>
          <p:nvPr>
            <p:ph idx="4" type="body"/>
          </p:nvPr>
        </p:nvSpPr>
        <p:spPr>
          <a:xfrm>
            <a:off x="4092829" y="1402772"/>
            <a:ext cx="7720252" cy="53450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“CircularSpaces” makerspace is a dynamic hub for innovators and creators committed to integrating sustainable practices into their projects. The makerspace is planning to initiate a challenge to encourage its community members to apply circular economy thinking to their projects. The challenge will include the creation of furniture design and participants will be tasked to design innovative and functional pieces. </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Imagine that you are one of the organisers who have to set the evaluation criteria for the presented projects and choose the winner for the most well thought circular furniture. Define these evaluation criteria both from the design and production, as well as the end user perspectives</a:t>
            </a:r>
            <a:r>
              <a:rPr lang="en-US" sz="2000"/>
              <a:t>. Use references or examples from other Topics of this training programme, utilize circular consumption framework provided on slide 10, and apply your overall knowledge of circular economy. </a:t>
            </a:r>
            <a:endParaRPr/>
          </a:p>
        </p:txBody>
      </p:sp>
      <p:pic>
        <p:nvPicPr>
          <p:cNvPr id="225" name="Google Shape;225;p28"/>
          <p:cNvPicPr preferRelativeResize="0"/>
          <p:nvPr/>
        </p:nvPicPr>
        <p:blipFill rotWithShape="1">
          <a:blip r:embed="rId3">
            <a:alphaModFix/>
          </a:blip>
          <a:srcRect b="0" l="41452" r="23409" t="0"/>
          <a:stretch/>
        </p:blipFill>
        <p:spPr>
          <a:xfrm>
            <a:off x="0" y="0"/>
            <a:ext cx="3616036" cy="6858000"/>
          </a:xfrm>
          <a:prstGeom prst="rect">
            <a:avLst/>
          </a:prstGeom>
          <a:noFill/>
          <a:ln>
            <a:noFill/>
          </a:ln>
        </p:spPr>
      </p:pic>
      <p:sp>
        <p:nvSpPr>
          <p:cNvPr id="226" name="Google Shape;226;p28"/>
          <p:cNvSpPr txBox="1"/>
          <p:nvPr/>
        </p:nvSpPr>
        <p:spPr>
          <a:xfrm>
            <a:off x="85067" y="6518445"/>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©Pixabay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9"/>
          <p:cNvPicPr preferRelativeResize="0"/>
          <p:nvPr/>
        </p:nvPicPr>
        <p:blipFill rotWithShape="1">
          <a:blip r:embed="rId3">
            <a:alphaModFix/>
          </a:blip>
          <a:srcRect b="13612" l="0" r="0" t="0"/>
          <a:stretch/>
        </p:blipFill>
        <p:spPr>
          <a:xfrm>
            <a:off x="0" y="1"/>
            <a:ext cx="12198653" cy="6858000"/>
          </a:xfrm>
          <a:prstGeom prst="rect">
            <a:avLst/>
          </a:prstGeom>
          <a:noFill/>
          <a:ln>
            <a:noFill/>
          </a:ln>
        </p:spPr>
      </p:pic>
      <p:sp>
        <p:nvSpPr>
          <p:cNvPr id="232" name="Google Shape;232;p29"/>
          <p:cNvSpPr txBox="1"/>
          <p:nvPr>
            <p:ph type="title"/>
          </p:nvPr>
        </p:nvSpPr>
        <p:spPr>
          <a:xfrm>
            <a:off x="2407993" y="2457442"/>
            <a:ext cx="7376010" cy="550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lang="en-US" sz="4800">
                <a:solidFill>
                  <a:schemeClr val="lt1"/>
                </a:solidFill>
              </a:rPr>
              <a:t>Application of circular approaches in makerspaces</a:t>
            </a:r>
            <a:endParaRPr sz="4800">
              <a:solidFill>
                <a:schemeClr val="lt1"/>
              </a:solidFill>
            </a:endParaRPr>
          </a:p>
        </p:txBody>
      </p:sp>
      <p:sp>
        <p:nvSpPr>
          <p:cNvPr id="233" name="Google Shape;233;p29"/>
          <p:cNvSpPr txBox="1"/>
          <p:nvPr>
            <p:ph idx="1" type="body"/>
          </p:nvPr>
        </p:nvSpPr>
        <p:spPr>
          <a:xfrm>
            <a:off x="1601071" y="333610"/>
            <a:ext cx="8989855" cy="55399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en-US">
                <a:solidFill>
                  <a:schemeClr val="lt1"/>
                </a:solidFill>
              </a:rPr>
              <a:t>Workshop</a:t>
            </a:r>
            <a:endParaRPr/>
          </a:p>
        </p:txBody>
      </p:sp>
      <p:sp>
        <p:nvSpPr>
          <p:cNvPr id="234" name="Google Shape;234;p29"/>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0"/>
          <p:cNvPicPr preferRelativeResize="0"/>
          <p:nvPr/>
        </p:nvPicPr>
        <p:blipFill rotWithShape="1">
          <a:blip r:embed="rId3">
            <a:alphaModFix/>
          </a:blip>
          <a:srcRect b="0" l="19027" r="23706" t="0"/>
          <a:stretch/>
        </p:blipFill>
        <p:spPr>
          <a:xfrm>
            <a:off x="6312408" y="0"/>
            <a:ext cx="5879592" cy="6858000"/>
          </a:xfrm>
          <a:prstGeom prst="rect">
            <a:avLst/>
          </a:prstGeom>
          <a:noFill/>
          <a:ln>
            <a:noFill/>
          </a:ln>
        </p:spPr>
      </p:pic>
      <p:sp>
        <p:nvSpPr>
          <p:cNvPr id="240" name="Google Shape;240;p30"/>
          <p:cNvSpPr txBox="1"/>
          <p:nvPr/>
        </p:nvSpPr>
        <p:spPr>
          <a:xfrm>
            <a:off x="631702" y="599398"/>
            <a:ext cx="4979389" cy="317731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lang="en-US" sz="2000">
                <a:solidFill>
                  <a:srgbClr val="4B4B4B"/>
                </a:solidFill>
                <a:latin typeface="Calibri"/>
                <a:ea typeface="Calibri"/>
                <a:cs typeface="Calibri"/>
                <a:sym typeface="Calibri"/>
              </a:rPr>
              <a:t>This workshop is aimed at strengthening practical application of theoretical knowledge about circular economy. </a:t>
            </a:r>
            <a:r>
              <a:rPr b="1" lang="en-US" sz="2400">
                <a:solidFill>
                  <a:srgbClr val="5C8064"/>
                </a:solidFill>
                <a:latin typeface="Calibri"/>
                <a:ea typeface="Calibri"/>
                <a:cs typeface="Calibri"/>
                <a:sym typeface="Calibri"/>
              </a:rPr>
              <a:t>Workshop participants are invited to design an action plan for the local makerspace which would define key activities to support its circular transformation.</a:t>
            </a:r>
            <a:r>
              <a:rPr lang="en-US" sz="2000">
                <a:solidFill>
                  <a:srgbClr val="4B4B4B"/>
                </a:solidFill>
                <a:latin typeface="Calibri"/>
                <a:ea typeface="Calibri"/>
                <a:cs typeface="Calibri"/>
                <a:sym typeface="Calibri"/>
              </a:rPr>
              <a:t> When developing an action plan, workshop participants are invited to come up with ideas on how circular approaches can be applied to the everyday activities of the makerspace.</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Workshop can be organized as a separate activity with full day agenda.</a:t>
            </a:r>
            <a:endParaRPr sz="2000">
              <a:solidFill>
                <a:srgbClr val="AC3287"/>
              </a:solidFill>
              <a:latin typeface="Calibri"/>
              <a:ea typeface="Calibri"/>
              <a:cs typeface="Calibri"/>
              <a:sym typeface="Calibri"/>
            </a:endParaRPr>
          </a:p>
        </p:txBody>
      </p:sp>
      <p:sp>
        <p:nvSpPr>
          <p:cNvPr id="241" name="Google Shape;241;p30"/>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475423" y="574875"/>
            <a:ext cx="9992551" cy="5508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C8064"/>
              </a:buClr>
              <a:buSzPct val="100000"/>
              <a:buFont typeface="Calibri"/>
              <a:buNone/>
            </a:pPr>
            <a:r>
              <a:rPr lang="en-US" sz="4900"/>
              <a:t>Introduction</a:t>
            </a:r>
            <a:endParaRPr/>
          </a:p>
        </p:txBody>
      </p:sp>
      <p:sp>
        <p:nvSpPr>
          <p:cNvPr id="57" name="Google Shape;57;p13"/>
          <p:cNvSpPr txBox="1"/>
          <p:nvPr/>
        </p:nvSpPr>
        <p:spPr>
          <a:xfrm>
            <a:off x="548575" y="1482625"/>
            <a:ext cx="5547425" cy="317731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This training Topic is aimed at facilitating practical application of circular economy-oriented practices into everyday operation of makerspaces.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The following material is designed to guide makerspace communities on how theoretical knowledge about the circular economy can be integrated into existing work routines.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By taking a more proactive approach on circular transformation, makerspaces can not only be more environmentally conscious but also better align their activities with economic efficiency, innovation, and societal expectations. </a:t>
            </a:r>
            <a:endParaRPr sz="2000">
              <a:solidFill>
                <a:srgbClr val="4B4B4B"/>
              </a:solidFill>
              <a:latin typeface="Calibri"/>
              <a:ea typeface="Calibri"/>
              <a:cs typeface="Calibri"/>
              <a:sym typeface="Calibri"/>
            </a:endParaRPr>
          </a:p>
        </p:txBody>
      </p:sp>
      <p:pic>
        <p:nvPicPr>
          <p:cNvPr id="58" name="Google Shape;58;p13"/>
          <p:cNvPicPr preferRelativeResize="0"/>
          <p:nvPr/>
        </p:nvPicPr>
        <p:blipFill rotWithShape="1">
          <a:blip r:embed="rId3">
            <a:alphaModFix/>
          </a:blip>
          <a:srcRect b="0" l="22480" r="20385" t="0"/>
          <a:stretch/>
        </p:blipFill>
        <p:spPr>
          <a:xfrm>
            <a:off x="6312408" y="0"/>
            <a:ext cx="5879592" cy="6858000"/>
          </a:xfrm>
          <a:prstGeom prst="rect">
            <a:avLst/>
          </a:prstGeom>
          <a:noFill/>
          <a:ln>
            <a:noFill/>
          </a:ln>
        </p:spPr>
      </p:pic>
      <p:sp>
        <p:nvSpPr>
          <p:cNvPr id="59" name="Google Shape;59;p13"/>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nvSpPr>
        <p:spPr>
          <a:xfrm>
            <a:off x="631702" y="599398"/>
            <a:ext cx="11288155" cy="3177311"/>
          </a:xfrm>
          <a:prstGeom prst="rect">
            <a:avLst/>
          </a:prstGeom>
          <a:noFill/>
          <a:ln>
            <a:noFill/>
          </a:ln>
        </p:spPr>
        <p:txBody>
          <a:bodyPr anchorCtr="0" anchor="t" bIns="0" lIns="0" spcFirstLastPara="1" rIns="0" wrap="square" tIns="0">
            <a:noAutofit/>
          </a:bodyPr>
          <a:lstStyle/>
          <a:p>
            <a:pPr indent="0" lvl="0" marL="0" marR="0" rtl="0" algn="l">
              <a:lnSpc>
                <a:spcPct val="56818"/>
              </a:lnSpc>
              <a:spcBef>
                <a:spcPts val="0"/>
              </a:spcBef>
              <a:spcAft>
                <a:spcPts val="0"/>
              </a:spcAft>
              <a:buNone/>
            </a:pPr>
            <a:r>
              <a:rPr b="1" lang="en-US" sz="4400">
                <a:solidFill>
                  <a:srgbClr val="5C8064"/>
                </a:solidFill>
                <a:latin typeface="Calibri"/>
                <a:ea typeface="Calibri"/>
                <a:cs typeface="Calibri"/>
                <a:sym typeface="Calibri"/>
              </a:rPr>
              <a:t>Instructions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Training participants form smaller groups of 4-7 people. (5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Each group discusses different makerspace activity areas in which circular approaches could be integrated and choses 2-3 of them for further investigation (activity areas can be chosen from the indicative list or be additionally set by the participants themselves). (5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Each group brainstorms the ideas and practical actions that are needed to be implemented in the makerspace in order to integrate circular economy principles in selected activity areas and creates corresponding action plan (action plans can be created by using attached template). (45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Each group presents their action plan to other groups. (10 min each group)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All participants discuss most feasible/achievable actions and merge them into one action plan. (30 min) </a:t>
            </a:r>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Calibri"/>
              <a:buAutoNum type="arabicPeriod"/>
            </a:pPr>
            <a:r>
              <a:rPr lang="en-US" sz="2000">
                <a:solidFill>
                  <a:srgbClr val="4B4B4B"/>
                </a:solidFill>
                <a:latin typeface="Calibri"/>
                <a:ea typeface="Calibri"/>
                <a:cs typeface="Calibri"/>
                <a:sym typeface="Calibri"/>
              </a:rPr>
              <a:t>All participants share their impressions on the activity and achieved results in an open discussion format (15 min). </a:t>
            </a:r>
            <a:endParaRPr sz="2000">
              <a:solidFill>
                <a:srgbClr val="4B4B4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2"/>
          <p:cNvSpPr txBox="1"/>
          <p:nvPr/>
        </p:nvSpPr>
        <p:spPr>
          <a:xfrm>
            <a:off x="631701" y="599398"/>
            <a:ext cx="6422241" cy="3177311"/>
          </a:xfrm>
          <a:prstGeom prst="rect">
            <a:avLst/>
          </a:prstGeom>
          <a:noFill/>
          <a:ln>
            <a:noFill/>
          </a:ln>
        </p:spPr>
        <p:txBody>
          <a:bodyPr anchorCtr="0" anchor="t" bIns="0" lIns="0" spcFirstLastPara="1" rIns="0" wrap="square" tIns="0">
            <a:noAutofit/>
          </a:bodyPr>
          <a:lstStyle/>
          <a:p>
            <a:pPr indent="0" lvl="0" marL="0" marR="0" rtl="0" algn="l">
              <a:lnSpc>
                <a:spcPct val="56818"/>
              </a:lnSpc>
              <a:spcBef>
                <a:spcPts val="0"/>
              </a:spcBef>
              <a:spcAft>
                <a:spcPts val="0"/>
              </a:spcAft>
              <a:buNone/>
            </a:pPr>
            <a:r>
              <a:rPr b="1" lang="en-US" sz="4400">
                <a:solidFill>
                  <a:srgbClr val="5C8064"/>
                </a:solidFill>
                <a:latin typeface="Calibri"/>
                <a:ea typeface="Calibri"/>
                <a:cs typeface="Calibri"/>
                <a:sym typeface="Calibri"/>
              </a:rPr>
              <a:t>Workshop resources</a:t>
            </a:r>
            <a:endParaRPr b="1" sz="4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Indicative lists of makerspace’s areas of activities</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330200" lvl="0" marL="457200" marR="0" rtl="0" algn="l">
              <a:lnSpc>
                <a:spcPct val="125000"/>
              </a:lnSpc>
              <a:spcBef>
                <a:spcPts val="0"/>
              </a:spcBef>
              <a:spcAft>
                <a:spcPts val="0"/>
              </a:spcAft>
              <a:buClr>
                <a:schemeClr val="dk1"/>
              </a:buClr>
              <a:buSzPts val="2000"/>
              <a:buFont typeface="Calibri"/>
              <a:buNone/>
            </a:pPr>
            <a:r>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Prototyping and fabrication (can be narrowed down to different materials/technologies, e.g., electronics and robotics, metalworking, woodworking, audio and video production, etc.)</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Education and training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Sourcing of materials, tools, and equipment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Community events</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Cooperation with other organizations</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Administration and communication </a:t>
            </a:r>
            <a:endParaRPr sz="2000">
              <a:solidFill>
                <a:srgbClr val="4B4B4B"/>
              </a:solidFill>
              <a:latin typeface="Calibri"/>
              <a:ea typeface="Calibri"/>
              <a:cs typeface="Calibri"/>
              <a:sym typeface="Calibri"/>
            </a:endParaRPr>
          </a:p>
          <a:p>
            <a:pPr indent="-457200" lvl="0" marL="4572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Facility and equipment management </a:t>
            </a:r>
            <a:endParaRPr sz="2000">
              <a:solidFill>
                <a:srgbClr val="4B4B4B"/>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nvSpPr>
        <p:spPr>
          <a:xfrm>
            <a:off x="631701" y="599399"/>
            <a:ext cx="6422241" cy="1000802"/>
          </a:xfrm>
          <a:prstGeom prst="rect">
            <a:avLst/>
          </a:prstGeom>
          <a:noFill/>
          <a:ln>
            <a:noFill/>
          </a:ln>
        </p:spPr>
        <p:txBody>
          <a:bodyPr anchorCtr="0" anchor="t" bIns="0" lIns="0" spcFirstLastPara="1" rIns="0" wrap="square" tIns="0">
            <a:noAutofit/>
          </a:bodyPr>
          <a:lstStyle/>
          <a:p>
            <a:pPr indent="0" lvl="0" marL="0" marR="0" rtl="0" algn="l">
              <a:lnSpc>
                <a:spcPct val="56818"/>
              </a:lnSpc>
              <a:spcBef>
                <a:spcPts val="0"/>
              </a:spcBef>
              <a:spcAft>
                <a:spcPts val="0"/>
              </a:spcAft>
              <a:buNone/>
            </a:pPr>
            <a:r>
              <a:rPr b="1" lang="en-US" sz="4400">
                <a:solidFill>
                  <a:srgbClr val="5C8064"/>
                </a:solidFill>
                <a:latin typeface="Calibri"/>
                <a:ea typeface="Calibri"/>
                <a:cs typeface="Calibri"/>
                <a:sym typeface="Calibri"/>
              </a:rPr>
              <a:t>Workshop resources</a:t>
            </a:r>
            <a:endParaRPr b="1" sz="4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Template for the action plan</a:t>
            </a:r>
            <a:endParaRPr sz="2000">
              <a:solidFill>
                <a:srgbClr val="4B4B4B"/>
              </a:solidFill>
              <a:latin typeface="Calibri"/>
              <a:ea typeface="Calibri"/>
              <a:cs typeface="Calibri"/>
              <a:sym typeface="Calibri"/>
            </a:endParaRPr>
          </a:p>
        </p:txBody>
      </p:sp>
      <p:graphicFrame>
        <p:nvGraphicFramePr>
          <p:cNvPr id="257" name="Google Shape;257;p33"/>
          <p:cNvGraphicFramePr/>
          <p:nvPr/>
        </p:nvGraphicFramePr>
        <p:xfrm>
          <a:off x="642422" y="2082841"/>
          <a:ext cx="3000000" cy="3000000"/>
        </p:xfrm>
        <a:graphic>
          <a:graphicData uri="http://schemas.openxmlformats.org/drawingml/2006/table">
            <a:tbl>
              <a:tblPr>
                <a:noFill/>
                <a:tableStyleId>{C9D93197-58B5-4AE2-B880-D6CD8D5F1CA8}</a:tableStyleId>
              </a:tblPr>
              <a:tblGrid>
                <a:gridCol w="1327900"/>
                <a:gridCol w="1306275"/>
                <a:gridCol w="2251475"/>
                <a:gridCol w="1960500"/>
                <a:gridCol w="1960500"/>
                <a:gridCol w="2100525"/>
              </a:tblGrid>
              <a:tr h="940825">
                <a:tc>
                  <a:txBody>
                    <a:bodyPr/>
                    <a:lstStyle/>
                    <a:p>
                      <a:pPr indent="0" lvl="0" marL="0" marR="0" rtl="0" algn="l">
                        <a:spcBef>
                          <a:spcPts val="0"/>
                        </a:spcBef>
                        <a:spcAft>
                          <a:spcPts val="0"/>
                        </a:spcAft>
                        <a:buNone/>
                      </a:pPr>
                      <a:r>
                        <a:rPr b="1" lang="en-US" sz="2000" u="none" cap="none" strike="noStrike"/>
                        <a:t>Activity area</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Suggested action</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Required resources for action implementation</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Action implementation timeline</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Action objective and measurable result (impact)</a:t>
                      </a:r>
                      <a:r>
                        <a:rPr b="0" lang="en-US" sz="2000" u="none" cap="none" strike="noStrike"/>
                        <a:t> </a:t>
                      </a:r>
                      <a:endParaRPr b="0" i="0" sz="3600" u="none" cap="none" strike="noStrike"/>
                    </a:p>
                  </a:txBody>
                  <a:tcPr marT="45725" marB="45725" marR="91450" marL="91450" anchor="ctr"/>
                </a:tc>
                <a:tc>
                  <a:txBody>
                    <a:bodyPr/>
                    <a:lstStyle/>
                    <a:p>
                      <a:pPr indent="0" lvl="0" marL="0" marR="0" rtl="0" algn="l">
                        <a:spcBef>
                          <a:spcPts val="0"/>
                        </a:spcBef>
                        <a:spcAft>
                          <a:spcPts val="0"/>
                        </a:spcAft>
                        <a:buNone/>
                      </a:pPr>
                      <a:r>
                        <a:rPr b="1" lang="en-US" sz="2000" u="none" cap="none" strike="noStrike"/>
                        <a:t>Procedures to evaluate achieved impact</a:t>
                      </a:r>
                      <a:r>
                        <a:rPr b="0" lang="en-US" sz="2000" u="none" cap="none" strike="noStrike"/>
                        <a:t> </a:t>
                      </a:r>
                      <a:endParaRPr b="0" i="0" sz="3600" u="none" cap="none" strike="noStrike"/>
                    </a:p>
                  </a:txBody>
                  <a:tcPr marT="45725" marB="45725" marR="91450" marL="91450" anchor="ctr"/>
                </a:tc>
              </a:tr>
              <a:tr h="2852350">
                <a:tc>
                  <a:txBody>
                    <a:bodyPr/>
                    <a:lstStyle/>
                    <a:p>
                      <a:pPr indent="0" lvl="0" marL="0" marR="0" rtl="0" algn="l">
                        <a:spcBef>
                          <a:spcPts val="0"/>
                        </a:spcBef>
                        <a:spcAft>
                          <a:spcPts val="0"/>
                        </a:spcAft>
                        <a:buNone/>
                      </a:pPr>
                      <a:r>
                        <a:rPr b="0" i="1" lang="en-US" sz="1400" u="none" cap="none" strike="noStrike"/>
                        <a:t>E.g., Education and training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Creation of a brief circular design guideline to be used by makers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Human resources (1-2 people) for guideline creation + printing or digital display of prepared material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Guideline creation and selection of its display locations: 2 months </a:t>
                      </a:r>
                      <a:endParaRPr b="0" i="1" sz="4400" u="none" cap="none" strike="noStrike"/>
                    </a:p>
                    <a:p>
                      <a:pPr indent="0" lvl="0" marL="0" marR="0" rtl="0" algn="l">
                        <a:spcBef>
                          <a:spcPts val="0"/>
                        </a:spcBef>
                        <a:spcAft>
                          <a:spcPts val="0"/>
                        </a:spcAft>
                        <a:buNone/>
                      </a:pPr>
                      <a:r>
                        <a:rPr b="0" i="1" lang="en-US" sz="1400" u="none" cap="none" strike="noStrike"/>
                        <a:t>Guideline disclosure for makers: perpetually after 2 months </a:t>
                      </a:r>
                      <a:endParaRPr b="0" i="1" sz="4400" u="none" cap="none" strike="noStrike"/>
                    </a:p>
                    <a:p>
                      <a:pPr indent="0" lvl="0" marL="0" marR="0" rtl="0" algn="l">
                        <a:spcBef>
                          <a:spcPts val="0"/>
                        </a:spcBef>
                        <a:spcAft>
                          <a:spcPts val="0"/>
                        </a:spcAft>
                        <a:buNone/>
                      </a:pPr>
                      <a:r>
                        <a:rPr b="0" i="1" lang="en-US" sz="1400" u="none" cap="none" strike="noStrike"/>
                        <a:t> </a:t>
                      </a:r>
                      <a:endParaRPr b="0" i="1" sz="4400" u="none" cap="none" strike="noStrike"/>
                    </a:p>
                    <a:p>
                      <a:pPr indent="0" lvl="0" marL="0" marR="0" rtl="0" algn="l">
                        <a:spcBef>
                          <a:spcPts val="0"/>
                        </a:spcBef>
                        <a:spcAft>
                          <a:spcPts val="0"/>
                        </a:spcAft>
                        <a:buNone/>
                      </a:pPr>
                      <a:r>
                        <a:rPr b="0" i="1" lang="en-US" sz="1400" u="none" cap="none" strike="noStrike"/>
                        <a:t>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To raise awareness of makers about circular design concept and to promote its application in product design (after 6 months of guideline display at least 80% of makers will know about this concept and at least 50% of makers will have been tried to apply it to their product design) </a:t>
                      </a:r>
                      <a:endParaRPr b="0" i="1" sz="4400" u="none" cap="none" strike="noStrike"/>
                    </a:p>
                  </a:txBody>
                  <a:tcPr marT="45725" marB="45725" marR="91450" marL="91450"/>
                </a:tc>
                <a:tc>
                  <a:txBody>
                    <a:bodyPr/>
                    <a:lstStyle/>
                    <a:p>
                      <a:pPr indent="0" lvl="0" marL="0" marR="0" rtl="0" algn="l">
                        <a:spcBef>
                          <a:spcPts val="0"/>
                        </a:spcBef>
                        <a:spcAft>
                          <a:spcPts val="0"/>
                        </a:spcAft>
                        <a:buNone/>
                      </a:pPr>
                      <a:r>
                        <a:rPr b="0" i="1" lang="en-US" sz="1400" u="none" cap="none" strike="noStrike"/>
                        <a:t>Survey of makers </a:t>
                      </a:r>
                      <a:endParaRPr b="0" i="1" sz="4400" u="none" cap="none" strike="noStrike"/>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idx="1" type="body"/>
          </p:nvPr>
        </p:nvSpPr>
        <p:spPr>
          <a:xfrm>
            <a:off x="593538" y="560964"/>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Continuous improvement</a:t>
            </a:r>
            <a:endParaRPr/>
          </a:p>
        </p:txBody>
      </p:sp>
      <p:sp>
        <p:nvSpPr>
          <p:cNvPr id="263" name="Google Shape;263;p34"/>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264" name="Google Shape;264;p34"/>
          <p:cNvSpPr txBox="1"/>
          <p:nvPr>
            <p:ph idx="4" type="body"/>
          </p:nvPr>
        </p:nvSpPr>
        <p:spPr>
          <a:xfrm>
            <a:off x="593538" y="1578263"/>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Incorporating circular approaches into makerspaces can be effectively implemented through the Plan-Do-Check-Act (PDCA) approach, fostering a continuous cycle of improvement.</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Embracing the PDCA approach ensures a dynamic and iterative process, fostering a culture of continuous improvement and sustainability within makerspaces. </a:t>
            </a:r>
            <a:endParaRPr/>
          </a:p>
        </p:txBody>
      </p:sp>
      <p:grpSp>
        <p:nvGrpSpPr>
          <p:cNvPr id="265" name="Google Shape;265;p34"/>
          <p:cNvGrpSpPr/>
          <p:nvPr/>
        </p:nvGrpSpPr>
        <p:grpSpPr>
          <a:xfrm>
            <a:off x="7144346" y="2295493"/>
            <a:ext cx="4002937" cy="4002937"/>
            <a:chOff x="765317" y="-1393"/>
            <a:chExt cx="4002937" cy="4002937"/>
          </a:xfrm>
        </p:grpSpPr>
        <p:sp>
          <p:nvSpPr>
            <p:cNvPr id="266" name="Google Shape;266;p34"/>
            <p:cNvSpPr/>
            <p:nvPr/>
          </p:nvSpPr>
          <p:spPr>
            <a:xfrm>
              <a:off x="3262640"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4"/>
            <p:cNvSpPr txBox="1"/>
            <p:nvPr/>
          </p:nvSpPr>
          <p:spPr>
            <a:xfrm>
              <a:off x="3262640"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Plan</a:t>
              </a:r>
              <a:endParaRPr/>
            </a:p>
          </p:txBody>
        </p:sp>
        <p:sp>
          <p:nvSpPr>
            <p:cNvPr id="268" name="Google Shape;268;p34"/>
            <p:cNvSpPr/>
            <p:nvPr/>
          </p:nvSpPr>
          <p:spPr>
            <a:xfrm>
              <a:off x="765317" y="-1393"/>
              <a:ext cx="4002937" cy="4002937"/>
            </a:xfrm>
            <a:custGeom>
              <a:rect b="b" l="l" r="r" t="t"/>
              <a:pathLst>
                <a:path extrusionOk="0" h="120000" w="120000">
                  <a:moveTo>
                    <a:pt x="112119" y="44131"/>
                  </a:moveTo>
                  <a:cubicBezTo>
                    <a:pt x="114597" y="52267"/>
                    <a:pt x="115135" y="60870"/>
                    <a:pt x="113691" y="69251"/>
                  </a:cubicBezTo>
                  <a:lnTo>
                    <a:pt x="118936" y="70849"/>
                  </a:lnTo>
                  <a:lnTo>
                    <a:pt x="108161" y="74664"/>
                  </a:lnTo>
                  <a:lnTo>
                    <a:pt x="100460" y="65223"/>
                  </a:lnTo>
                  <a:lnTo>
                    <a:pt x="105700" y="66818"/>
                  </a:lnTo>
                  <a:lnTo>
                    <a:pt x="105700" y="66818"/>
                  </a:lnTo>
                  <a:cubicBezTo>
                    <a:pt x="106712" y="60032"/>
                    <a:pt x="106200" y="53106"/>
                    <a:pt x="104202" y="4654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4"/>
            <p:cNvSpPr/>
            <p:nvPr/>
          </p:nvSpPr>
          <p:spPr>
            <a:xfrm>
              <a:off x="3262640"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p:cNvSpPr txBox="1"/>
            <p:nvPr/>
          </p:nvSpPr>
          <p:spPr>
            <a:xfrm>
              <a:off x="3262640"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Do</a:t>
              </a:r>
              <a:endParaRPr/>
            </a:p>
          </p:txBody>
        </p:sp>
        <p:sp>
          <p:nvSpPr>
            <p:cNvPr id="271" name="Google Shape;271;p34"/>
            <p:cNvSpPr/>
            <p:nvPr/>
          </p:nvSpPr>
          <p:spPr>
            <a:xfrm>
              <a:off x="765317" y="-1393"/>
              <a:ext cx="4002937" cy="4002937"/>
            </a:xfrm>
            <a:custGeom>
              <a:rect b="b" l="l" r="r" t="t"/>
              <a:pathLst>
                <a:path extrusionOk="0" h="120000" w="120000">
                  <a:moveTo>
                    <a:pt x="75869" y="112119"/>
                  </a:moveTo>
                  <a:lnTo>
                    <a:pt x="75869" y="112119"/>
                  </a:lnTo>
                  <a:cubicBezTo>
                    <a:pt x="67733" y="114597"/>
                    <a:pt x="59130" y="115135"/>
                    <a:pt x="50749" y="113691"/>
                  </a:cubicBezTo>
                  <a:lnTo>
                    <a:pt x="49151" y="118936"/>
                  </a:lnTo>
                  <a:lnTo>
                    <a:pt x="45336" y="108161"/>
                  </a:lnTo>
                  <a:lnTo>
                    <a:pt x="54777" y="100460"/>
                  </a:lnTo>
                  <a:lnTo>
                    <a:pt x="53182" y="105700"/>
                  </a:lnTo>
                  <a:lnTo>
                    <a:pt x="53182" y="105700"/>
                  </a:lnTo>
                  <a:cubicBezTo>
                    <a:pt x="59968" y="106712"/>
                    <a:pt x="66894" y="106200"/>
                    <a:pt x="73458" y="10420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p:nvPr/>
          </p:nvSpPr>
          <p:spPr>
            <a:xfrm>
              <a:off x="855115"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
            <p:cNvSpPr txBox="1"/>
            <p:nvPr/>
          </p:nvSpPr>
          <p:spPr>
            <a:xfrm>
              <a:off x="855115"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Check</a:t>
              </a:r>
              <a:endParaRPr/>
            </a:p>
          </p:txBody>
        </p:sp>
        <p:sp>
          <p:nvSpPr>
            <p:cNvPr id="274" name="Google Shape;274;p34"/>
            <p:cNvSpPr/>
            <p:nvPr/>
          </p:nvSpPr>
          <p:spPr>
            <a:xfrm>
              <a:off x="765317" y="-1393"/>
              <a:ext cx="4002937" cy="4002937"/>
            </a:xfrm>
            <a:custGeom>
              <a:rect b="b" l="l" r="r" t="t"/>
              <a:pathLst>
                <a:path extrusionOk="0" h="120000" w="120000">
                  <a:moveTo>
                    <a:pt x="7881" y="75869"/>
                  </a:moveTo>
                  <a:lnTo>
                    <a:pt x="7881" y="75869"/>
                  </a:lnTo>
                  <a:cubicBezTo>
                    <a:pt x="5403" y="67733"/>
                    <a:pt x="4865" y="59130"/>
                    <a:pt x="6309" y="50749"/>
                  </a:cubicBezTo>
                  <a:lnTo>
                    <a:pt x="1064" y="49151"/>
                  </a:lnTo>
                  <a:lnTo>
                    <a:pt x="11839" y="45336"/>
                  </a:lnTo>
                  <a:lnTo>
                    <a:pt x="19540" y="54777"/>
                  </a:lnTo>
                  <a:lnTo>
                    <a:pt x="14300" y="53182"/>
                  </a:lnTo>
                  <a:lnTo>
                    <a:pt x="14300" y="53182"/>
                  </a:lnTo>
                  <a:cubicBezTo>
                    <a:pt x="13288" y="59968"/>
                    <a:pt x="13800" y="66894"/>
                    <a:pt x="15798" y="7345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4"/>
            <p:cNvSpPr/>
            <p:nvPr/>
          </p:nvSpPr>
          <p:spPr>
            <a:xfrm>
              <a:off x="855115"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4"/>
            <p:cNvSpPr txBox="1"/>
            <p:nvPr/>
          </p:nvSpPr>
          <p:spPr>
            <a:xfrm>
              <a:off x="855115"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Act</a:t>
              </a:r>
              <a:endParaRPr/>
            </a:p>
          </p:txBody>
        </p:sp>
        <p:sp>
          <p:nvSpPr>
            <p:cNvPr id="277" name="Google Shape;277;p34"/>
            <p:cNvSpPr/>
            <p:nvPr/>
          </p:nvSpPr>
          <p:spPr>
            <a:xfrm>
              <a:off x="765317" y="-1393"/>
              <a:ext cx="4002937" cy="4002937"/>
            </a:xfrm>
            <a:custGeom>
              <a:rect b="b" l="l" r="r" t="t"/>
              <a:pathLst>
                <a:path extrusionOk="0" h="120000" w="120000">
                  <a:moveTo>
                    <a:pt x="44131" y="7881"/>
                  </a:moveTo>
                  <a:lnTo>
                    <a:pt x="44131" y="7881"/>
                  </a:lnTo>
                  <a:cubicBezTo>
                    <a:pt x="52267" y="5403"/>
                    <a:pt x="60870" y="4865"/>
                    <a:pt x="69251" y="6309"/>
                  </a:cubicBezTo>
                  <a:lnTo>
                    <a:pt x="70849" y="1064"/>
                  </a:lnTo>
                  <a:lnTo>
                    <a:pt x="74664" y="11839"/>
                  </a:lnTo>
                  <a:lnTo>
                    <a:pt x="65223" y="19540"/>
                  </a:lnTo>
                  <a:lnTo>
                    <a:pt x="66818" y="14300"/>
                  </a:lnTo>
                  <a:lnTo>
                    <a:pt x="66818" y="14300"/>
                  </a:lnTo>
                  <a:cubicBezTo>
                    <a:pt x="60032" y="13288"/>
                    <a:pt x="53106" y="13800"/>
                    <a:pt x="46542" y="1579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283" name="Google Shape;283;p35"/>
          <p:cNvSpPr txBox="1"/>
          <p:nvPr>
            <p:ph idx="4" type="body"/>
          </p:nvPr>
        </p:nvSpPr>
        <p:spPr>
          <a:xfrm>
            <a:off x="593538" y="707571"/>
            <a:ext cx="5994400" cy="2721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2400"/>
              <a:buNone/>
            </a:pPr>
            <a:r>
              <a:rPr b="1" lang="en-US" sz="2400">
                <a:solidFill>
                  <a:srgbClr val="5C8064"/>
                </a:solidFill>
              </a:rPr>
              <a:t>In the "Plan" phase</a:t>
            </a:r>
            <a:r>
              <a:rPr lang="en-US" sz="2000"/>
              <a:t>, makerspace communities should establish clear goals and objectives for integrating circular principles, such as waste reduction, sustainable material usage, and product life extension. This involves designing projects with circularity in mind, setting guidelines for responsible material sourcing, and defining key performance indicators (KPIs).</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Moving to the "Do" phase</a:t>
            </a:r>
            <a:r>
              <a:rPr lang="en-US" sz="2000"/>
              <a:t>, makerspaces implement these plans by actively engaging community members in circular projects, providing access to tools and resources that facilitate sustainable making, and promoting collaboration.</a:t>
            </a:r>
            <a:endParaRPr b="1" sz="2400">
              <a:solidFill>
                <a:srgbClr val="5C8064"/>
              </a:solidFill>
            </a:endParaRPr>
          </a:p>
        </p:txBody>
      </p:sp>
      <p:grpSp>
        <p:nvGrpSpPr>
          <p:cNvPr id="284" name="Google Shape;284;p35"/>
          <p:cNvGrpSpPr/>
          <p:nvPr/>
        </p:nvGrpSpPr>
        <p:grpSpPr>
          <a:xfrm>
            <a:off x="7144346" y="2295493"/>
            <a:ext cx="4002937" cy="4002937"/>
            <a:chOff x="765317" y="-1393"/>
            <a:chExt cx="4002937" cy="4002937"/>
          </a:xfrm>
        </p:grpSpPr>
        <p:sp>
          <p:nvSpPr>
            <p:cNvPr id="285" name="Google Shape;285;p35"/>
            <p:cNvSpPr/>
            <p:nvPr/>
          </p:nvSpPr>
          <p:spPr>
            <a:xfrm>
              <a:off x="3262640"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txBox="1"/>
            <p:nvPr/>
          </p:nvSpPr>
          <p:spPr>
            <a:xfrm>
              <a:off x="3262640" y="88404"/>
              <a:ext cx="1415816"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Plan</a:t>
              </a:r>
              <a:endParaRPr/>
            </a:p>
          </p:txBody>
        </p:sp>
        <p:sp>
          <p:nvSpPr>
            <p:cNvPr id="287" name="Google Shape;287;p35"/>
            <p:cNvSpPr/>
            <p:nvPr/>
          </p:nvSpPr>
          <p:spPr>
            <a:xfrm>
              <a:off x="765317" y="-1393"/>
              <a:ext cx="4002937" cy="4002937"/>
            </a:xfrm>
            <a:custGeom>
              <a:rect b="b" l="l" r="r" t="t"/>
              <a:pathLst>
                <a:path extrusionOk="0" h="120000" w="120000">
                  <a:moveTo>
                    <a:pt x="112119" y="44131"/>
                  </a:moveTo>
                  <a:cubicBezTo>
                    <a:pt x="114597" y="52267"/>
                    <a:pt x="115135" y="60870"/>
                    <a:pt x="113691" y="69251"/>
                  </a:cubicBezTo>
                  <a:lnTo>
                    <a:pt x="118936" y="70849"/>
                  </a:lnTo>
                  <a:lnTo>
                    <a:pt x="108161" y="74664"/>
                  </a:lnTo>
                  <a:lnTo>
                    <a:pt x="100460" y="65223"/>
                  </a:lnTo>
                  <a:lnTo>
                    <a:pt x="105700" y="66818"/>
                  </a:lnTo>
                  <a:lnTo>
                    <a:pt x="105700" y="66818"/>
                  </a:lnTo>
                  <a:cubicBezTo>
                    <a:pt x="106712" y="60032"/>
                    <a:pt x="106200" y="53106"/>
                    <a:pt x="104202" y="46542"/>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5"/>
            <p:cNvSpPr/>
            <p:nvPr/>
          </p:nvSpPr>
          <p:spPr>
            <a:xfrm>
              <a:off x="3262640"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txBox="1"/>
            <p:nvPr/>
          </p:nvSpPr>
          <p:spPr>
            <a:xfrm>
              <a:off x="3262640" y="2495929"/>
              <a:ext cx="1415816"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Do</a:t>
              </a:r>
              <a:endParaRPr/>
            </a:p>
          </p:txBody>
        </p:sp>
        <p:sp>
          <p:nvSpPr>
            <p:cNvPr id="290" name="Google Shape;290;p35"/>
            <p:cNvSpPr/>
            <p:nvPr/>
          </p:nvSpPr>
          <p:spPr>
            <a:xfrm>
              <a:off x="765317" y="-1393"/>
              <a:ext cx="4002937" cy="4002937"/>
            </a:xfrm>
            <a:custGeom>
              <a:rect b="b" l="l" r="r" t="t"/>
              <a:pathLst>
                <a:path extrusionOk="0" h="120000" w="120000">
                  <a:moveTo>
                    <a:pt x="75869" y="112119"/>
                  </a:moveTo>
                  <a:lnTo>
                    <a:pt x="75869" y="112119"/>
                  </a:lnTo>
                  <a:cubicBezTo>
                    <a:pt x="67733" y="114597"/>
                    <a:pt x="59130" y="115135"/>
                    <a:pt x="50749" y="113691"/>
                  </a:cubicBezTo>
                  <a:lnTo>
                    <a:pt x="49151" y="118936"/>
                  </a:lnTo>
                  <a:lnTo>
                    <a:pt x="45336" y="108161"/>
                  </a:lnTo>
                  <a:lnTo>
                    <a:pt x="54777" y="100460"/>
                  </a:lnTo>
                  <a:lnTo>
                    <a:pt x="53182" y="105700"/>
                  </a:lnTo>
                  <a:lnTo>
                    <a:pt x="53182" y="105700"/>
                  </a:lnTo>
                  <a:cubicBezTo>
                    <a:pt x="59968" y="106712"/>
                    <a:pt x="66894" y="106200"/>
                    <a:pt x="73458" y="104202"/>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5"/>
            <p:cNvSpPr/>
            <p:nvPr/>
          </p:nvSpPr>
          <p:spPr>
            <a:xfrm>
              <a:off x="855115"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5"/>
            <p:cNvSpPr txBox="1"/>
            <p:nvPr/>
          </p:nvSpPr>
          <p:spPr>
            <a:xfrm>
              <a:off x="855115"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Check</a:t>
              </a:r>
              <a:endParaRPr/>
            </a:p>
          </p:txBody>
        </p:sp>
        <p:sp>
          <p:nvSpPr>
            <p:cNvPr id="293" name="Google Shape;293;p35"/>
            <p:cNvSpPr/>
            <p:nvPr/>
          </p:nvSpPr>
          <p:spPr>
            <a:xfrm>
              <a:off x="765317" y="-1393"/>
              <a:ext cx="4002937" cy="4002937"/>
            </a:xfrm>
            <a:custGeom>
              <a:rect b="b" l="l" r="r" t="t"/>
              <a:pathLst>
                <a:path extrusionOk="0" h="120000" w="120000">
                  <a:moveTo>
                    <a:pt x="7881" y="75869"/>
                  </a:moveTo>
                  <a:lnTo>
                    <a:pt x="7881" y="75869"/>
                  </a:lnTo>
                  <a:cubicBezTo>
                    <a:pt x="5403" y="67733"/>
                    <a:pt x="4865" y="59130"/>
                    <a:pt x="6309" y="50749"/>
                  </a:cubicBezTo>
                  <a:lnTo>
                    <a:pt x="1064" y="49151"/>
                  </a:lnTo>
                  <a:lnTo>
                    <a:pt x="11839" y="45336"/>
                  </a:lnTo>
                  <a:lnTo>
                    <a:pt x="19540" y="54777"/>
                  </a:lnTo>
                  <a:lnTo>
                    <a:pt x="14300" y="53182"/>
                  </a:lnTo>
                  <a:lnTo>
                    <a:pt x="14300" y="53182"/>
                  </a:lnTo>
                  <a:cubicBezTo>
                    <a:pt x="13288" y="59968"/>
                    <a:pt x="13800" y="66894"/>
                    <a:pt x="15798" y="7345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5"/>
            <p:cNvSpPr/>
            <p:nvPr/>
          </p:nvSpPr>
          <p:spPr>
            <a:xfrm>
              <a:off x="855115"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5"/>
            <p:cNvSpPr txBox="1"/>
            <p:nvPr/>
          </p:nvSpPr>
          <p:spPr>
            <a:xfrm>
              <a:off x="855115"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Act</a:t>
              </a:r>
              <a:endParaRPr/>
            </a:p>
          </p:txBody>
        </p:sp>
        <p:sp>
          <p:nvSpPr>
            <p:cNvPr id="296" name="Google Shape;296;p35"/>
            <p:cNvSpPr/>
            <p:nvPr/>
          </p:nvSpPr>
          <p:spPr>
            <a:xfrm>
              <a:off x="765317" y="-1393"/>
              <a:ext cx="4002937" cy="4002937"/>
            </a:xfrm>
            <a:custGeom>
              <a:rect b="b" l="l" r="r" t="t"/>
              <a:pathLst>
                <a:path extrusionOk="0" h="120000" w="120000">
                  <a:moveTo>
                    <a:pt x="44131" y="7881"/>
                  </a:moveTo>
                  <a:lnTo>
                    <a:pt x="44131" y="7881"/>
                  </a:lnTo>
                  <a:cubicBezTo>
                    <a:pt x="52267" y="5403"/>
                    <a:pt x="60870" y="4865"/>
                    <a:pt x="69251" y="6309"/>
                  </a:cubicBezTo>
                  <a:lnTo>
                    <a:pt x="70849" y="1064"/>
                  </a:lnTo>
                  <a:lnTo>
                    <a:pt x="74664" y="11839"/>
                  </a:lnTo>
                  <a:lnTo>
                    <a:pt x="65223" y="19540"/>
                  </a:lnTo>
                  <a:lnTo>
                    <a:pt x="66818" y="14300"/>
                  </a:lnTo>
                  <a:lnTo>
                    <a:pt x="66818" y="14300"/>
                  </a:lnTo>
                  <a:cubicBezTo>
                    <a:pt x="60032" y="13288"/>
                    <a:pt x="53106" y="13800"/>
                    <a:pt x="46542" y="15798"/>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302" name="Google Shape;302;p36"/>
          <p:cNvSpPr txBox="1"/>
          <p:nvPr>
            <p:ph idx="4" type="body"/>
          </p:nvPr>
        </p:nvSpPr>
        <p:spPr>
          <a:xfrm>
            <a:off x="593538" y="707571"/>
            <a:ext cx="5994400" cy="2721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2400"/>
              <a:buNone/>
            </a:pPr>
            <a:r>
              <a:rPr b="1" lang="en-US" sz="2400">
                <a:solidFill>
                  <a:srgbClr val="5C8064"/>
                </a:solidFill>
              </a:rPr>
              <a:t>In the "Check" phase</a:t>
            </a:r>
            <a:r>
              <a:rPr lang="en-US" sz="2000"/>
              <a:t>, regular assessments and evaluations are conducted to measure the effectiveness of circular initiatives. This involves monitoring project outcomes, assessing adherence to circular design principles, and gathering feedback from participants.</a:t>
            </a:r>
            <a:endParaRPr sz="2000"/>
          </a:p>
          <a:p>
            <a:pPr indent="0" lvl="0" marL="0" rtl="0" algn="l">
              <a:lnSpc>
                <a:spcPct val="90000"/>
              </a:lnSpc>
              <a:spcBef>
                <a:spcPts val="1000"/>
              </a:spcBef>
              <a:spcAft>
                <a:spcPts val="0"/>
              </a:spcAft>
              <a:buClr>
                <a:srgbClr val="5C8064"/>
              </a:buClr>
              <a:buSzPts val="2400"/>
              <a:buNone/>
            </a:pPr>
            <a:r>
              <a:rPr b="1" lang="en-US" sz="2400">
                <a:solidFill>
                  <a:srgbClr val="5C8064"/>
                </a:solidFill>
              </a:rPr>
              <a:t>Finally, in the "Act" phase</a:t>
            </a:r>
            <a:r>
              <a:rPr lang="en-US" sz="2000"/>
              <a:t>, makerspaces use the insights gained to make informed adjustments, refine existing practices, and scale successful circular projects.</a:t>
            </a:r>
            <a:endParaRPr sz="2000"/>
          </a:p>
        </p:txBody>
      </p:sp>
      <p:grpSp>
        <p:nvGrpSpPr>
          <p:cNvPr id="303" name="Google Shape;303;p36"/>
          <p:cNvGrpSpPr/>
          <p:nvPr/>
        </p:nvGrpSpPr>
        <p:grpSpPr>
          <a:xfrm>
            <a:off x="7100955" y="2295493"/>
            <a:ext cx="4091489" cy="4002937"/>
            <a:chOff x="721926" y="-1393"/>
            <a:chExt cx="4091489" cy="4002937"/>
          </a:xfrm>
        </p:grpSpPr>
        <p:sp>
          <p:nvSpPr>
            <p:cNvPr id="304" name="Google Shape;304;p36"/>
            <p:cNvSpPr/>
            <p:nvPr/>
          </p:nvSpPr>
          <p:spPr>
            <a:xfrm>
              <a:off x="3307801"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6"/>
            <p:cNvSpPr txBox="1"/>
            <p:nvPr/>
          </p:nvSpPr>
          <p:spPr>
            <a:xfrm>
              <a:off x="3307801" y="88404"/>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Plan</a:t>
              </a:r>
              <a:endParaRPr/>
            </a:p>
          </p:txBody>
        </p:sp>
        <p:sp>
          <p:nvSpPr>
            <p:cNvPr id="306" name="Google Shape;306;p36"/>
            <p:cNvSpPr/>
            <p:nvPr/>
          </p:nvSpPr>
          <p:spPr>
            <a:xfrm>
              <a:off x="810478" y="-1393"/>
              <a:ext cx="4002937" cy="4002937"/>
            </a:xfrm>
            <a:custGeom>
              <a:rect b="b" l="l" r="r" t="t"/>
              <a:pathLst>
                <a:path extrusionOk="0" h="120000" w="120000">
                  <a:moveTo>
                    <a:pt x="112119" y="44131"/>
                  </a:moveTo>
                  <a:cubicBezTo>
                    <a:pt x="114597" y="52267"/>
                    <a:pt x="115135" y="60870"/>
                    <a:pt x="113691" y="69251"/>
                  </a:cubicBezTo>
                  <a:lnTo>
                    <a:pt x="118936" y="70849"/>
                  </a:lnTo>
                  <a:lnTo>
                    <a:pt x="108161" y="74664"/>
                  </a:lnTo>
                  <a:lnTo>
                    <a:pt x="100460" y="65223"/>
                  </a:lnTo>
                  <a:lnTo>
                    <a:pt x="105700" y="66818"/>
                  </a:lnTo>
                  <a:lnTo>
                    <a:pt x="105700" y="66818"/>
                  </a:lnTo>
                  <a:cubicBezTo>
                    <a:pt x="106712" y="60032"/>
                    <a:pt x="106200" y="53106"/>
                    <a:pt x="104202" y="4654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6"/>
            <p:cNvSpPr/>
            <p:nvPr/>
          </p:nvSpPr>
          <p:spPr>
            <a:xfrm>
              <a:off x="3307801" y="2495929"/>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6"/>
            <p:cNvSpPr txBox="1"/>
            <p:nvPr/>
          </p:nvSpPr>
          <p:spPr>
            <a:xfrm>
              <a:off x="3307801" y="2495929"/>
              <a:ext cx="1415816" cy="1415816"/>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Do</a:t>
              </a:r>
              <a:endParaRPr/>
            </a:p>
          </p:txBody>
        </p:sp>
        <p:sp>
          <p:nvSpPr>
            <p:cNvPr id="309" name="Google Shape;309;p36"/>
            <p:cNvSpPr/>
            <p:nvPr/>
          </p:nvSpPr>
          <p:spPr>
            <a:xfrm>
              <a:off x="810478" y="-1393"/>
              <a:ext cx="4002937" cy="4002937"/>
            </a:xfrm>
            <a:custGeom>
              <a:rect b="b" l="l" r="r" t="t"/>
              <a:pathLst>
                <a:path extrusionOk="0" h="120000" w="120000">
                  <a:moveTo>
                    <a:pt x="75869" y="112119"/>
                  </a:moveTo>
                  <a:lnTo>
                    <a:pt x="75869" y="112119"/>
                  </a:lnTo>
                  <a:cubicBezTo>
                    <a:pt x="69629" y="114020"/>
                    <a:pt x="63098" y="114783"/>
                    <a:pt x="56587" y="114375"/>
                  </a:cubicBezTo>
                  <a:lnTo>
                    <a:pt x="55564" y="119762"/>
                  </a:lnTo>
                  <a:lnTo>
                    <a:pt x="50611" y="109460"/>
                  </a:lnTo>
                  <a:lnTo>
                    <a:pt x="59166" y="100788"/>
                  </a:lnTo>
                  <a:lnTo>
                    <a:pt x="58145" y="106168"/>
                  </a:lnTo>
                  <a:lnTo>
                    <a:pt x="58145" y="106168"/>
                  </a:lnTo>
                  <a:cubicBezTo>
                    <a:pt x="63324" y="106376"/>
                    <a:pt x="68500" y="105712"/>
                    <a:pt x="73458" y="104202"/>
                  </a:cubicBezTo>
                  <a:close/>
                </a:path>
              </a:pathLst>
            </a:custGeom>
            <a:solidFill>
              <a:schemeClr val="lt1"/>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6"/>
            <p:cNvSpPr/>
            <p:nvPr/>
          </p:nvSpPr>
          <p:spPr>
            <a:xfrm>
              <a:off x="721926" y="2495929"/>
              <a:ext cx="1772517"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6"/>
            <p:cNvSpPr txBox="1"/>
            <p:nvPr/>
          </p:nvSpPr>
          <p:spPr>
            <a:xfrm>
              <a:off x="721926" y="2495929"/>
              <a:ext cx="1772517"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Check</a:t>
              </a:r>
              <a:endParaRPr/>
            </a:p>
          </p:txBody>
        </p:sp>
        <p:sp>
          <p:nvSpPr>
            <p:cNvPr id="312" name="Google Shape;312;p36"/>
            <p:cNvSpPr/>
            <p:nvPr/>
          </p:nvSpPr>
          <p:spPr>
            <a:xfrm>
              <a:off x="810478" y="-1393"/>
              <a:ext cx="4002937" cy="4002937"/>
            </a:xfrm>
            <a:custGeom>
              <a:rect b="b" l="l" r="r" t="t"/>
              <a:pathLst>
                <a:path extrusionOk="0" h="120000" w="120000">
                  <a:moveTo>
                    <a:pt x="7881" y="75869"/>
                  </a:moveTo>
                  <a:lnTo>
                    <a:pt x="7881" y="75869"/>
                  </a:lnTo>
                  <a:cubicBezTo>
                    <a:pt x="5403" y="67733"/>
                    <a:pt x="4865" y="59130"/>
                    <a:pt x="6309" y="50749"/>
                  </a:cubicBezTo>
                  <a:lnTo>
                    <a:pt x="1064" y="49151"/>
                  </a:lnTo>
                  <a:lnTo>
                    <a:pt x="11839" y="45336"/>
                  </a:lnTo>
                  <a:lnTo>
                    <a:pt x="19540" y="54777"/>
                  </a:lnTo>
                  <a:lnTo>
                    <a:pt x="14300" y="53182"/>
                  </a:lnTo>
                  <a:lnTo>
                    <a:pt x="14300" y="53182"/>
                  </a:lnTo>
                  <a:cubicBezTo>
                    <a:pt x="13288" y="59968"/>
                    <a:pt x="13800" y="66894"/>
                    <a:pt x="15798" y="73458"/>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p:nvPr/>
          </p:nvSpPr>
          <p:spPr>
            <a:xfrm>
              <a:off x="900276" y="88404"/>
              <a:ext cx="1415816" cy="1415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6"/>
            <p:cNvSpPr txBox="1"/>
            <p:nvPr/>
          </p:nvSpPr>
          <p:spPr>
            <a:xfrm>
              <a:off x="900276" y="88404"/>
              <a:ext cx="1415816" cy="141581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5C8064"/>
                </a:buClr>
                <a:buSzPts val="4800"/>
                <a:buFont typeface="Calibri"/>
                <a:buNone/>
              </a:pPr>
              <a:r>
                <a:rPr b="1" lang="en-US" sz="4800">
                  <a:solidFill>
                    <a:srgbClr val="5C8064"/>
                  </a:solidFill>
                  <a:latin typeface="Calibri"/>
                  <a:ea typeface="Calibri"/>
                  <a:cs typeface="Calibri"/>
                  <a:sym typeface="Calibri"/>
                </a:rPr>
                <a:t>Act</a:t>
              </a:r>
              <a:endParaRPr/>
            </a:p>
          </p:txBody>
        </p:sp>
        <p:sp>
          <p:nvSpPr>
            <p:cNvPr id="315" name="Google Shape;315;p36"/>
            <p:cNvSpPr/>
            <p:nvPr/>
          </p:nvSpPr>
          <p:spPr>
            <a:xfrm>
              <a:off x="810478" y="-1393"/>
              <a:ext cx="4002937" cy="4002937"/>
            </a:xfrm>
            <a:custGeom>
              <a:rect b="b" l="l" r="r" t="t"/>
              <a:pathLst>
                <a:path extrusionOk="0" h="120000" w="120000">
                  <a:moveTo>
                    <a:pt x="44131" y="7881"/>
                  </a:moveTo>
                  <a:lnTo>
                    <a:pt x="44131" y="7881"/>
                  </a:lnTo>
                  <a:cubicBezTo>
                    <a:pt x="52267" y="5403"/>
                    <a:pt x="60870" y="4865"/>
                    <a:pt x="69251" y="6309"/>
                  </a:cubicBezTo>
                  <a:lnTo>
                    <a:pt x="70849" y="1064"/>
                  </a:lnTo>
                  <a:lnTo>
                    <a:pt x="74664" y="11839"/>
                  </a:lnTo>
                  <a:lnTo>
                    <a:pt x="65223" y="19540"/>
                  </a:lnTo>
                  <a:lnTo>
                    <a:pt x="66818" y="14300"/>
                  </a:lnTo>
                  <a:lnTo>
                    <a:pt x="66818" y="14300"/>
                  </a:lnTo>
                  <a:cubicBezTo>
                    <a:pt x="60032" y="13288"/>
                    <a:pt x="53106" y="13800"/>
                    <a:pt x="46542" y="15798"/>
                  </a:cubicBezTo>
                  <a:close/>
                </a:path>
              </a:pathLst>
            </a:custGeom>
            <a:solidFill>
              <a:srgbClr val="5C8064"/>
            </a:solidFill>
            <a:ln cap="flat" cmpd="sng" w="12700">
              <a:solidFill>
                <a:srgbClr val="599D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7"/>
          <p:cNvSpPr txBox="1"/>
          <p:nvPr>
            <p:ph idx="1" type="body"/>
          </p:nvPr>
        </p:nvSpPr>
        <p:spPr>
          <a:xfrm>
            <a:off x="5818681" y="458209"/>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Discussion</a:t>
            </a:r>
            <a:endParaRPr/>
          </a:p>
          <a:p>
            <a:pPr indent="0" lvl="0" marL="0" rtl="0" algn="l">
              <a:lnSpc>
                <a:spcPct val="90000"/>
              </a:lnSpc>
              <a:spcBef>
                <a:spcPts val="1000"/>
              </a:spcBef>
              <a:spcAft>
                <a:spcPts val="0"/>
              </a:spcAft>
              <a:buClr>
                <a:srgbClr val="5C8064"/>
              </a:buClr>
              <a:buSzPts val="4400"/>
              <a:buNone/>
            </a:pPr>
            <a:r>
              <a:rPr lang="en-US"/>
              <a:t>and self-reflection </a:t>
            </a:r>
            <a:endParaRPr/>
          </a:p>
        </p:txBody>
      </p:sp>
      <p:pic>
        <p:nvPicPr>
          <p:cNvPr id="321" name="Google Shape;321;p37"/>
          <p:cNvPicPr preferRelativeResize="0"/>
          <p:nvPr/>
        </p:nvPicPr>
        <p:blipFill rotWithShape="1">
          <a:blip r:embed="rId3">
            <a:alphaModFix/>
          </a:blip>
          <a:srcRect b="0" l="0" r="0" t="14096"/>
          <a:stretch/>
        </p:blipFill>
        <p:spPr>
          <a:xfrm>
            <a:off x="0" y="-1"/>
            <a:ext cx="5320144" cy="6858000"/>
          </a:xfrm>
          <a:prstGeom prst="rect">
            <a:avLst/>
          </a:prstGeom>
          <a:noFill/>
          <a:ln>
            <a:noFill/>
          </a:ln>
        </p:spPr>
      </p:pic>
      <p:sp>
        <p:nvSpPr>
          <p:cNvPr id="322" name="Google Shape;322;p37"/>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323" name="Google Shape;323;p37"/>
          <p:cNvSpPr txBox="1"/>
          <p:nvPr>
            <p:ph idx="4" type="body"/>
          </p:nvPr>
        </p:nvSpPr>
        <p:spPr>
          <a:xfrm>
            <a:off x="5818681" y="2503631"/>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2400"/>
              <a:buNone/>
            </a:pPr>
            <a:r>
              <a:rPr b="1" lang="en-US" sz="2400">
                <a:solidFill>
                  <a:srgbClr val="5C8064"/>
                </a:solidFill>
              </a:rPr>
              <a:t>How the action plan developed during the workshop reflects the PDCA approach? </a:t>
            </a:r>
            <a:endParaRPr/>
          </a:p>
          <a:p>
            <a:pPr indent="0" lvl="0" marL="0" rtl="0" algn="l">
              <a:lnSpc>
                <a:spcPct val="90000"/>
              </a:lnSpc>
              <a:spcBef>
                <a:spcPts val="1000"/>
              </a:spcBef>
              <a:spcAft>
                <a:spcPts val="0"/>
              </a:spcAft>
              <a:buClr>
                <a:schemeClr val="dk1"/>
              </a:buClr>
              <a:buSzPts val="2400"/>
              <a:buNone/>
            </a:pPr>
            <a:r>
              <a:t/>
            </a:r>
            <a:endParaRPr b="1" sz="2400">
              <a:solidFill>
                <a:srgbClr val="5C8064"/>
              </a:solidFill>
            </a:endParaRPr>
          </a:p>
          <a:p>
            <a:pPr indent="0" lvl="0" marL="0" rtl="0" algn="l">
              <a:lnSpc>
                <a:spcPct val="90000"/>
              </a:lnSpc>
              <a:spcBef>
                <a:spcPts val="1000"/>
              </a:spcBef>
              <a:spcAft>
                <a:spcPts val="0"/>
              </a:spcAft>
              <a:buClr>
                <a:srgbClr val="5C8064"/>
              </a:buClr>
              <a:buSzPts val="2400"/>
              <a:buNone/>
            </a:pPr>
            <a:r>
              <a:rPr b="1" lang="en-US" sz="2400">
                <a:solidFill>
                  <a:srgbClr val="5C8064"/>
                </a:solidFill>
              </a:rPr>
              <a:t>How would you assess your abilities to apply circular approaches (before and after this topic)?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513523" y="385698"/>
            <a:ext cx="11304337"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en-US"/>
              <a:t>Take one of the circular economy challenges </a:t>
            </a:r>
            <a:endParaRPr/>
          </a:p>
        </p:txBody>
      </p:sp>
      <p:sp>
        <p:nvSpPr>
          <p:cNvPr id="330" name="Google Shape;330;p38"/>
          <p:cNvSpPr txBox="1"/>
          <p:nvPr/>
        </p:nvSpPr>
        <p:spPr>
          <a:xfrm>
            <a:off x="654627" y="1363136"/>
            <a:ext cx="10390909" cy="123110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Take on the daily circular challenges and change your habits! Choose a few challenges from the cases below and start your journey of a positive change. You can adapt the challenges based on their level of difficulty or the location where they take place. Involve your family or colleagues to take part in the challenges to achieve greater changes. You can also make up your own challenges. Go circular!</a:t>
            </a:r>
            <a:endParaRPr sz="2000">
              <a:solidFill>
                <a:schemeClr val="dk1"/>
              </a:solidFill>
              <a:latin typeface="Calibri"/>
              <a:ea typeface="Calibri"/>
              <a:cs typeface="Calibri"/>
              <a:sym typeface="Calibri"/>
            </a:endParaRPr>
          </a:p>
        </p:txBody>
      </p:sp>
      <p:pic>
        <p:nvPicPr>
          <p:cNvPr id="331" name="Google Shape;331;p38"/>
          <p:cNvPicPr preferRelativeResize="0"/>
          <p:nvPr/>
        </p:nvPicPr>
        <p:blipFill rotWithShape="1">
          <a:blip r:embed="rId3">
            <a:alphaModFix/>
          </a:blip>
          <a:srcRect b="0" l="0" r="0" t="0"/>
          <a:stretch/>
        </p:blipFill>
        <p:spPr>
          <a:xfrm>
            <a:off x="654626" y="2911020"/>
            <a:ext cx="10170507" cy="3066268"/>
          </a:xfrm>
          <a:prstGeom prst="rect">
            <a:avLst/>
          </a:prstGeom>
          <a:noFill/>
          <a:ln>
            <a:noFill/>
          </a:ln>
        </p:spPr>
      </p:pic>
      <p:sp>
        <p:nvSpPr>
          <p:cNvPr id="332" name="Google Shape;332;p38"/>
          <p:cNvSpPr txBox="1"/>
          <p:nvPr/>
        </p:nvSpPr>
        <p:spPr>
          <a:xfrm>
            <a:off x="654627" y="6294066"/>
            <a:ext cx="10390909"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rgbClr val="5C8064"/>
                </a:solidFill>
                <a:latin typeface="Calibri"/>
                <a:ea typeface="Calibri"/>
                <a:cs typeface="Calibri"/>
                <a:sym typeface="Calibri"/>
              </a:rPr>
              <a:t>* find more circular challenges in the training book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9"/>
          <p:cNvPicPr preferRelativeResize="0"/>
          <p:nvPr/>
        </p:nvPicPr>
        <p:blipFill rotWithShape="1">
          <a:blip r:embed="rId3">
            <a:alphaModFix/>
          </a:blip>
          <a:srcRect b="13612" l="0" r="0" t="0"/>
          <a:stretch/>
        </p:blipFill>
        <p:spPr>
          <a:xfrm>
            <a:off x="0" y="1"/>
            <a:ext cx="12198653" cy="6858000"/>
          </a:xfrm>
          <a:prstGeom prst="rect">
            <a:avLst/>
          </a:prstGeom>
          <a:noFill/>
          <a:ln>
            <a:noFill/>
          </a:ln>
        </p:spPr>
      </p:pic>
      <p:sp>
        <p:nvSpPr>
          <p:cNvPr id="338" name="Google Shape;338;p39"/>
          <p:cNvSpPr txBox="1"/>
          <p:nvPr>
            <p:ph type="title"/>
          </p:nvPr>
        </p:nvSpPr>
        <p:spPr>
          <a:xfrm>
            <a:off x="2407993" y="2794326"/>
            <a:ext cx="7376010" cy="5508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lang="en-US" sz="4800">
                <a:solidFill>
                  <a:schemeClr val="lt1"/>
                </a:solidFill>
              </a:rPr>
              <a:t>Product material</a:t>
            </a:r>
            <a:br>
              <a:rPr lang="en-US" sz="4800">
                <a:solidFill>
                  <a:schemeClr val="lt1"/>
                </a:solidFill>
              </a:rPr>
            </a:br>
            <a:r>
              <a:rPr lang="en-US" sz="4800">
                <a:solidFill>
                  <a:schemeClr val="lt1"/>
                </a:solidFill>
              </a:rPr>
              <a:t>journey</a:t>
            </a:r>
            <a:endParaRPr/>
          </a:p>
        </p:txBody>
      </p:sp>
      <p:sp>
        <p:nvSpPr>
          <p:cNvPr id="339" name="Google Shape;339;p39"/>
          <p:cNvSpPr txBox="1"/>
          <p:nvPr>
            <p:ph idx="1" type="body"/>
          </p:nvPr>
        </p:nvSpPr>
        <p:spPr>
          <a:xfrm>
            <a:off x="1601071" y="333610"/>
            <a:ext cx="8989855" cy="55399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lang="en-US">
                <a:solidFill>
                  <a:schemeClr val="lt1"/>
                </a:solidFill>
              </a:rPr>
              <a:t>Workshop</a:t>
            </a:r>
            <a:endParaRPr/>
          </a:p>
        </p:txBody>
      </p:sp>
      <p:sp>
        <p:nvSpPr>
          <p:cNvPr id="340" name="Google Shape;340;p39"/>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40"/>
          <p:cNvPicPr preferRelativeResize="0"/>
          <p:nvPr/>
        </p:nvPicPr>
        <p:blipFill rotWithShape="1">
          <a:blip r:embed="rId3">
            <a:alphaModFix/>
          </a:blip>
          <a:srcRect b="0" l="19027" r="23706" t="0"/>
          <a:stretch/>
        </p:blipFill>
        <p:spPr>
          <a:xfrm>
            <a:off x="6312408" y="0"/>
            <a:ext cx="5879592" cy="6858000"/>
          </a:xfrm>
          <a:prstGeom prst="rect">
            <a:avLst/>
          </a:prstGeom>
          <a:noFill/>
          <a:ln>
            <a:noFill/>
          </a:ln>
        </p:spPr>
      </p:pic>
      <p:sp>
        <p:nvSpPr>
          <p:cNvPr id="346" name="Google Shape;346;p40"/>
          <p:cNvSpPr txBox="1"/>
          <p:nvPr/>
        </p:nvSpPr>
        <p:spPr>
          <a:xfrm>
            <a:off x="631702" y="599398"/>
            <a:ext cx="4979389" cy="317731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chemeClr val="dk1"/>
                </a:solidFill>
                <a:latin typeface="Calibri"/>
                <a:ea typeface="Calibri"/>
                <a:cs typeface="Calibri"/>
                <a:sym typeface="Calibri"/>
              </a:rPr>
              <a:t>The aim of the workshop is to encourage makers to think about the materials used in their products, their impact on the environment and waste elimination.</a:t>
            </a:r>
            <a:endParaRPr sz="2000">
              <a:solidFill>
                <a:schemeClr val="dk1"/>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125000"/>
              </a:lnSpc>
              <a:spcBef>
                <a:spcPts val="0"/>
              </a:spcBef>
              <a:spcAft>
                <a:spcPts val="0"/>
              </a:spcAft>
              <a:buNone/>
            </a:pPr>
            <a:r>
              <a:rPr b="1" lang="en-US" sz="2000">
                <a:solidFill>
                  <a:srgbClr val="5C8064"/>
                </a:solidFill>
                <a:latin typeface="Calibri"/>
                <a:ea typeface="Calibri"/>
                <a:cs typeface="Calibri"/>
                <a:sym typeface="Calibri"/>
              </a:rPr>
              <a:t>The workshop consists of two activities: 1) Assessment of virgin and secondary raw material saving possibilities 2) Development of a product use and recovery journey.</a:t>
            </a:r>
            <a:endParaRPr b="1" sz="20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chemeClr val="dk1"/>
                </a:solidFill>
                <a:latin typeface="Calibri"/>
                <a:ea typeface="Calibri"/>
                <a:cs typeface="Calibri"/>
                <a:sym typeface="Calibri"/>
              </a:rPr>
              <a:t>Both activities promote the application of circular thinking and behaviour in practice.</a:t>
            </a:r>
            <a:endParaRPr sz="2000">
              <a:solidFill>
                <a:schemeClr val="dk1"/>
              </a:solidFill>
              <a:latin typeface="Calibri"/>
              <a:ea typeface="Calibri"/>
              <a:cs typeface="Calibri"/>
              <a:sym typeface="Calibri"/>
            </a:endParaRPr>
          </a:p>
        </p:txBody>
      </p:sp>
      <p:sp>
        <p:nvSpPr>
          <p:cNvPr id="347" name="Google Shape;347;p40"/>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ph idx="2" type="pic"/>
          </p:nvPr>
        </p:nvPicPr>
        <p:blipFill rotWithShape="1">
          <a:blip r:embed="rId3">
            <a:alphaModFix/>
          </a:blip>
          <a:srcRect b="0" l="23984" r="23983" t="0"/>
          <a:stretch/>
        </p:blipFill>
        <p:spPr>
          <a:xfrm>
            <a:off x="0" y="0"/>
            <a:ext cx="5354664" cy="6858000"/>
          </a:xfrm>
          <a:prstGeom prst="rect">
            <a:avLst/>
          </a:prstGeom>
          <a:noFill/>
          <a:ln>
            <a:noFill/>
          </a:ln>
        </p:spPr>
      </p:pic>
      <p:sp>
        <p:nvSpPr>
          <p:cNvPr id="65" name="Google Shape;65;p14"/>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66" name="Google Shape;66;p14"/>
          <p:cNvSpPr txBox="1"/>
          <p:nvPr/>
        </p:nvSpPr>
        <p:spPr>
          <a:xfrm>
            <a:off x="6096000" y="565679"/>
            <a:ext cx="5452872" cy="498598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2400">
                <a:solidFill>
                  <a:srgbClr val="5C8064"/>
                </a:solidFill>
                <a:latin typeface="Calibri"/>
                <a:ea typeface="Calibri"/>
                <a:cs typeface="Calibri"/>
                <a:sym typeface="Calibri"/>
              </a:rPr>
              <a:t>Makerspaces are by definition quite circular</a:t>
            </a:r>
            <a:r>
              <a:rPr lang="en-US" sz="2000">
                <a:solidFill>
                  <a:srgbClr val="4B4B4B"/>
                </a:solidFill>
                <a:latin typeface="Calibri"/>
                <a:ea typeface="Calibri"/>
                <a:cs typeface="Calibri"/>
                <a:sym typeface="Calibri"/>
              </a:rPr>
              <a:t>, as they encourage the sharing of...</a:t>
            </a:r>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tools</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equipment</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materials</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knowledge</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 skills</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spcBef>
                <a:spcPts val="0"/>
              </a:spcBef>
              <a:spcAft>
                <a:spcPts val="0"/>
              </a:spcAft>
              <a:buNone/>
            </a:pPr>
            <a:r>
              <a:rPr lang="en-US" sz="2000">
                <a:solidFill>
                  <a:srgbClr val="4B4B4B"/>
                </a:solidFill>
                <a:latin typeface="Calibri"/>
                <a:ea typeface="Calibri"/>
                <a:cs typeface="Calibri"/>
                <a:sym typeface="Calibri"/>
              </a:rPr>
              <a:t>By turning creative ideas into physical products, makers are well aware of the value of the resources used and the amount of work required for this process. </a:t>
            </a:r>
            <a:r>
              <a:rPr b="1" lang="en-US" sz="2400">
                <a:solidFill>
                  <a:srgbClr val="5C8064"/>
                </a:solidFill>
                <a:latin typeface="Calibri"/>
                <a:ea typeface="Calibri"/>
                <a:cs typeface="Calibri"/>
                <a:sym typeface="Calibri"/>
              </a:rPr>
              <a:t>The unique features of makerspaces position them into a favorable setting of mainstreaming circularity ideas even broader.</a:t>
            </a:r>
            <a:endParaRPr b="1" sz="2000">
              <a:solidFill>
                <a:srgbClr val="5C8064"/>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nvSpPr>
        <p:spPr>
          <a:xfrm>
            <a:off x="468250" y="720323"/>
            <a:ext cx="11255499" cy="5417354"/>
          </a:xfrm>
          <a:prstGeom prst="rect">
            <a:avLst/>
          </a:prstGeom>
          <a:noFill/>
          <a:ln>
            <a:noFill/>
          </a:ln>
        </p:spPr>
        <p:txBody>
          <a:bodyPr anchorCtr="0" anchor="t" bIns="0" lIns="0" spcFirstLastPara="1" rIns="0" wrap="square" tIns="0">
            <a:noAutofit/>
          </a:bodyPr>
          <a:lstStyle/>
          <a:p>
            <a:pPr indent="0" lvl="0" marL="0" marR="0" rtl="0" algn="l">
              <a:lnSpc>
                <a:spcPct val="113636"/>
              </a:lnSpc>
              <a:spcBef>
                <a:spcPts val="0"/>
              </a:spcBef>
              <a:spcAft>
                <a:spcPts val="0"/>
              </a:spcAft>
              <a:buNone/>
            </a:pPr>
            <a:r>
              <a:rPr b="1" lang="en-US" sz="4400">
                <a:solidFill>
                  <a:srgbClr val="5C8064"/>
                </a:solidFill>
                <a:latin typeface="Calibri"/>
                <a:ea typeface="Calibri"/>
                <a:cs typeface="Calibri"/>
                <a:sym typeface="Calibri"/>
              </a:rPr>
              <a:t>Activity 1 “Assessment of virgin and secondary raw material saving possibilities”</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This activity builds maker's capacity to plan and use materials purposefully, to look for sustainable design and production alternatives.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Instructions: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1. Each training participant selects a project that they want to implement (e.g., to produce an art installation, furniture, robot, etc.), identifies the materials required to create the final product and estimates their required amounts.</a:t>
            </a:r>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2. Before the product is being created, all raw materials (both virgin and secondary) required for the project are collected in one place and their quantity is assessed (e.g. by weighing, measuring).</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3. During the production, any unused materials or waste are kept separate from common waste.</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4. Once the product is created, its final version is weighed or measured otherwise, as well as any unused or discarded materials that were originally allocated to the project.</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2"/>
          <p:cNvSpPr txBox="1"/>
          <p:nvPr>
            <p:ph idx="2" type="body"/>
          </p:nvPr>
        </p:nvSpPr>
        <p:spPr>
          <a:xfrm>
            <a:off x="643579" y="1001023"/>
            <a:ext cx="10804709" cy="3829799"/>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Clr>
                <a:srgbClr val="4B4B4B"/>
              </a:buClr>
              <a:buSzPts val="2000"/>
              <a:buNone/>
            </a:pPr>
            <a:r>
              <a:rPr lang="en-US" sz="2000">
                <a:solidFill>
                  <a:srgbClr val="4B4B4B"/>
                </a:solidFill>
              </a:rPr>
              <a:t>5. Project owner compares the measurements taken during the 2nd and 4th steps, analyses the differences and asses their causes. The following questions can be used to draw conclusions: How and why do the weights of the planned raw materials and the final product differ? How much of the unused planned raw materials are suitable for re-use in other projects? How much waste (materials not suitable for other uses) was generated by the project?</a:t>
            </a:r>
            <a:endParaRPr/>
          </a:p>
          <a:p>
            <a:pPr indent="0" lvl="0" marL="0" rtl="0" algn="l">
              <a:lnSpc>
                <a:spcPct val="125000"/>
              </a:lnSpc>
              <a:spcBef>
                <a:spcPts val="1000"/>
              </a:spcBef>
              <a:spcAft>
                <a:spcPts val="0"/>
              </a:spcAft>
              <a:buClr>
                <a:srgbClr val="4B4B4B"/>
              </a:buClr>
              <a:buSzPts val="2000"/>
              <a:buNone/>
            </a:pPr>
            <a:r>
              <a:rPr lang="en-US" sz="2000">
                <a:solidFill>
                  <a:srgbClr val="4B4B4B"/>
                </a:solidFill>
              </a:rPr>
              <a:t>6. Training participants present their findings to a group and discuss what actions, design and production solutions could have been taken to reduce the material difference between the initial plan and final product.</a:t>
            </a:r>
            <a:endParaRPr/>
          </a:p>
          <a:p>
            <a:pPr indent="0" lvl="0" marL="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3"/>
          <p:cNvSpPr txBox="1"/>
          <p:nvPr/>
        </p:nvSpPr>
        <p:spPr>
          <a:xfrm>
            <a:off x="468250" y="720323"/>
            <a:ext cx="11255499" cy="5417354"/>
          </a:xfrm>
          <a:prstGeom prst="rect">
            <a:avLst/>
          </a:prstGeom>
          <a:noFill/>
          <a:ln>
            <a:noFill/>
          </a:ln>
        </p:spPr>
        <p:txBody>
          <a:bodyPr anchorCtr="0" anchor="t" bIns="0" lIns="0" spcFirstLastPara="1" rIns="0" wrap="square" tIns="0">
            <a:noAutofit/>
          </a:bodyPr>
          <a:lstStyle/>
          <a:p>
            <a:pPr indent="0" lvl="0" marL="0" marR="0" rtl="0" algn="l">
              <a:lnSpc>
                <a:spcPct val="113636"/>
              </a:lnSpc>
              <a:spcBef>
                <a:spcPts val="0"/>
              </a:spcBef>
              <a:spcAft>
                <a:spcPts val="0"/>
              </a:spcAft>
              <a:buNone/>
            </a:pPr>
            <a:r>
              <a:rPr b="1" lang="en-US" sz="4400">
                <a:solidFill>
                  <a:srgbClr val="5C8064"/>
                </a:solidFill>
                <a:latin typeface="Calibri"/>
                <a:ea typeface="Calibri"/>
                <a:cs typeface="Calibri"/>
                <a:sym typeface="Calibri"/>
              </a:rPr>
              <a:t>Activity 2 “Development of a product use and recovery journey”</a:t>
            </a:r>
            <a:endParaRPr b="1" sz="4400">
              <a:solidFill>
                <a:srgbClr val="5C8064"/>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This activity encourages makers to analyse and evaluate their projects from a lifecycle perspective, to address and question developed product usability and environmental impacts.</a:t>
            </a:r>
            <a:endParaRPr b="1" sz="2400">
              <a:solidFill>
                <a:srgbClr val="5C8064"/>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Instructions:</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1. After the first activity, all training participants create their product’s journey map with different alternatives for item’s use and disposal paths (see map structure below). The descriptions must answer a two key questions: How long and how often can the product be used? What would be the environmental impacts if the end-of-life product was managed in different ways? To answer these questions training participants should use their own experience and knowledge, as well as external literature and expertise (e.g., from studies, case analyses, sustainability experts, etc.). Participants can also add new paths or create links between existing paths, form circular loops.</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4"/>
          <p:cNvSpPr txBox="1"/>
          <p:nvPr>
            <p:ph idx="2" type="body"/>
          </p:nvPr>
        </p:nvSpPr>
        <p:spPr>
          <a:xfrm>
            <a:off x="643579" y="1001023"/>
            <a:ext cx="10804709" cy="3829799"/>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Clr>
                <a:srgbClr val="4B4B4B"/>
              </a:buClr>
              <a:buSzPts val="2000"/>
              <a:buNone/>
            </a:pPr>
            <a:r>
              <a:rPr lang="en-US" sz="2000">
                <a:solidFill>
                  <a:srgbClr val="4B4B4B"/>
                </a:solidFill>
              </a:rPr>
              <a:t>2. Training participants present their maps to a group and discuss key findings. The presenter is encouraged to think what product design features could prolong product use and reduce negative environmental impacts at the end of its life cycle (e.g., by using different materials, component joining techniques, etc.) </a:t>
            </a:r>
            <a:endParaRPr sz="2000">
              <a:solidFill>
                <a:srgbClr val="4B4B4B"/>
              </a:solidFill>
            </a:endParaRPr>
          </a:p>
          <a:p>
            <a:pPr indent="0" lvl="0" marL="0" rtl="0" algn="l">
              <a:lnSpc>
                <a:spcPct val="125000"/>
              </a:lnSpc>
              <a:spcBef>
                <a:spcPts val="1000"/>
              </a:spcBef>
              <a:spcAft>
                <a:spcPts val="0"/>
              </a:spcAft>
              <a:buClr>
                <a:schemeClr val="dk1"/>
              </a:buClr>
              <a:buSzPts val="2000"/>
              <a:buNone/>
            </a:pPr>
            <a:r>
              <a:t/>
            </a:r>
            <a:endParaRPr sz="2000">
              <a:solidFill>
                <a:srgbClr val="4B4B4B"/>
              </a:solidFill>
            </a:endParaRPr>
          </a:p>
          <a:p>
            <a:pPr indent="0" lvl="0" marL="0" rtl="0" algn="l">
              <a:lnSpc>
                <a:spcPct val="113636"/>
              </a:lnSpc>
              <a:spcBef>
                <a:spcPts val="1000"/>
              </a:spcBef>
              <a:spcAft>
                <a:spcPts val="0"/>
              </a:spcAft>
              <a:buClr>
                <a:srgbClr val="5C8064"/>
              </a:buClr>
              <a:buSzPts val="2200"/>
              <a:buNone/>
            </a:pPr>
            <a:r>
              <a:rPr b="1" lang="en-US">
                <a:solidFill>
                  <a:srgbClr val="5C8064"/>
                </a:solidFill>
              </a:rPr>
              <a:t>This workshop can be organised either as a stand-alone activity or in combination. The organiser can also run a couple of workshops for the same training group to assess how well the trainees are putting their knowledge into practice and address remaining challenges. In the long term, the workshop material can be used to train new makers or become a standard practice for developing all projects in makerspace. </a:t>
            </a:r>
            <a:endParaRPr b="1">
              <a:solidFill>
                <a:srgbClr val="5C8064"/>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45"/>
          <p:cNvGrpSpPr/>
          <p:nvPr/>
        </p:nvGrpSpPr>
        <p:grpSpPr>
          <a:xfrm>
            <a:off x="1781085" y="220861"/>
            <a:ext cx="8629828" cy="6416277"/>
            <a:chOff x="1053" y="220861"/>
            <a:chExt cx="8629828" cy="6416277"/>
          </a:xfrm>
        </p:grpSpPr>
        <p:sp>
          <p:nvSpPr>
            <p:cNvPr id="373" name="Google Shape;373;p45"/>
            <p:cNvSpPr/>
            <p:nvPr/>
          </p:nvSpPr>
          <p:spPr>
            <a:xfrm>
              <a:off x="7854946" y="4298455"/>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74" name="Google Shape;374;p45"/>
            <p:cNvSpPr/>
            <p:nvPr/>
          </p:nvSpPr>
          <p:spPr>
            <a:xfrm>
              <a:off x="5710017" y="3192177"/>
              <a:ext cx="2190648" cy="347516"/>
            </a:xfrm>
            <a:custGeom>
              <a:rect b="b" l="l" r="r" t="t"/>
              <a:pathLst>
                <a:path extrusionOk="0" h="120000" w="120000">
                  <a:moveTo>
                    <a:pt x="0" y="0"/>
                  </a:moveTo>
                  <a:lnTo>
                    <a:pt x="0" y="60639"/>
                  </a:lnTo>
                  <a:lnTo>
                    <a:pt x="88983" y="60639"/>
                  </a:lnTo>
                  <a:lnTo>
                    <a:pt x="88983" y="88983"/>
                  </a:lnTo>
                </a:path>
              </a:pathLst>
            </a:custGeom>
            <a:noFill/>
            <a:ln cap="flat" cmpd="sng" w="12700">
              <a:solidFill>
                <a:srgbClr val="317268"/>
              </a:solidFill>
              <a:prstDash val="solid"/>
              <a:miter lim="800000"/>
              <a:headEnd len="sm" w="sm" type="none"/>
              <a:tailEnd len="sm" w="sm" type="none"/>
            </a:ln>
          </p:spPr>
        </p:sp>
        <p:sp>
          <p:nvSpPr>
            <p:cNvPr id="375" name="Google Shape;375;p45"/>
            <p:cNvSpPr/>
            <p:nvPr/>
          </p:nvSpPr>
          <p:spPr>
            <a:xfrm>
              <a:off x="6394513" y="4298455"/>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76" name="Google Shape;376;p45"/>
            <p:cNvSpPr/>
            <p:nvPr/>
          </p:nvSpPr>
          <p:spPr>
            <a:xfrm>
              <a:off x="5710017" y="3192177"/>
              <a:ext cx="730216" cy="347516"/>
            </a:xfrm>
            <a:custGeom>
              <a:rect b="b" l="l" r="r" t="t"/>
              <a:pathLst>
                <a:path extrusionOk="0" h="120000" w="120000">
                  <a:moveTo>
                    <a:pt x="0" y="0"/>
                  </a:moveTo>
                  <a:lnTo>
                    <a:pt x="0" y="60639"/>
                  </a:lnTo>
                  <a:lnTo>
                    <a:pt x="88983" y="60639"/>
                  </a:lnTo>
                  <a:lnTo>
                    <a:pt x="88983" y="88983"/>
                  </a:lnTo>
                </a:path>
              </a:pathLst>
            </a:custGeom>
            <a:noFill/>
            <a:ln cap="flat" cmpd="sng" w="12700">
              <a:solidFill>
                <a:srgbClr val="317268"/>
              </a:solidFill>
              <a:prstDash val="solid"/>
              <a:miter lim="800000"/>
              <a:headEnd len="sm" w="sm" type="none"/>
              <a:tailEnd len="sm" w="sm" type="none"/>
            </a:ln>
          </p:spPr>
        </p:sp>
        <p:sp>
          <p:nvSpPr>
            <p:cNvPr id="377" name="Google Shape;377;p45"/>
            <p:cNvSpPr/>
            <p:nvPr/>
          </p:nvSpPr>
          <p:spPr>
            <a:xfrm>
              <a:off x="4934080" y="4298455"/>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78" name="Google Shape;378;p45"/>
            <p:cNvSpPr/>
            <p:nvPr/>
          </p:nvSpPr>
          <p:spPr>
            <a:xfrm>
              <a:off x="4979800" y="3192177"/>
              <a:ext cx="730216" cy="347516"/>
            </a:xfrm>
            <a:custGeom>
              <a:rect b="b" l="l" r="r" t="t"/>
              <a:pathLst>
                <a:path extrusionOk="0" h="120000" w="120000">
                  <a:moveTo>
                    <a:pt x="88983" y="0"/>
                  </a:moveTo>
                  <a:lnTo>
                    <a:pt x="88983" y="60639"/>
                  </a:lnTo>
                  <a:lnTo>
                    <a:pt x="0" y="60639"/>
                  </a:lnTo>
                  <a:lnTo>
                    <a:pt x="0" y="88983"/>
                  </a:lnTo>
                </a:path>
              </a:pathLst>
            </a:custGeom>
            <a:noFill/>
            <a:ln cap="flat" cmpd="sng" w="12700">
              <a:solidFill>
                <a:srgbClr val="317268"/>
              </a:solidFill>
              <a:prstDash val="solid"/>
              <a:miter lim="800000"/>
              <a:headEnd len="sm" w="sm" type="none"/>
              <a:tailEnd len="sm" w="sm" type="none"/>
            </a:ln>
          </p:spPr>
        </p:sp>
        <p:sp>
          <p:nvSpPr>
            <p:cNvPr id="379" name="Google Shape;379;p45"/>
            <p:cNvSpPr/>
            <p:nvPr/>
          </p:nvSpPr>
          <p:spPr>
            <a:xfrm>
              <a:off x="3473648" y="4298455"/>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80" name="Google Shape;380;p45"/>
            <p:cNvSpPr/>
            <p:nvPr/>
          </p:nvSpPr>
          <p:spPr>
            <a:xfrm>
              <a:off x="3519368" y="3192177"/>
              <a:ext cx="2190648" cy="347516"/>
            </a:xfrm>
            <a:custGeom>
              <a:rect b="b" l="l" r="r" t="t"/>
              <a:pathLst>
                <a:path extrusionOk="0" h="120000" w="120000">
                  <a:moveTo>
                    <a:pt x="88983" y="0"/>
                  </a:moveTo>
                  <a:lnTo>
                    <a:pt x="88983" y="60639"/>
                  </a:lnTo>
                  <a:lnTo>
                    <a:pt x="0" y="60639"/>
                  </a:lnTo>
                  <a:lnTo>
                    <a:pt x="0" y="88983"/>
                  </a:lnTo>
                </a:path>
              </a:pathLst>
            </a:custGeom>
            <a:noFill/>
            <a:ln cap="flat" cmpd="sng" w="12700">
              <a:solidFill>
                <a:srgbClr val="317268"/>
              </a:solidFill>
              <a:prstDash val="solid"/>
              <a:miter lim="800000"/>
              <a:headEnd len="sm" w="sm" type="none"/>
              <a:tailEnd len="sm" w="sm" type="none"/>
            </a:ln>
          </p:spPr>
        </p:sp>
        <p:sp>
          <p:nvSpPr>
            <p:cNvPr id="381" name="Google Shape;381;p45"/>
            <p:cNvSpPr/>
            <p:nvPr/>
          </p:nvSpPr>
          <p:spPr>
            <a:xfrm>
              <a:off x="5664297" y="2085899"/>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82" name="Google Shape;382;p45"/>
            <p:cNvSpPr/>
            <p:nvPr/>
          </p:nvSpPr>
          <p:spPr>
            <a:xfrm>
              <a:off x="3519368" y="979622"/>
              <a:ext cx="2190648" cy="347516"/>
            </a:xfrm>
            <a:custGeom>
              <a:rect b="b" l="l" r="r" t="t"/>
              <a:pathLst>
                <a:path extrusionOk="0" h="120000" w="120000">
                  <a:moveTo>
                    <a:pt x="0" y="0"/>
                  </a:moveTo>
                  <a:lnTo>
                    <a:pt x="0" y="60639"/>
                  </a:lnTo>
                  <a:lnTo>
                    <a:pt x="88983" y="60639"/>
                  </a:lnTo>
                  <a:lnTo>
                    <a:pt x="88983" y="88983"/>
                  </a:lnTo>
                </a:path>
              </a:pathLst>
            </a:custGeom>
            <a:noFill/>
            <a:ln cap="flat" cmpd="sng" w="12700">
              <a:solidFill>
                <a:srgbClr val="29645D"/>
              </a:solidFill>
              <a:prstDash val="solid"/>
              <a:miter lim="800000"/>
              <a:headEnd len="sm" w="sm" type="none"/>
              <a:tailEnd len="sm" w="sm" type="none"/>
            </a:ln>
          </p:spPr>
        </p:sp>
        <p:sp>
          <p:nvSpPr>
            <p:cNvPr id="383" name="Google Shape;383;p45"/>
            <p:cNvSpPr/>
            <p:nvPr/>
          </p:nvSpPr>
          <p:spPr>
            <a:xfrm>
              <a:off x="2013215" y="4298455"/>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84" name="Google Shape;384;p45"/>
            <p:cNvSpPr/>
            <p:nvPr/>
          </p:nvSpPr>
          <p:spPr>
            <a:xfrm>
              <a:off x="1328719" y="3192177"/>
              <a:ext cx="730216" cy="347516"/>
            </a:xfrm>
            <a:custGeom>
              <a:rect b="b" l="l" r="r" t="t"/>
              <a:pathLst>
                <a:path extrusionOk="0" h="120000" w="120000">
                  <a:moveTo>
                    <a:pt x="0" y="0"/>
                  </a:moveTo>
                  <a:lnTo>
                    <a:pt x="0" y="60639"/>
                  </a:lnTo>
                  <a:lnTo>
                    <a:pt x="88983" y="60639"/>
                  </a:lnTo>
                  <a:lnTo>
                    <a:pt x="88983" y="88983"/>
                  </a:lnTo>
                </a:path>
              </a:pathLst>
            </a:custGeom>
            <a:noFill/>
            <a:ln cap="flat" cmpd="sng" w="12700">
              <a:solidFill>
                <a:srgbClr val="317268"/>
              </a:solidFill>
              <a:prstDash val="solid"/>
              <a:miter lim="800000"/>
              <a:headEnd len="sm" w="sm" type="none"/>
              <a:tailEnd len="sm" w="sm" type="none"/>
            </a:ln>
          </p:spPr>
        </p:sp>
        <p:sp>
          <p:nvSpPr>
            <p:cNvPr id="385" name="Google Shape;385;p45"/>
            <p:cNvSpPr/>
            <p:nvPr/>
          </p:nvSpPr>
          <p:spPr>
            <a:xfrm>
              <a:off x="552783" y="5404732"/>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86" name="Google Shape;386;p45"/>
            <p:cNvSpPr/>
            <p:nvPr/>
          </p:nvSpPr>
          <p:spPr>
            <a:xfrm>
              <a:off x="552783" y="4298455"/>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87" name="Google Shape;387;p45"/>
            <p:cNvSpPr/>
            <p:nvPr/>
          </p:nvSpPr>
          <p:spPr>
            <a:xfrm>
              <a:off x="598503" y="3192177"/>
              <a:ext cx="730216" cy="347516"/>
            </a:xfrm>
            <a:custGeom>
              <a:rect b="b" l="l" r="r" t="t"/>
              <a:pathLst>
                <a:path extrusionOk="0" h="120000" w="120000">
                  <a:moveTo>
                    <a:pt x="88983" y="0"/>
                  </a:moveTo>
                  <a:lnTo>
                    <a:pt x="88983" y="60639"/>
                  </a:lnTo>
                  <a:lnTo>
                    <a:pt x="0" y="60639"/>
                  </a:lnTo>
                  <a:lnTo>
                    <a:pt x="0" y="88983"/>
                  </a:lnTo>
                </a:path>
              </a:pathLst>
            </a:custGeom>
            <a:noFill/>
            <a:ln cap="flat" cmpd="sng" w="12700">
              <a:solidFill>
                <a:srgbClr val="317268"/>
              </a:solidFill>
              <a:prstDash val="solid"/>
              <a:miter lim="800000"/>
              <a:headEnd len="sm" w="sm" type="none"/>
              <a:tailEnd len="sm" w="sm" type="none"/>
            </a:ln>
          </p:spPr>
        </p:sp>
        <p:sp>
          <p:nvSpPr>
            <p:cNvPr id="388" name="Google Shape;388;p45"/>
            <p:cNvSpPr/>
            <p:nvPr/>
          </p:nvSpPr>
          <p:spPr>
            <a:xfrm>
              <a:off x="1282999" y="2085899"/>
              <a:ext cx="91440" cy="347516"/>
            </a:xfrm>
            <a:custGeom>
              <a:rect b="b" l="l" r="r" t="t"/>
              <a:pathLst>
                <a:path extrusionOk="0" h="120000" w="120000">
                  <a:moveTo>
                    <a:pt x="60000" y="0"/>
                  </a:moveTo>
                  <a:lnTo>
                    <a:pt x="60000" y="88983"/>
                  </a:lnTo>
                </a:path>
              </a:pathLst>
            </a:custGeom>
            <a:noFill/>
            <a:ln cap="flat" cmpd="sng" w="12700">
              <a:solidFill>
                <a:srgbClr val="317268"/>
              </a:solidFill>
              <a:prstDash val="solid"/>
              <a:miter lim="800000"/>
              <a:headEnd len="sm" w="sm" type="none"/>
              <a:tailEnd len="sm" w="sm" type="none"/>
            </a:ln>
          </p:spPr>
        </p:sp>
        <p:sp>
          <p:nvSpPr>
            <p:cNvPr id="389" name="Google Shape;389;p45"/>
            <p:cNvSpPr/>
            <p:nvPr/>
          </p:nvSpPr>
          <p:spPr>
            <a:xfrm>
              <a:off x="1328719" y="979622"/>
              <a:ext cx="2190648" cy="347516"/>
            </a:xfrm>
            <a:custGeom>
              <a:rect b="b" l="l" r="r" t="t"/>
              <a:pathLst>
                <a:path extrusionOk="0" h="120000" w="120000">
                  <a:moveTo>
                    <a:pt x="88983" y="0"/>
                  </a:moveTo>
                  <a:lnTo>
                    <a:pt x="88983" y="60639"/>
                  </a:lnTo>
                  <a:lnTo>
                    <a:pt x="0" y="60639"/>
                  </a:lnTo>
                  <a:lnTo>
                    <a:pt x="0" y="88983"/>
                  </a:lnTo>
                </a:path>
              </a:pathLst>
            </a:custGeom>
            <a:noFill/>
            <a:ln cap="flat" cmpd="sng" w="12700">
              <a:solidFill>
                <a:srgbClr val="29645D"/>
              </a:solidFill>
              <a:prstDash val="solid"/>
              <a:miter lim="800000"/>
              <a:headEnd len="sm" w="sm" type="none"/>
              <a:tailEnd len="sm" w="sm" type="none"/>
            </a:ln>
          </p:spPr>
        </p:sp>
        <p:sp>
          <p:nvSpPr>
            <p:cNvPr id="390" name="Google Shape;390;p45"/>
            <p:cNvSpPr/>
            <p:nvPr/>
          </p:nvSpPr>
          <p:spPr>
            <a:xfrm>
              <a:off x="2921918" y="22086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5"/>
            <p:cNvSpPr/>
            <p:nvPr/>
          </p:nvSpPr>
          <p:spPr>
            <a:xfrm>
              <a:off x="3054685" y="346989"/>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5"/>
            <p:cNvSpPr txBox="1"/>
            <p:nvPr/>
          </p:nvSpPr>
          <p:spPr>
            <a:xfrm>
              <a:off x="3076908" y="369212"/>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Created item</a:t>
              </a:r>
              <a:endParaRPr/>
            </a:p>
          </p:txBody>
        </p:sp>
        <p:sp>
          <p:nvSpPr>
            <p:cNvPr id="393" name="Google Shape;393;p45"/>
            <p:cNvSpPr/>
            <p:nvPr/>
          </p:nvSpPr>
          <p:spPr>
            <a:xfrm>
              <a:off x="731269" y="1327138"/>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5"/>
            <p:cNvSpPr/>
            <p:nvPr/>
          </p:nvSpPr>
          <p:spPr>
            <a:xfrm>
              <a:off x="864036" y="1453267"/>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5"/>
            <p:cNvSpPr txBox="1"/>
            <p:nvPr/>
          </p:nvSpPr>
          <p:spPr>
            <a:xfrm>
              <a:off x="886259" y="1475490"/>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Use path</a:t>
              </a:r>
              <a:endParaRPr/>
            </a:p>
          </p:txBody>
        </p:sp>
        <p:sp>
          <p:nvSpPr>
            <p:cNvPr id="396" name="Google Shape;396;p45"/>
            <p:cNvSpPr/>
            <p:nvPr/>
          </p:nvSpPr>
          <p:spPr>
            <a:xfrm>
              <a:off x="731269" y="2433416"/>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5"/>
            <p:cNvSpPr/>
            <p:nvPr/>
          </p:nvSpPr>
          <p:spPr>
            <a:xfrm>
              <a:off x="864036" y="2559544"/>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5"/>
            <p:cNvSpPr txBox="1"/>
            <p:nvPr/>
          </p:nvSpPr>
          <p:spPr>
            <a:xfrm>
              <a:off x="886259" y="2581767"/>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Can the item be used several times?</a:t>
              </a:r>
              <a:endParaRPr/>
            </a:p>
          </p:txBody>
        </p:sp>
        <p:sp>
          <p:nvSpPr>
            <p:cNvPr id="399" name="Google Shape;399;p45"/>
            <p:cNvSpPr/>
            <p:nvPr/>
          </p:nvSpPr>
          <p:spPr>
            <a:xfrm>
              <a:off x="1053" y="3539694"/>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5"/>
            <p:cNvSpPr/>
            <p:nvPr/>
          </p:nvSpPr>
          <p:spPr>
            <a:xfrm>
              <a:off x="133820" y="3665822"/>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5"/>
            <p:cNvSpPr txBox="1"/>
            <p:nvPr/>
          </p:nvSpPr>
          <p:spPr>
            <a:xfrm>
              <a:off x="156043" y="3688045"/>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Yes</a:t>
              </a:r>
              <a:endParaRPr/>
            </a:p>
          </p:txBody>
        </p:sp>
        <p:sp>
          <p:nvSpPr>
            <p:cNvPr id="402" name="Google Shape;402;p45"/>
            <p:cNvSpPr/>
            <p:nvPr/>
          </p:nvSpPr>
          <p:spPr>
            <a:xfrm>
              <a:off x="1053" y="464597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5"/>
            <p:cNvSpPr/>
            <p:nvPr/>
          </p:nvSpPr>
          <p:spPr>
            <a:xfrm>
              <a:off x="133820" y="4772100"/>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5"/>
            <p:cNvSpPr txBox="1"/>
            <p:nvPr/>
          </p:nvSpPr>
          <p:spPr>
            <a:xfrm>
              <a:off x="156043" y="4794323"/>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Describe: how long and often can the item be used by one or several owners?</a:t>
              </a:r>
              <a:endParaRPr/>
            </a:p>
          </p:txBody>
        </p:sp>
        <p:sp>
          <p:nvSpPr>
            <p:cNvPr id="405" name="Google Shape;405;p45"/>
            <p:cNvSpPr/>
            <p:nvPr/>
          </p:nvSpPr>
          <p:spPr>
            <a:xfrm>
              <a:off x="1053" y="5752249"/>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5"/>
            <p:cNvSpPr/>
            <p:nvPr/>
          </p:nvSpPr>
          <p:spPr>
            <a:xfrm>
              <a:off x="133820" y="5878377"/>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5"/>
            <p:cNvSpPr txBox="1"/>
            <p:nvPr/>
          </p:nvSpPr>
          <p:spPr>
            <a:xfrm>
              <a:off x="156043" y="5900600"/>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Continue to the end-of-life path</a:t>
              </a:r>
              <a:endParaRPr/>
            </a:p>
          </p:txBody>
        </p:sp>
        <p:sp>
          <p:nvSpPr>
            <p:cNvPr id="408" name="Google Shape;408;p45"/>
            <p:cNvSpPr/>
            <p:nvPr/>
          </p:nvSpPr>
          <p:spPr>
            <a:xfrm>
              <a:off x="1461486" y="3539694"/>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5"/>
            <p:cNvSpPr/>
            <p:nvPr/>
          </p:nvSpPr>
          <p:spPr>
            <a:xfrm>
              <a:off x="1594252" y="3665822"/>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5"/>
            <p:cNvSpPr txBox="1"/>
            <p:nvPr/>
          </p:nvSpPr>
          <p:spPr>
            <a:xfrm>
              <a:off x="1616475" y="3688045"/>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No</a:t>
              </a:r>
              <a:endParaRPr/>
            </a:p>
          </p:txBody>
        </p:sp>
        <p:sp>
          <p:nvSpPr>
            <p:cNvPr id="411" name="Google Shape;411;p45"/>
            <p:cNvSpPr/>
            <p:nvPr/>
          </p:nvSpPr>
          <p:spPr>
            <a:xfrm>
              <a:off x="1461486" y="464597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5"/>
            <p:cNvSpPr/>
            <p:nvPr/>
          </p:nvSpPr>
          <p:spPr>
            <a:xfrm>
              <a:off x="1594252" y="4772100"/>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5"/>
            <p:cNvSpPr txBox="1"/>
            <p:nvPr/>
          </p:nvSpPr>
          <p:spPr>
            <a:xfrm>
              <a:off x="1616475" y="4794323"/>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Continue to the end-of-life path</a:t>
              </a:r>
              <a:endParaRPr/>
            </a:p>
          </p:txBody>
        </p:sp>
        <p:sp>
          <p:nvSpPr>
            <p:cNvPr id="414" name="Google Shape;414;p45"/>
            <p:cNvSpPr/>
            <p:nvPr/>
          </p:nvSpPr>
          <p:spPr>
            <a:xfrm>
              <a:off x="5112567" y="1327138"/>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5"/>
            <p:cNvSpPr/>
            <p:nvPr/>
          </p:nvSpPr>
          <p:spPr>
            <a:xfrm>
              <a:off x="5245334" y="1453267"/>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5"/>
            <p:cNvSpPr txBox="1"/>
            <p:nvPr/>
          </p:nvSpPr>
          <p:spPr>
            <a:xfrm>
              <a:off x="5267557" y="1475490"/>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End-of-life path</a:t>
              </a:r>
              <a:endParaRPr/>
            </a:p>
          </p:txBody>
        </p:sp>
        <p:sp>
          <p:nvSpPr>
            <p:cNvPr id="417" name="Google Shape;417;p45"/>
            <p:cNvSpPr/>
            <p:nvPr/>
          </p:nvSpPr>
          <p:spPr>
            <a:xfrm>
              <a:off x="5112567" y="2433416"/>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5"/>
            <p:cNvSpPr/>
            <p:nvPr/>
          </p:nvSpPr>
          <p:spPr>
            <a:xfrm>
              <a:off x="5245334" y="2559544"/>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5"/>
            <p:cNvSpPr txBox="1"/>
            <p:nvPr/>
          </p:nvSpPr>
          <p:spPr>
            <a:xfrm>
              <a:off x="5267557" y="2581767"/>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Select all paths that are possible for your item</a:t>
              </a:r>
              <a:endParaRPr/>
            </a:p>
          </p:txBody>
        </p:sp>
        <p:sp>
          <p:nvSpPr>
            <p:cNvPr id="420" name="Google Shape;420;p45"/>
            <p:cNvSpPr/>
            <p:nvPr/>
          </p:nvSpPr>
          <p:spPr>
            <a:xfrm>
              <a:off x="2921918" y="3539694"/>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5"/>
            <p:cNvSpPr/>
            <p:nvPr/>
          </p:nvSpPr>
          <p:spPr>
            <a:xfrm>
              <a:off x="3054685" y="3665822"/>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
            <p:cNvSpPr txBox="1"/>
            <p:nvPr/>
          </p:nvSpPr>
          <p:spPr>
            <a:xfrm>
              <a:off x="3076908" y="3688045"/>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Reuse</a:t>
              </a:r>
              <a:endParaRPr/>
            </a:p>
          </p:txBody>
        </p:sp>
        <p:sp>
          <p:nvSpPr>
            <p:cNvPr id="423" name="Google Shape;423;p45"/>
            <p:cNvSpPr/>
            <p:nvPr/>
          </p:nvSpPr>
          <p:spPr>
            <a:xfrm>
              <a:off x="2921918" y="464597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5"/>
            <p:cNvSpPr/>
            <p:nvPr/>
          </p:nvSpPr>
          <p:spPr>
            <a:xfrm>
              <a:off x="3054685" y="4772100"/>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
            <p:cNvSpPr txBox="1"/>
            <p:nvPr/>
          </p:nvSpPr>
          <p:spPr>
            <a:xfrm>
              <a:off x="3076908" y="4794323"/>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Describe: how easy or difficult it would be to reuse your item? for how long it can be reused? what environmental impacts can appear when reusign your item? </a:t>
              </a:r>
              <a:endParaRPr/>
            </a:p>
          </p:txBody>
        </p:sp>
        <p:sp>
          <p:nvSpPr>
            <p:cNvPr id="426" name="Google Shape;426;p45"/>
            <p:cNvSpPr/>
            <p:nvPr/>
          </p:nvSpPr>
          <p:spPr>
            <a:xfrm>
              <a:off x="4382351" y="3539694"/>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5"/>
            <p:cNvSpPr/>
            <p:nvPr/>
          </p:nvSpPr>
          <p:spPr>
            <a:xfrm>
              <a:off x="4515117" y="3665822"/>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5"/>
            <p:cNvSpPr txBox="1"/>
            <p:nvPr/>
          </p:nvSpPr>
          <p:spPr>
            <a:xfrm>
              <a:off x="4537340" y="3688045"/>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Refurbish</a:t>
              </a:r>
              <a:endParaRPr/>
            </a:p>
          </p:txBody>
        </p:sp>
        <p:sp>
          <p:nvSpPr>
            <p:cNvPr id="429" name="Google Shape;429;p45"/>
            <p:cNvSpPr/>
            <p:nvPr/>
          </p:nvSpPr>
          <p:spPr>
            <a:xfrm>
              <a:off x="4382351" y="464597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5"/>
            <p:cNvSpPr/>
            <p:nvPr/>
          </p:nvSpPr>
          <p:spPr>
            <a:xfrm>
              <a:off x="4515117" y="4772100"/>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5"/>
            <p:cNvSpPr txBox="1"/>
            <p:nvPr/>
          </p:nvSpPr>
          <p:spPr>
            <a:xfrm>
              <a:off x="4537340" y="4794323"/>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Describe: how easy or difficult it would be to refurbish your item? for how long it can be refurbished? what environmental impacts can appear when refurbishing your item?</a:t>
              </a:r>
              <a:endParaRPr/>
            </a:p>
          </p:txBody>
        </p:sp>
        <p:sp>
          <p:nvSpPr>
            <p:cNvPr id="432" name="Google Shape;432;p45"/>
            <p:cNvSpPr/>
            <p:nvPr/>
          </p:nvSpPr>
          <p:spPr>
            <a:xfrm>
              <a:off x="5842783" y="3539694"/>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5"/>
            <p:cNvSpPr/>
            <p:nvPr/>
          </p:nvSpPr>
          <p:spPr>
            <a:xfrm>
              <a:off x="5975550" y="3665822"/>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5"/>
            <p:cNvSpPr txBox="1"/>
            <p:nvPr/>
          </p:nvSpPr>
          <p:spPr>
            <a:xfrm>
              <a:off x="5997773" y="3688045"/>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Recycle</a:t>
              </a:r>
              <a:endParaRPr/>
            </a:p>
          </p:txBody>
        </p:sp>
        <p:sp>
          <p:nvSpPr>
            <p:cNvPr id="435" name="Google Shape;435;p45"/>
            <p:cNvSpPr/>
            <p:nvPr/>
          </p:nvSpPr>
          <p:spPr>
            <a:xfrm>
              <a:off x="5842783" y="464597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5"/>
            <p:cNvSpPr/>
            <p:nvPr/>
          </p:nvSpPr>
          <p:spPr>
            <a:xfrm>
              <a:off x="5975550" y="4772100"/>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5"/>
            <p:cNvSpPr txBox="1"/>
            <p:nvPr/>
          </p:nvSpPr>
          <p:spPr>
            <a:xfrm>
              <a:off x="5997773" y="4794323"/>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Describe: how easy or difficult it would be to recycle your item? for how long it can be recycled? what environmental impacts can appear when recycling your item?</a:t>
              </a:r>
              <a:endParaRPr/>
            </a:p>
          </p:txBody>
        </p:sp>
        <p:sp>
          <p:nvSpPr>
            <p:cNvPr id="438" name="Google Shape;438;p45"/>
            <p:cNvSpPr/>
            <p:nvPr/>
          </p:nvSpPr>
          <p:spPr>
            <a:xfrm>
              <a:off x="7303216" y="3539694"/>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5"/>
            <p:cNvSpPr/>
            <p:nvPr/>
          </p:nvSpPr>
          <p:spPr>
            <a:xfrm>
              <a:off x="7435982" y="3665822"/>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5"/>
            <p:cNvSpPr txBox="1"/>
            <p:nvPr/>
          </p:nvSpPr>
          <p:spPr>
            <a:xfrm>
              <a:off x="7458205" y="3688045"/>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Incineration</a:t>
              </a:r>
              <a:endParaRPr/>
            </a:p>
          </p:txBody>
        </p:sp>
        <p:sp>
          <p:nvSpPr>
            <p:cNvPr id="441" name="Google Shape;441;p45"/>
            <p:cNvSpPr/>
            <p:nvPr/>
          </p:nvSpPr>
          <p:spPr>
            <a:xfrm>
              <a:off x="7303216" y="4645971"/>
              <a:ext cx="1194899" cy="758761"/>
            </a:xfrm>
            <a:prstGeom prst="roundRect">
              <a:avLst>
                <a:gd fmla="val 10000" name="adj"/>
              </a:avLst>
            </a:prstGeom>
            <a:solidFill>
              <a:srgbClr val="377F7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5"/>
            <p:cNvSpPr/>
            <p:nvPr/>
          </p:nvSpPr>
          <p:spPr>
            <a:xfrm>
              <a:off x="7435982" y="4772100"/>
              <a:ext cx="1194899" cy="758761"/>
            </a:xfrm>
            <a:prstGeom prst="roundRect">
              <a:avLst>
                <a:gd fmla="val 10000" name="adj"/>
              </a:avLst>
            </a:prstGeom>
            <a:solidFill>
              <a:schemeClr val="lt1">
                <a:alpha val="89803"/>
              </a:schemeClr>
            </a:solidFill>
            <a:ln cap="flat" cmpd="sng" w="12700">
              <a:solidFill>
                <a:srgbClr val="377F7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5"/>
            <p:cNvSpPr txBox="1"/>
            <p:nvPr/>
          </p:nvSpPr>
          <p:spPr>
            <a:xfrm>
              <a:off x="7458205" y="4794323"/>
              <a:ext cx="1150453" cy="71431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600"/>
                <a:buFont typeface="Calibri"/>
                <a:buNone/>
              </a:pPr>
              <a:r>
                <a:rPr lang="en-US" sz="600">
                  <a:solidFill>
                    <a:schemeClr val="dk1"/>
                  </a:solidFill>
                  <a:latin typeface="Calibri"/>
                  <a:ea typeface="Calibri"/>
                  <a:cs typeface="Calibri"/>
                  <a:sym typeface="Calibri"/>
                </a:rPr>
                <a:t>Describe: what environmental impacts can appear when incinerating your item?</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6"/>
          <p:cNvSpPr txBox="1"/>
          <p:nvPr>
            <p:ph idx="1" type="body"/>
          </p:nvPr>
        </p:nvSpPr>
        <p:spPr>
          <a:xfrm>
            <a:off x="593538" y="560964"/>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Additional resources</a:t>
            </a:r>
            <a:endParaRPr/>
          </a:p>
        </p:txBody>
      </p:sp>
      <p:sp>
        <p:nvSpPr>
          <p:cNvPr id="449" name="Google Shape;449;p46"/>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450" name="Google Shape;450;p46"/>
          <p:cNvSpPr txBox="1"/>
          <p:nvPr>
            <p:ph idx="4" type="body"/>
          </p:nvPr>
        </p:nvSpPr>
        <p:spPr>
          <a:xfrm>
            <a:off x="593537" y="1578263"/>
            <a:ext cx="11119491"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A Guide to implement circular economy in your everyday life: </a:t>
            </a:r>
            <a:r>
              <a:rPr lang="en-US" sz="2000" u="sng">
                <a:solidFill>
                  <a:schemeClr val="hlink"/>
                </a:solidFill>
                <a:hlinkClick r:id="rId3"/>
              </a:rPr>
              <a:t>https://ec.europa.eu/programmes/erasmus-plus/project-result-content/c76c3906-0812-458c-8566-b02e81a487c3/Guide_Circular_economy_DE-2.pdf</a:t>
            </a:r>
            <a:endParaRPr sz="2000"/>
          </a:p>
          <a:p>
            <a:pPr indent="0" lvl="0" marL="0" rtl="0" algn="l">
              <a:lnSpc>
                <a:spcPct val="90000"/>
              </a:lnSpc>
              <a:spcBef>
                <a:spcPts val="1000"/>
              </a:spcBef>
              <a:spcAft>
                <a:spcPts val="0"/>
              </a:spcAft>
              <a:buClr>
                <a:schemeClr val="dk1"/>
              </a:buClr>
              <a:buSzPts val="2000"/>
              <a:buNone/>
            </a:pPr>
            <a:r>
              <a:rPr lang="en-US" sz="2000"/>
              <a:t>Behavioral change for the circular economy: A review with focus on electronic waste management in the EU: </a:t>
            </a:r>
            <a:r>
              <a:rPr lang="en-US" sz="2000" u="sng">
                <a:solidFill>
                  <a:schemeClr val="hlink"/>
                </a:solidFill>
                <a:hlinkClick r:id="rId4"/>
              </a:rPr>
              <a:t>https://www.sciencedirect.com/science/article/pii/S2590289X20300062</a:t>
            </a:r>
            <a:endParaRPr sz="2000"/>
          </a:p>
          <a:p>
            <a:pPr indent="0" lvl="0" marL="0" rtl="0" algn="l">
              <a:lnSpc>
                <a:spcPct val="90000"/>
              </a:lnSpc>
              <a:spcBef>
                <a:spcPts val="1000"/>
              </a:spcBef>
              <a:spcAft>
                <a:spcPts val="0"/>
              </a:spcAft>
              <a:buClr>
                <a:schemeClr val="dk1"/>
              </a:buClr>
              <a:buSzPts val="2000"/>
              <a:buNone/>
            </a:pPr>
            <a:r>
              <a:rPr lang="en-US" sz="2000"/>
              <a:t>Behaviour change for a circular economy - How it works and why it pays off: </a:t>
            </a:r>
            <a:r>
              <a:rPr lang="en-US" sz="2000" u="sng">
                <a:solidFill>
                  <a:schemeClr val="hlink"/>
                </a:solidFill>
                <a:hlinkClick r:id="rId5"/>
              </a:rPr>
              <a:t>https://www.youtube.com/watch?v=DjyX12Sway0</a:t>
            </a:r>
            <a:endParaRPr sz="2000"/>
          </a:p>
          <a:p>
            <a:pPr indent="0" lvl="0" marL="0" rtl="0" algn="l">
              <a:lnSpc>
                <a:spcPct val="90000"/>
              </a:lnSpc>
              <a:spcBef>
                <a:spcPts val="1000"/>
              </a:spcBef>
              <a:spcAft>
                <a:spcPts val="0"/>
              </a:spcAft>
              <a:buClr>
                <a:schemeClr val="dk1"/>
              </a:buClr>
              <a:buSzPts val="2000"/>
              <a:buNone/>
            </a:pPr>
            <a:r>
              <a:rPr lang="en-US" sz="2000"/>
              <a:t>Circular consumption in the linear economy: only a drop in the ocean?: </a:t>
            </a:r>
            <a:r>
              <a:rPr lang="en-US" sz="2000" u="sng">
                <a:solidFill>
                  <a:schemeClr val="hlink"/>
                </a:solidFill>
                <a:hlinkClick r:id="rId6"/>
              </a:rPr>
              <a:t>https://www.circle-economy.com/blogs/circular-consumption-in-the-linear-economy-only-a-drop-in-the-ocean</a:t>
            </a:r>
            <a:endParaRPr sz="2000"/>
          </a:p>
          <a:p>
            <a:pPr indent="0" lvl="0" marL="0" rtl="0" algn="l">
              <a:lnSpc>
                <a:spcPct val="90000"/>
              </a:lnSpc>
              <a:spcBef>
                <a:spcPts val="1000"/>
              </a:spcBef>
              <a:spcAft>
                <a:spcPts val="0"/>
              </a:spcAft>
              <a:buClr>
                <a:schemeClr val="dk1"/>
              </a:buClr>
              <a:buSzPts val="2000"/>
              <a:buNone/>
            </a:pPr>
            <a:r>
              <a:rPr lang="en-US" sz="2000"/>
              <a:t>How to Build a Circular Economy: </a:t>
            </a:r>
            <a:r>
              <a:rPr lang="en-US" sz="2000" u="sng">
                <a:solidFill>
                  <a:schemeClr val="hlink"/>
                </a:solidFill>
                <a:hlinkClick r:id="rId7"/>
              </a:rPr>
              <a:t>https://www.wri.org/insights/how-build-circular-economy</a:t>
            </a:r>
            <a:endParaRPr sz="2000"/>
          </a:p>
          <a:p>
            <a:pPr indent="0" lvl="0" marL="0" rtl="0" algn="l">
              <a:lnSpc>
                <a:spcPct val="90000"/>
              </a:lnSpc>
              <a:spcBef>
                <a:spcPts val="1000"/>
              </a:spcBef>
              <a:spcAft>
                <a:spcPts val="0"/>
              </a:spcAft>
              <a:buClr>
                <a:schemeClr val="dk1"/>
              </a:buClr>
              <a:buSzPts val="2000"/>
              <a:buNone/>
            </a:pPr>
            <a:r>
              <a:rPr lang="en-US" sz="2000"/>
              <a:t>21 circular economy solutions: changing how we eat, live and travel for a more sustainable world: </a:t>
            </a:r>
            <a:r>
              <a:rPr lang="en-US" sz="2000" u="sng">
                <a:solidFill>
                  <a:schemeClr val="hlink"/>
                </a:solidFill>
                <a:hlinkClick r:id="rId8"/>
              </a:rPr>
              <a:t>https://www.weforum.org/agenda/2022/03/21-circular-economy-solutions/</a:t>
            </a:r>
            <a:r>
              <a:rPr lang="en-US" sz="2000"/>
              <a:t> </a:t>
            </a:r>
            <a:endParaRPr b="1" sz="2400">
              <a:solidFill>
                <a:srgbClr val="5C806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b="1" lang="en-US" sz="4400">
                <a:latin typeface="Calibri"/>
                <a:ea typeface="Calibri"/>
                <a:cs typeface="Calibri"/>
                <a:sym typeface="Calibri"/>
              </a:rPr>
              <a:t>Discussion</a:t>
            </a:r>
            <a:endParaRPr/>
          </a:p>
        </p:txBody>
      </p:sp>
      <p:sp>
        <p:nvSpPr>
          <p:cNvPr id="73" name="Google Shape;73;p15"/>
          <p:cNvSpPr txBox="1"/>
          <p:nvPr>
            <p:ph idx="2" type="body"/>
          </p:nvPr>
        </p:nvSpPr>
        <p:spPr>
          <a:xfrm>
            <a:off x="513524" y="1350817"/>
            <a:ext cx="4931767" cy="374114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4B4B"/>
              </a:buClr>
              <a:buSzPts val="2000"/>
              <a:buNone/>
            </a:pPr>
            <a:r>
              <a:rPr b="0" lang="en-US" sz="2000">
                <a:solidFill>
                  <a:srgbClr val="4B4B4B"/>
                </a:solidFill>
              </a:rPr>
              <a:t>See the example of Amman Valley MakerSpace project and discuss the following question.</a:t>
            </a:r>
            <a:endParaRPr b="0" sz="2000">
              <a:solidFill>
                <a:srgbClr val="4B4B4B"/>
              </a:solidFill>
            </a:endParaRPr>
          </a:p>
          <a:p>
            <a:pPr indent="0" lvl="0" marL="0" rtl="0" algn="l">
              <a:lnSpc>
                <a:spcPct val="90000"/>
              </a:lnSpc>
              <a:spcBef>
                <a:spcPts val="1000"/>
              </a:spcBef>
              <a:spcAft>
                <a:spcPts val="0"/>
              </a:spcAft>
              <a:buClr>
                <a:srgbClr val="5C8064"/>
              </a:buClr>
              <a:buSzPts val="2400"/>
              <a:buNone/>
            </a:pPr>
            <a:r>
              <a:rPr b="1" lang="en-US" sz="2400">
                <a:solidFill>
                  <a:srgbClr val="5C8064"/>
                </a:solidFill>
              </a:rPr>
              <a:t>What are similarities and differences between the Amman Valley MakerSpace and your local makerspace with regards to sharing different resources among the community members:</a:t>
            </a:r>
            <a:endParaRPr/>
          </a:p>
          <a:p>
            <a:pPr indent="-342900" lvl="0" marL="342900" rtl="0" algn="l">
              <a:lnSpc>
                <a:spcPct val="90000"/>
              </a:lnSpc>
              <a:spcBef>
                <a:spcPts val="1000"/>
              </a:spcBef>
              <a:spcAft>
                <a:spcPts val="0"/>
              </a:spcAft>
              <a:buClr>
                <a:srgbClr val="5C8064"/>
              </a:buClr>
              <a:buSzPts val="2400"/>
              <a:buFont typeface="Arial"/>
              <a:buChar char="•"/>
            </a:pPr>
            <a:r>
              <a:rPr b="1" lang="en-US" sz="2400">
                <a:solidFill>
                  <a:srgbClr val="5C8064"/>
                </a:solidFill>
              </a:rPr>
              <a:t>tools, equipment, and materials?</a:t>
            </a:r>
            <a:endParaRPr b="1" sz="2400">
              <a:solidFill>
                <a:srgbClr val="5C8064"/>
              </a:solidFill>
            </a:endParaRPr>
          </a:p>
          <a:p>
            <a:pPr indent="-342900" lvl="0" marL="342900" rtl="0" algn="l">
              <a:lnSpc>
                <a:spcPct val="90000"/>
              </a:lnSpc>
              <a:spcBef>
                <a:spcPts val="1000"/>
              </a:spcBef>
              <a:spcAft>
                <a:spcPts val="0"/>
              </a:spcAft>
              <a:buClr>
                <a:srgbClr val="5C8064"/>
              </a:buClr>
              <a:buSzPts val="2400"/>
              <a:buFont typeface="Arial"/>
              <a:buChar char="•"/>
            </a:pPr>
            <a:r>
              <a:rPr b="1" lang="en-US" sz="2400">
                <a:solidFill>
                  <a:srgbClr val="5C8064"/>
                </a:solidFill>
              </a:rPr>
              <a:t>knowledge and skills? </a:t>
            </a:r>
            <a:endParaRPr/>
          </a:p>
        </p:txBody>
      </p:sp>
      <p:pic>
        <p:nvPicPr>
          <p:cNvPr id="74" name="Google Shape;74;p15">
            <a:hlinkClick r:id="rId3"/>
          </p:cNvPr>
          <p:cNvPicPr preferRelativeResize="0"/>
          <p:nvPr/>
        </p:nvPicPr>
        <p:blipFill rotWithShape="1">
          <a:blip r:embed="rId4">
            <a:alphaModFix/>
          </a:blip>
          <a:srcRect b="0" l="8682" r="9337" t="0"/>
          <a:stretch/>
        </p:blipFill>
        <p:spPr>
          <a:xfrm>
            <a:off x="5854033" y="2732809"/>
            <a:ext cx="5824443" cy="3614802"/>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4"/>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676173" y="663441"/>
            <a:ext cx="4249118" cy="4220286"/>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Previous Topics in this training program provide a wealth of information on different circular economy subjects. In order to unlock the long-term value of this knowledge, this Topic utilizes Bloom’s Taxonomy approach that provides a structured framework both for trainers and trainees to engage with the principles and concepts of circularity. Knowledge capture and the formation of competences and skills are strengthened as progress is made towards the higher steps of the pyramid.</a:t>
            </a:r>
            <a:endParaRPr/>
          </a:p>
        </p:txBody>
      </p:sp>
      <p:grpSp>
        <p:nvGrpSpPr>
          <p:cNvPr id="80" name="Google Shape;80;p16"/>
          <p:cNvGrpSpPr/>
          <p:nvPr/>
        </p:nvGrpSpPr>
        <p:grpSpPr>
          <a:xfrm>
            <a:off x="4560845" y="311726"/>
            <a:ext cx="7419108" cy="6546273"/>
            <a:chOff x="0" y="0"/>
            <a:chExt cx="7419108" cy="6546273"/>
          </a:xfrm>
        </p:grpSpPr>
        <p:sp>
          <p:nvSpPr>
            <p:cNvPr id="81" name="Google Shape;81;p16"/>
            <p:cNvSpPr/>
            <p:nvPr/>
          </p:nvSpPr>
          <p:spPr>
            <a:xfrm>
              <a:off x="0" y="0"/>
              <a:ext cx="6451399" cy="6546273"/>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3225699" y="658143"/>
              <a:ext cx="4193409" cy="774812"/>
            </a:xfrm>
            <a:prstGeom prst="roundRect">
              <a:avLst>
                <a:gd fmla="val 16667" name="adj"/>
              </a:avLst>
            </a:prstGeom>
            <a:solidFill>
              <a:schemeClr val="lt1">
                <a:alpha val="89803"/>
              </a:scheme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nvSpPr>
          <p:spPr>
            <a:xfrm>
              <a:off x="3263522" y="695966"/>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Creating: </a:t>
              </a:r>
              <a:r>
                <a:rPr lang="en-US" sz="1600">
                  <a:solidFill>
                    <a:schemeClr val="dk1"/>
                  </a:solidFill>
                  <a:latin typeface="Calibri"/>
                  <a:ea typeface="Calibri"/>
                  <a:cs typeface="Calibri"/>
                  <a:sym typeface="Calibri"/>
                </a:rPr>
                <a:t>To produce new circular economy based works</a:t>
              </a:r>
              <a:endParaRPr/>
            </a:p>
          </p:txBody>
        </p:sp>
        <p:sp>
          <p:nvSpPr>
            <p:cNvPr id="84" name="Google Shape;84;p16"/>
            <p:cNvSpPr/>
            <p:nvPr/>
          </p:nvSpPr>
          <p:spPr>
            <a:xfrm>
              <a:off x="3225699" y="1529807"/>
              <a:ext cx="4193409" cy="774812"/>
            </a:xfrm>
            <a:prstGeom prst="roundRect">
              <a:avLst>
                <a:gd fmla="val 16667" name="adj"/>
              </a:avLst>
            </a:prstGeom>
            <a:solidFill>
              <a:schemeClr val="lt1">
                <a:alpha val="89803"/>
              </a:scheme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nvSpPr>
          <p:spPr>
            <a:xfrm>
              <a:off x="3263522" y="1567630"/>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Evaluating:</a:t>
              </a:r>
              <a:r>
                <a:rPr lang="en-US" sz="1600">
                  <a:solidFill>
                    <a:schemeClr val="dk1"/>
                  </a:solidFill>
                  <a:latin typeface="Calibri"/>
                  <a:ea typeface="Calibri"/>
                  <a:cs typeface="Calibri"/>
                  <a:sym typeface="Calibri"/>
                </a:rPr>
                <a:t> To provide opinion on different circular economy ideas </a:t>
              </a:r>
              <a:endParaRPr/>
            </a:p>
          </p:txBody>
        </p:sp>
        <p:sp>
          <p:nvSpPr>
            <p:cNvPr id="86" name="Google Shape;86;p16"/>
            <p:cNvSpPr/>
            <p:nvPr/>
          </p:nvSpPr>
          <p:spPr>
            <a:xfrm>
              <a:off x="3225699" y="2401472"/>
              <a:ext cx="4193409" cy="774812"/>
            </a:xfrm>
            <a:prstGeom prst="roundRect">
              <a:avLst>
                <a:gd fmla="val 16667" name="adj"/>
              </a:avLst>
            </a:prstGeom>
            <a:solidFill>
              <a:schemeClr val="lt1">
                <a:alpha val="89803"/>
              </a:scheme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3263522" y="2439295"/>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Analyzing</a:t>
              </a:r>
              <a:r>
                <a:rPr lang="en-US" sz="1600">
                  <a:solidFill>
                    <a:schemeClr val="dk1"/>
                  </a:solidFill>
                  <a:latin typeface="Calibri"/>
                  <a:ea typeface="Calibri"/>
                  <a:cs typeface="Calibri"/>
                  <a:sym typeface="Calibri"/>
                </a:rPr>
                <a:t>: To form connections among several circular economy ideas</a:t>
              </a:r>
              <a:endParaRPr/>
            </a:p>
          </p:txBody>
        </p:sp>
        <p:sp>
          <p:nvSpPr>
            <p:cNvPr id="88" name="Google Shape;88;p16"/>
            <p:cNvSpPr/>
            <p:nvPr/>
          </p:nvSpPr>
          <p:spPr>
            <a:xfrm>
              <a:off x="3225699" y="3273137"/>
              <a:ext cx="4193409" cy="774812"/>
            </a:xfrm>
            <a:prstGeom prst="roundRect">
              <a:avLst>
                <a:gd fmla="val 16667" name="adj"/>
              </a:avLst>
            </a:prstGeom>
            <a:solidFill>
              <a:schemeClr val="lt1">
                <a:alpha val="89803"/>
              </a:scheme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3263522" y="3310960"/>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Applying:</a:t>
              </a:r>
              <a:r>
                <a:rPr lang="en-US" sz="1600">
                  <a:solidFill>
                    <a:schemeClr val="dk1"/>
                  </a:solidFill>
                  <a:latin typeface="Calibri"/>
                  <a:ea typeface="Calibri"/>
                  <a:cs typeface="Calibri"/>
                  <a:sym typeface="Calibri"/>
                </a:rPr>
                <a:t> To use information about circular economy in new contexts</a:t>
              </a:r>
              <a:endParaRPr/>
            </a:p>
          </p:txBody>
        </p:sp>
        <p:sp>
          <p:nvSpPr>
            <p:cNvPr id="90" name="Google Shape;90;p16"/>
            <p:cNvSpPr/>
            <p:nvPr/>
          </p:nvSpPr>
          <p:spPr>
            <a:xfrm>
              <a:off x="3225699" y="4144801"/>
              <a:ext cx="4193409" cy="774812"/>
            </a:xfrm>
            <a:prstGeom prst="roundRect">
              <a:avLst>
                <a:gd fmla="val 16667" name="adj"/>
              </a:avLst>
            </a:prstGeom>
            <a:solidFill>
              <a:schemeClr val="lt1">
                <a:alpha val="89803"/>
              </a:scheme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txBox="1"/>
            <p:nvPr/>
          </p:nvSpPr>
          <p:spPr>
            <a:xfrm>
              <a:off x="3263522" y="4182624"/>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Understanding: </a:t>
              </a:r>
              <a:r>
                <a:rPr b="0" lang="en-US" sz="1600">
                  <a:solidFill>
                    <a:schemeClr val="dk1"/>
                  </a:solidFill>
                  <a:latin typeface="Calibri"/>
                  <a:ea typeface="Calibri"/>
                  <a:cs typeface="Calibri"/>
                  <a:sym typeface="Calibri"/>
                </a:rPr>
                <a:t>To explain circular economy concept and coresponding ideas </a:t>
              </a:r>
              <a:endParaRPr/>
            </a:p>
          </p:txBody>
        </p:sp>
        <p:sp>
          <p:nvSpPr>
            <p:cNvPr id="92" name="Google Shape;92;p16"/>
            <p:cNvSpPr/>
            <p:nvPr/>
          </p:nvSpPr>
          <p:spPr>
            <a:xfrm>
              <a:off x="3225699" y="5016466"/>
              <a:ext cx="4193409" cy="774812"/>
            </a:xfrm>
            <a:prstGeom prst="roundRect">
              <a:avLst>
                <a:gd fmla="val 16667" name="adj"/>
              </a:avLst>
            </a:prstGeom>
            <a:solidFill>
              <a:schemeClr val="lt1">
                <a:alpha val="89803"/>
              </a:scheme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nvSpPr>
          <p:spPr>
            <a:xfrm>
              <a:off x="3263522" y="5054289"/>
              <a:ext cx="4117763" cy="69916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Remembering: </a:t>
              </a:r>
              <a:r>
                <a:rPr b="0" lang="en-US" sz="1600">
                  <a:solidFill>
                    <a:schemeClr val="dk1"/>
                  </a:solidFill>
                  <a:latin typeface="Calibri"/>
                  <a:ea typeface="Calibri"/>
                  <a:cs typeface="Calibri"/>
                  <a:sym typeface="Calibri"/>
                </a:rPr>
                <a:t>To recall basic circular economy concept and acompanying principles </a:t>
              </a:r>
              <a:r>
                <a:rPr lang="en-US" sz="1600">
                  <a:solidFill>
                    <a:schemeClr val="dk1"/>
                  </a:solidFill>
                  <a:latin typeface="Calibri"/>
                  <a:ea typeface="Calibri"/>
                  <a:cs typeface="Calibri"/>
                  <a:sym typeface="Calibri"/>
                </a:rPr>
                <a:t> </a:t>
              </a:r>
              <a:endParaRPr/>
            </a:p>
          </p:txBody>
        </p:sp>
      </p:grpSp>
      <p:cxnSp>
        <p:nvCxnSpPr>
          <p:cNvPr id="94" name="Google Shape;94;p16"/>
          <p:cNvCxnSpPr/>
          <p:nvPr/>
        </p:nvCxnSpPr>
        <p:spPr>
          <a:xfrm flipH="1" rot="10800000">
            <a:off x="5122718" y="1381991"/>
            <a:ext cx="2545773" cy="5486400"/>
          </a:xfrm>
          <a:prstGeom prst="straightConnector1">
            <a:avLst/>
          </a:prstGeom>
          <a:noFill/>
          <a:ln cap="flat" cmpd="sng" w="57150">
            <a:solidFill>
              <a:schemeClr val="lt1"/>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nvSpPr>
        <p:spPr>
          <a:xfrm>
            <a:off x="676173" y="569923"/>
            <a:ext cx="6420818" cy="4220286"/>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Remembering: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Recalling key terms and definitions related to circular economy, such as reduce, reuse, recycle, and upcycling.</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Remembering examples of circular practices in various industries.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Understanding: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Explaining the fundamental principles and goals of creating a closed-loop system.</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Interpreting the interconnectedness of environmental, social, and economic aspects within the circular economy paradigm.</a:t>
            </a:r>
            <a:endParaRPr sz="2000">
              <a:solidFill>
                <a:srgbClr val="4B4B4B"/>
              </a:solidFill>
              <a:latin typeface="Calibri"/>
              <a:ea typeface="Calibri"/>
              <a:cs typeface="Calibri"/>
              <a:sym typeface="Calibri"/>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Applying: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Demonstrating how to implement waste reduction strategies in practical scenarios.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Applying circular thinking to design projects, considering the lifecycle and end-of-life aspects of materials. </a:t>
            </a:r>
            <a:endParaRPr/>
          </a:p>
        </p:txBody>
      </p:sp>
      <p:grpSp>
        <p:nvGrpSpPr>
          <p:cNvPr id="100" name="Google Shape;100;p17"/>
          <p:cNvGrpSpPr/>
          <p:nvPr/>
        </p:nvGrpSpPr>
        <p:grpSpPr>
          <a:xfrm>
            <a:off x="6878013" y="3013363"/>
            <a:ext cx="4439899" cy="3844635"/>
            <a:chOff x="643469" y="0"/>
            <a:chExt cx="4439899" cy="3844635"/>
          </a:xfrm>
        </p:grpSpPr>
        <p:sp>
          <p:nvSpPr>
            <p:cNvPr id="101" name="Google Shape;101;p17"/>
            <p:cNvSpPr/>
            <p:nvPr/>
          </p:nvSpPr>
          <p:spPr>
            <a:xfrm>
              <a:off x="643469" y="0"/>
              <a:ext cx="3844635" cy="3844635"/>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2584356" y="386528"/>
              <a:ext cx="2499012" cy="455048"/>
            </a:xfrm>
            <a:prstGeom prst="roundRect">
              <a:avLst>
                <a:gd fmla="val 16667" name="adj"/>
              </a:avLst>
            </a:prstGeom>
            <a:solidFill>
              <a:schemeClr val="lt1">
                <a:alpha val="89803"/>
              </a:scheme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nvSpPr>
          <p:spPr>
            <a:xfrm>
              <a:off x="2606570" y="40874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Creating: </a:t>
              </a:r>
              <a:r>
                <a:rPr lang="en-US" sz="900">
                  <a:solidFill>
                    <a:schemeClr val="dk1"/>
                  </a:solidFill>
                  <a:latin typeface="Calibri"/>
                  <a:ea typeface="Calibri"/>
                  <a:cs typeface="Calibri"/>
                  <a:sym typeface="Calibri"/>
                </a:rPr>
                <a:t>To produce new circular economy based works</a:t>
              </a:r>
              <a:endParaRPr/>
            </a:p>
          </p:txBody>
        </p:sp>
        <p:sp>
          <p:nvSpPr>
            <p:cNvPr id="104" name="Google Shape;104;p17"/>
            <p:cNvSpPr/>
            <p:nvPr/>
          </p:nvSpPr>
          <p:spPr>
            <a:xfrm>
              <a:off x="2584356" y="898458"/>
              <a:ext cx="2499012" cy="455048"/>
            </a:xfrm>
            <a:prstGeom prst="roundRect">
              <a:avLst>
                <a:gd fmla="val 16667" name="adj"/>
              </a:avLst>
            </a:prstGeom>
            <a:solidFill>
              <a:schemeClr val="lt1">
                <a:alpha val="89803"/>
              </a:scheme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nvSpPr>
          <p:spPr>
            <a:xfrm>
              <a:off x="2606570" y="92067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Evaluating:</a:t>
              </a:r>
              <a:r>
                <a:rPr lang="en-US" sz="900">
                  <a:solidFill>
                    <a:schemeClr val="dk1"/>
                  </a:solidFill>
                  <a:latin typeface="Calibri"/>
                  <a:ea typeface="Calibri"/>
                  <a:cs typeface="Calibri"/>
                  <a:sym typeface="Calibri"/>
                </a:rPr>
                <a:t> To provide opinion on different circular economy ideas </a:t>
              </a:r>
              <a:endParaRPr/>
            </a:p>
          </p:txBody>
        </p:sp>
        <p:sp>
          <p:nvSpPr>
            <p:cNvPr id="106" name="Google Shape;106;p17"/>
            <p:cNvSpPr/>
            <p:nvPr/>
          </p:nvSpPr>
          <p:spPr>
            <a:xfrm>
              <a:off x="2584356" y="1410387"/>
              <a:ext cx="2499012" cy="455048"/>
            </a:xfrm>
            <a:prstGeom prst="roundRect">
              <a:avLst>
                <a:gd fmla="val 16667" name="adj"/>
              </a:avLst>
            </a:prstGeom>
            <a:solidFill>
              <a:schemeClr val="lt1">
                <a:alpha val="89803"/>
              </a:scheme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txBox="1"/>
            <p:nvPr/>
          </p:nvSpPr>
          <p:spPr>
            <a:xfrm>
              <a:off x="2606570" y="143260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Analyzing</a:t>
              </a:r>
              <a:r>
                <a:rPr lang="en-US" sz="900">
                  <a:solidFill>
                    <a:schemeClr val="dk1"/>
                  </a:solidFill>
                  <a:latin typeface="Calibri"/>
                  <a:ea typeface="Calibri"/>
                  <a:cs typeface="Calibri"/>
                  <a:sym typeface="Calibri"/>
                </a:rPr>
                <a:t>: To form connections among several circular economy ideas</a:t>
              </a:r>
              <a:endParaRPr/>
            </a:p>
          </p:txBody>
        </p:sp>
        <p:sp>
          <p:nvSpPr>
            <p:cNvPr id="108" name="Google Shape;108;p17"/>
            <p:cNvSpPr/>
            <p:nvPr/>
          </p:nvSpPr>
          <p:spPr>
            <a:xfrm>
              <a:off x="2584356" y="1922317"/>
              <a:ext cx="2499012" cy="455048"/>
            </a:xfrm>
            <a:prstGeom prst="roundRect">
              <a:avLst>
                <a:gd fmla="val 16667" name="adj"/>
              </a:avLst>
            </a:prstGeom>
            <a:solidFill>
              <a:srgbClr val="BFDEB8">
                <a:alpha val="89803"/>
              </a:srgb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2606570" y="194453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Applying:</a:t>
              </a:r>
              <a:r>
                <a:rPr lang="en-US" sz="900">
                  <a:solidFill>
                    <a:schemeClr val="dk1"/>
                  </a:solidFill>
                  <a:latin typeface="Calibri"/>
                  <a:ea typeface="Calibri"/>
                  <a:cs typeface="Calibri"/>
                  <a:sym typeface="Calibri"/>
                </a:rPr>
                <a:t> To use information about circular economy in new contexts</a:t>
              </a:r>
              <a:endParaRPr/>
            </a:p>
          </p:txBody>
        </p:sp>
        <p:sp>
          <p:nvSpPr>
            <p:cNvPr id="110" name="Google Shape;110;p17"/>
            <p:cNvSpPr/>
            <p:nvPr/>
          </p:nvSpPr>
          <p:spPr>
            <a:xfrm>
              <a:off x="2584356" y="2434247"/>
              <a:ext cx="2499012" cy="455048"/>
            </a:xfrm>
            <a:prstGeom prst="roundRect">
              <a:avLst>
                <a:gd fmla="val 16667" name="adj"/>
              </a:avLst>
            </a:prstGeom>
            <a:solidFill>
              <a:srgbClr val="BFDEB8">
                <a:alpha val="89803"/>
              </a:srgb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nvSpPr>
          <p:spPr>
            <a:xfrm>
              <a:off x="2606570" y="245646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Understanding: </a:t>
              </a:r>
              <a:r>
                <a:rPr b="0" lang="en-US" sz="900">
                  <a:solidFill>
                    <a:schemeClr val="dk1"/>
                  </a:solidFill>
                  <a:latin typeface="Calibri"/>
                  <a:ea typeface="Calibri"/>
                  <a:cs typeface="Calibri"/>
                  <a:sym typeface="Calibri"/>
                </a:rPr>
                <a:t>To explain circular economy concept and coresponding ideas </a:t>
              </a:r>
              <a:endParaRPr/>
            </a:p>
          </p:txBody>
        </p:sp>
        <p:sp>
          <p:nvSpPr>
            <p:cNvPr id="112" name="Google Shape;112;p17"/>
            <p:cNvSpPr/>
            <p:nvPr/>
          </p:nvSpPr>
          <p:spPr>
            <a:xfrm>
              <a:off x="2584356" y="2946176"/>
              <a:ext cx="2499012" cy="455048"/>
            </a:xfrm>
            <a:prstGeom prst="roundRect">
              <a:avLst>
                <a:gd fmla="val 16667" name="adj"/>
              </a:avLst>
            </a:prstGeom>
            <a:solidFill>
              <a:srgbClr val="BFDEB8">
                <a:alpha val="89803"/>
              </a:srgb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txBox="1"/>
            <p:nvPr/>
          </p:nvSpPr>
          <p:spPr>
            <a:xfrm>
              <a:off x="2606570" y="2968390"/>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Remembering: </a:t>
              </a:r>
              <a:r>
                <a:rPr b="0" lang="en-US" sz="900">
                  <a:solidFill>
                    <a:schemeClr val="dk1"/>
                  </a:solidFill>
                  <a:latin typeface="Calibri"/>
                  <a:ea typeface="Calibri"/>
                  <a:cs typeface="Calibri"/>
                  <a:sym typeface="Calibri"/>
                </a:rPr>
                <a:t>To recall basic circular economy concept and acompanying principles </a:t>
              </a:r>
              <a:r>
                <a:rPr lang="en-US" sz="900">
                  <a:solidFill>
                    <a:schemeClr val="dk1"/>
                  </a:solidFill>
                  <a:latin typeface="Calibri"/>
                  <a:ea typeface="Calibri"/>
                  <a:cs typeface="Calibri"/>
                  <a:sym typeface="Calibri"/>
                </a:rPr>
                <a:t>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nvSpPr>
        <p:spPr>
          <a:xfrm>
            <a:off x="676173" y="569923"/>
            <a:ext cx="6420818" cy="4220286"/>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Analyzing:</a:t>
            </a:r>
            <a:endParaRPr b="1" sz="2400">
              <a:solidFill>
                <a:srgbClr val="5C8064"/>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Analyzing case studies or real-world examples of businesses or communities successfully implementing circular practices.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Breaking down the components of a product or system to evaluate its potential for circularity.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Evaluating: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Assessing the effectiveness of different circularity initiatives or circular business models.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Evaluating the environmental and social impact of various circular practices.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Creating:</a:t>
            </a:r>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Applying knowledge to create innovative solutions that embody circular economy principles.</a:t>
            </a:r>
            <a:endParaRPr sz="2000">
              <a:solidFill>
                <a:srgbClr val="4B4B4B"/>
              </a:solidFill>
              <a:latin typeface="Calibri"/>
              <a:ea typeface="Calibri"/>
              <a:cs typeface="Calibri"/>
              <a:sym typeface="Calibri"/>
            </a:endParaRPr>
          </a:p>
          <a:p>
            <a:pPr indent="-342900" lvl="0" marL="342900" marR="0" rtl="0" algn="l">
              <a:lnSpc>
                <a:spcPct val="125000"/>
              </a:lnSpc>
              <a:spcBef>
                <a:spcPts val="0"/>
              </a:spcBef>
              <a:spcAft>
                <a:spcPts val="0"/>
              </a:spcAft>
              <a:buClr>
                <a:srgbClr val="4B4B4B"/>
              </a:buClr>
              <a:buSzPts val="2000"/>
              <a:buFont typeface="Arial"/>
              <a:buChar char="•"/>
            </a:pPr>
            <a:r>
              <a:rPr lang="en-US" sz="2000">
                <a:solidFill>
                  <a:srgbClr val="4B4B4B"/>
                </a:solidFill>
                <a:latin typeface="Calibri"/>
                <a:ea typeface="Calibri"/>
                <a:cs typeface="Calibri"/>
                <a:sym typeface="Calibri"/>
              </a:rPr>
              <a:t>Developing new products, services, or systems that prioritize sustainability, circularity, and responsible resource management.</a:t>
            </a:r>
            <a:endParaRPr/>
          </a:p>
        </p:txBody>
      </p:sp>
      <p:grpSp>
        <p:nvGrpSpPr>
          <p:cNvPr id="119" name="Google Shape;119;p18"/>
          <p:cNvGrpSpPr/>
          <p:nvPr/>
        </p:nvGrpSpPr>
        <p:grpSpPr>
          <a:xfrm>
            <a:off x="6878013" y="3013363"/>
            <a:ext cx="4439899" cy="3844635"/>
            <a:chOff x="643469" y="0"/>
            <a:chExt cx="4439899" cy="3844635"/>
          </a:xfrm>
        </p:grpSpPr>
        <p:sp>
          <p:nvSpPr>
            <p:cNvPr id="120" name="Google Shape;120;p18"/>
            <p:cNvSpPr/>
            <p:nvPr/>
          </p:nvSpPr>
          <p:spPr>
            <a:xfrm>
              <a:off x="643469" y="0"/>
              <a:ext cx="3844635" cy="3844635"/>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2584356" y="386528"/>
              <a:ext cx="2499012" cy="455048"/>
            </a:xfrm>
            <a:prstGeom prst="roundRect">
              <a:avLst>
                <a:gd fmla="val 16667" name="adj"/>
              </a:avLst>
            </a:prstGeom>
            <a:solidFill>
              <a:srgbClr val="BFDEB8">
                <a:alpha val="89803"/>
              </a:srgb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txBox="1"/>
            <p:nvPr/>
          </p:nvSpPr>
          <p:spPr>
            <a:xfrm>
              <a:off x="2606570" y="40874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Creating: </a:t>
              </a:r>
              <a:r>
                <a:rPr lang="en-US" sz="900">
                  <a:solidFill>
                    <a:schemeClr val="dk1"/>
                  </a:solidFill>
                  <a:latin typeface="Calibri"/>
                  <a:ea typeface="Calibri"/>
                  <a:cs typeface="Calibri"/>
                  <a:sym typeface="Calibri"/>
                </a:rPr>
                <a:t>To produce new circular economy based works</a:t>
              </a:r>
              <a:endParaRPr/>
            </a:p>
          </p:txBody>
        </p:sp>
        <p:sp>
          <p:nvSpPr>
            <p:cNvPr id="123" name="Google Shape;123;p18"/>
            <p:cNvSpPr/>
            <p:nvPr/>
          </p:nvSpPr>
          <p:spPr>
            <a:xfrm>
              <a:off x="2584356" y="898458"/>
              <a:ext cx="2499012" cy="455048"/>
            </a:xfrm>
            <a:prstGeom prst="roundRect">
              <a:avLst>
                <a:gd fmla="val 16667" name="adj"/>
              </a:avLst>
            </a:prstGeom>
            <a:solidFill>
              <a:srgbClr val="BFDEB8">
                <a:alpha val="89803"/>
              </a:srgb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2606570" y="920672"/>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Evaluating:</a:t>
              </a:r>
              <a:r>
                <a:rPr lang="en-US" sz="900">
                  <a:solidFill>
                    <a:schemeClr val="dk1"/>
                  </a:solidFill>
                  <a:latin typeface="Calibri"/>
                  <a:ea typeface="Calibri"/>
                  <a:cs typeface="Calibri"/>
                  <a:sym typeface="Calibri"/>
                </a:rPr>
                <a:t> To provide opinion on different circular economy ideas </a:t>
              </a:r>
              <a:endParaRPr/>
            </a:p>
          </p:txBody>
        </p:sp>
        <p:sp>
          <p:nvSpPr>
            <p:cNvPr id="125" name="Google Shape;125;p18"/>
            <p:cNvSpPr/>
            <p:nvPr/>
          </p:nvSpPr>
          <p:spPr>
            <a:xfrm>
              <a:off x="2584356" y="1410387"/>
              <a:ext cx="2499012" cy="455048"/>
            </a:xfrm>
            <a:prstGeom prst="roundRect">
              <a:avLst>
                <a:gd fmla="val 16667" name="adj"/>
              </a:avLst>
            </a:prstGeom>
            <a:solidFill>
              <a:srgbClr val="BFDEB8">
                <a:alpha val="89803"/>
              </a:srgb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nvSpPr>
          <p:spPr>
            <a:xfrm>
              <a:off x="2606570" y="143260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Analyzing</a:t>
              </a:r>
              <a:r>
                <a:rPr lang="en-US" sz="900">
                  <a:solidFill>
                    <a:schemeClr val="dk1"/>
                  </a:solidFill>
                  <a:latin typeface="Calibri"/>
                  <a:ea typeface="Calibri"/>
                  <a:cs typeface="Calibri"/>
                  <a:sym typeface="Calibri"/>
                </a:rPr>
                <a:t>: To form connections among several circular economy ideas</a:t>
              </a:r>
              <a:endParaRPr/>
            </a:p>
          </p:txBody>
        </p:sp>
        <p:sp>
          <p:nvSpPr>
            <p:cNvPr id="127" name="Google Shape;127;p18"/>
            <p:cNvSpPr/>
            <p:nvPr/>
          </p:nvSpPr>
          <p:spPr>
            <a:xfrm>
              <a:off x="2584356" y="1922317"/>
              <a:ext cx="2499012" cy="455048"/>
            </a:xfrm>
            <a:prstGeom prst="roundRect">
              <a:avLst>
                <a:gd fmla="val 16667" name="adj"/>
              </a:avLst>
            </a:prstGeom>
            <a:solidFill>
              <a:schemeClr val="lt1">
                <a:alpha val="89803"/>
              </a:scheme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nvSpPr>
          <p:spPr>
            <a:xfrm>
              <a:off x="2606570" y="194453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Applying:</a:t>
              </a:r>
              <a:r>
                <a:rPr lang="en-US" sz="900">
                  <a:solidFill>
                    <a:schemeClr val="dk1"/>
                  </a:solidFill>
                  <a:latin typeface="Calibri"/>
                  <a:ea typeface="Calibri"/>
                  <a:cs typeface="Calibri"/>
                  <a:sym typeface="Calibri"/>
                </a:rPr>
                <a:t> To use information about circular economy in new contexts</a:t>
              </a:r>
              <a:endParaRPr/>
            </a:p>
          </p:txBody>
        </p:sp>
        <p:sp>
          <p:nvSpPr>
            <p:cNvPr id="129" name="Google Shape;129;p18"/>
            <p:cNvSpPr/>
            <p:nvPr/>
          </p:nvSpPr>
          <p:spPr>
            <a:xfrm>
              <a:off x="2584356" y="2434247"/>
              <a:ext cx="2499012" cy="455048"/>
            </a:xfrm>
            <a:prstGeom prst="roundRect">
              <a:avLst>
                <a:gd fmla="val 16667" name="adj"/>
              </a:avLst>
            </a:prstGeom>
            <a:solidFill>
              <a:schemeClr val="lt1">
                <a:alpha val="89803"/>
              </a:scheme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nvSpPr>
          <p:spPr>
            <a:xfrm>
              <a:off x="2606570" y="2456461"/>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Understanding: </a:t>
              </a:r>
              <a:r>
                <a:rPr b="0" lang="en-US" sz="900">
                  <a:solidFill>
                    <a:schemeClr val="dk1"/>
                  </a:solidFill>
                  <a:latin typeface="Calibri"/>
                  <a:ea typeface="Calibri"/>
                  <a:cs typeface="Calibri"/>
                  <a:sym typeface="Calibri"/>
                </a:rPr>
                <a:t>To explain circular economy concept and coresponding ideas </a:t>
              </a:r>
              <a:endParaRPr/>
            </a:p>
          </p:txBody>
        </p:sp>
        <p:sp>
          <p:nvSpPr>
            <p:cNvPr id="131" name="Google Shape;131;p18"/>
            <p:cNvSpPr/>
            <p:nvPr/>
          </p:nvSpPr>
          <p:spPr>
            <a:xfrm>
              <a:off x="2584356" y="2946176"/>
              <a:ext cx="2499012" cy="455048"/>
            </a:xfrm>
            <a:prstGeom prst="roundRect">
              <a:avLst>
                <a:gd fmla="val 16667" name="adj"/>
              </a:avLst>
            </a:prstGeom>
            <a:solidFill>
              <a:schemeClr val="lt1">
                <a:alpha val="89803"/>
              </a:scheme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2606570" y="2968390"/>
              <a:ext cx="2454584" cy="410620"/>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900"/>
                <a:buFont typeface="Calibri"/>
                <a:buNone/>
              </a:pPr>
              <a:r>
                <a:rPr b="1" lang="en-US" sz="900">
                  <a:solidFill>
                    <a:schemeClr val="dk1"/>
                  </a:solidFill>
                  <a:latin typeface="Calibri"/>
                  <a:ea typeface="Calibri"/>
                  <a:cs typeface="Calibri"/>
                  <a:sym typeface="Calibri"/>
                </a:rPr>
                <a:t>Remembering: </a:t>
              </a:r>
              <a:r>
                <a:rPr b="0" lang="en-US" sz="900">
                  <a:solidFill>
                    <a:schemeClr val="dk1"/>
                  </a:solidFill>
                  <a:latin typeface="Calibri"/>
                  <a:ea typeface="Calibri"/>
                  <a:cs typeface="Calibri"/>
                  <a:sym typeface="Calibri"/>
                </a:rPr>
                <a:t>To recall basic circular economy concept and acompanying principles </a:t>
              </a:r>
              <a:r>
                <a:rPr lang="en-US" sz="900">
                  <a:solidFill>
                    <a:schemeClr val="dk1"/>
                  </a:solidFill>
                  <a:latin typeface="Calibri"/>
                  <a:ea typeface="Calibri"/>
                  <a:cs typeface="Calibri"/>
                  <a:sym typeface="Calibri"/>
                </a:rPr>
                <a:t>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475423" y="574875"/>
            <a:ext cx="9992551" cy="5508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C8064"/>
              </a:buClr>
              <a:buSzPct val="100000"/>
              <a:buFont typeface="Calibri"/>
              <a:buNone/>
            </a:pPr>
            <a:r>
              <a:rPr lang="en-US" sz="4900"/>
              <a:t>Discussion and self-reflection</a:t>
            </a:r>
            <a:endParaRPr/>
          </a:p>
        </p:txBody>
      </p:sp>
      <p:sp>
        <p:nvSpPr>
          <p:cNvPr id="138" name="Google Shape;138;p19"/>
          <p:cNvSpPr txBox="1"/>
          <p:nvPr/>
        </p:nvSpPr>
        <p:spPr>
          <a:xfrm>
            <a:off x="548575" y="1482625"/>
            <a:ext cx="6745843" cy="3177311"/>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lang="en-US" sz="2000">
                <a:solidFill>
                  <a:srgbClr val="4B4B4B"/>
                </a:solidFill>
                <a:latin typeface="Calibri"/>
                <a:ea typeface="Calibri"/>
                <a:cs typeface="Calibri"/>
                <a:sym typeface="Calibri"/>
              </a:rPr>
              <a:t>Based on this Taxonomy, the integration of circular approaches in everyday work life depends on the individual's (or organisation's) ability to apply the knowledge in different settings. For example, when analysing the organisation's activities, setting new goals or evaluating existing initiatives, all related to mainstreaming circular economy approaches. </a:t>
            </a:r>
            <a:endParaRPr/>
          </a:p>
          <a:p>
            <a:pPr indent="0" lvl="0" marL="0" marR="0" rtl="0" algn="l">
              <a:lnSpc>
                <a:spcPct val="125000"/>
              </a:lnSpc>
              <a:spcBef>
                <a:spcPts val="0"/>
              </a:spcBef>
              <a:spcAft>
                <a:spcPts val="0"/>
              </a:spcAft>
              <a:buNone/>
            </a:pPr>
            <a:r>
              <a:t/>
            </a:r>
            <a:endParaRPr sz="2000">
              <a:solidFill>
                <a:srgbClr val="4B4B4B"/>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Based on your experiences and understanding of different circular economy ideas, where would you place yourself in Bloom’s Taxonomy pyramid? Why? </a:t>
            </a:r>
            <a:endParaRPr/>
          </a:p>
          <a:p>
            <a:pPr indent="0" lvl="0" marL="0" marR="0" rtl="0" algn="l">
              <a:lnSpc>
                <a:spcPct val="104166"/>
              </a:lnSpc>
              <a:spcBef>
                <a:spcPts val="0"/>
              </a:spcBef>
              <a:spcAft>
                <a:spcPts val="0"/>
              </a:spcAft>
              <a:buNone/>
            </a:pPr>
            <a:r>
              <a:t/>
            </a:r>
            <a:endParaRPr b="1" sz="2400">
              <a:solidFill>
                <a:srgbClr val="5C8064"/>
              </a:solidFill>
              <a:latin typeface="Calibri"/>
              <a:ea typeface="Calibri"/>
              <a:cs typeface="Calibri"/>
              <a:sym typeface="Calibri"/>
            </a:endParaRPr>
          </a:p>
          <a:p>
            <a:pPr indent="0" lvl="0" marL="0" marR="0" rtl="0" algn="l">
              <a:lnSpc>
                <a:spcPct val="104166"/>
              </a:lnSpc>
              <a:spcBef>
                <a:spcPts val="0"/>
              </a:spcBef>
              <a:spcAft>
                <a:spcPts val="0"/>
              </a:spcAft>
              <a:buNone/>
            </a:pPr>
            <a:r>
              <a:rPr b="1" lang="en-US" sz="2400">
                <a:solidFill>
                  <a:srgbClr val="5C8064"/>
                </a:solidFill>
                <a:latin typeface="Calibri"/>
                <a:ea typeface="Calibri"/>
                <a:cs typeface="Calibri"/>
                <a:sym typeface="Calibri"/>
              </a:rPr>
              <a:t>What further actions, resources or assistance are needed for you to advance further towards the higher steps of the pyramid? How can makerspace community support your advancement?</a:t>
            </a:r>
            <a:r>
              <a:rPr lang="en-US" sz="2000">
                <a:solidFill>
                  <a:srgbClr val="4B4B4B"/>
                </a:solidFill>
                <a:latin typeface="Calibri"/>
                <a:ea typeface="Calibri"/>
                <a:cs typeface="Calibri"/>
                <a:sym typeface="Calibri"/>
              </a:rPr>
              <a:t> </a:t>
            </a:r>
            <a:endParaRPr sz="2000">
              <a:solidFill>
                <a:srgbClr val="4B4B4B"/>
              </a:solidFill>
              <a:latin typeface="Calibri"/>
              <a:ea typeface="Calibri"/>
              <a:cs typeface="Calibri"/>
              <a:sym typeface="Calibri"/>
            </a:endParaRPr>
          </a:p>
        </p:txBody>
      </p:sp>
      <p:sp>
        <p:nvSpPr>
          <p:cNvPr id="139" name="Google Shape;139;p19"/>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grpSp>
        <p:nvGrpSpPr>
          <p:cNvPr id="140" name="Google Shape;140;p19"/>
          <p:cNvGrpSpPr/>
          <p:nvPr/>
        </p:nvGrpSpPr>
        <p:grpSpPr>
          <a:xfrm>
            <a:off x="6972804" y="2608118"/>
            <a:ext cx="4906318" cy="4249882"/>
            <a:chOff x="9" y="0"/>
            <a:chExt cx="4906318" cy="4249882"/>
          </a:xfrm>
        </p:grpSpPr>
        <p:sp>
          <p:nvSpPr>
            <p:cNvPr id="141" name="Google Shape;141;p19"/>
            <p:cNvSpPr/>
            <p:nvPr/>
          </p:nvSpPr>
          <p:spPr>
            <a:xfrm>
              <a:off x="9" y="0"/>
              <a:ext cx="4249882" cy="4249882"/>
            </a:xfrm>
            <a:prstGeom prst="triangle">
              <a:avLst>
                <a:gd fmla="val 50000" name="adj"/>
              </a:avLst>
            </a:prstGeom>
            <a:solidFill>
              <a:srgbClr val="5C80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2143904" y="427270"/>
              <a:ext cx="2762423" cy="503013"/>
            </a:xfrm>
            <a:prstGeom prst="roundRect">
              <a:avLst>
                <a:gd fmla="val 16667" name="adj"/>
              </a:avLst>
            </a:prstGeom>
            <a:solidFill>
              <a:schemeClr val="lt1">
                <a:alpha val="89803"/>
              </a:schemeClr>
            </a:solidFill>
            <a:ln cap="flat" cmpd="sng" w="9525">
              <a:solidFill>
                <a:srgbClr val="63AD53">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nvSpPr>
          <p:spPr>
            <a:xfrm>
              <a:off x="2168459" y="451825"/>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Creating: </a:t>
              </a:r>
              <a:r>
                <a:rPr lang="en-US" sz="1100">
                  <a:solidFill>
                    <a:schemeClr val="dk1"/>
                  </a:solidFill>
                  <a:latin typeface="Calibri"/>
                  <a:ea typeface="Calibri"/>
                  <a:cs typeface="Calibri"/>
                  <a:sym typeface="Calibri"/>
                </a:rPr>
                <a:t>To produce new circular economy based works</a:t>
              </a:r>
              <a:endParaRPr/>
            </a:p>
          </p:txBody>
        </p:sp>
        <p:sp>
          <p:nvSpPr>
            <p:cNvPr id="144" name="Google Shape;144;p19"/>
            <p:cNvSpPr/>
            <p:nvPr/>
          </p:nvSpPr>
          <p:spPr>
            <a:xfrm>
              <a:off x="2143904" y="993160"/>
              <a:ext cx="2762423" cy="503013"/>
            </a:xfrm>
            <a:prstGeom prst="roundRect">
              <a:avLst>
                <a:gd fmla="val 16667" name="adj"/>
              </a:avLst>
            </a:prstGeom>
            <a:solidFill>
              <a:schemeClr val="lt1">
                <a:alpha val="89803"/>
              </a:schemeClr>
            </a:solidFill>
            <a:ln cap="flat" cmpd="sng" w="9525">
              <a:solidFill>
                <a:srgbClr val="63AD53">
                  <a:alpha val="8196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txBox="1"/>
            <p:nvPr/>
          </p:nvSpPr>
          <p:spPr>
            <a:xfrm>
              <a:off x="2168459" y="1017715"/>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Evaluating:</a:t>
              </a:r>
              <a:r>
                <a:rPr lang="en-US" sz="1100">
                  <a:solidFill>
                    <a:schemeClr val="dk1"/>
                  </a:solidFill>
                  <a:latin typeface="Calibri"/>
                  <a:ea typeface="Calibri"/>
                  <a:cs typeface="Calibri"/>
                  <a:sym typeface="Calibri"/>
                </a:rPr>
                <a:t> To provide opinion on different circular economy ideas </a:t>
              </a:r>
              <a:endParaRPr/>
            </a:p>
          </p:txBody>
        </p:sp>
        <p:sp>
          <p:nvSpPr>
            <p:cNvPr id="146" name="Google Shape;146;p19"/>
            <p:cNvSpPr/>
            <p:nvPr/>
          </p:nvSpPr>
          <p:spPr>
            <a:xfrm>
              <a:off x="2143904" y="1559050"/>
              <a:ext cx="2762423" cy="503013"/>
            </a:xfrm>
            <a:prstGeom prst="roundRect">
              <a:avLst>
                <a:gd fmla="val 16667" name="adj"/>
              </a:avLst>
            </a:prstGeom>
            <a:solidFill>
              <a:schemeClr val="lt1">
                <a:alpha val="89803"/>
              </a:schemeClr>
            </a:solidFill>
            <a:ln cap="flat" cmpd="sng" w="9525">
              <a:solidFill>
                <a:srgbClr val="63AD53">
                  <a:alpha val="74117"/>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txBox="1"/>
            <p:nvPr/>
          </p:nvSpPr>
          <p:spPr>
            <a:xfrm>
              <a:off x="2168459" y="1583605"/>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Analyzing</a:t>
              </a:r>
              <a:r>
                <a:rPr lang="en-US" sz="1100">
                  <a:solidFill>
                    <a:schemeClr val="dk1"/>
                  </a:solidFill>
                  <a:latin typeface="Calibri"/>
                  <a:ea typeface="Calibri"/>
                  <a:cs typeface="Calibri"/>
                  <a:sym typeface="Calibri"/>
                </a:rPr>
                <a:t>: To form connections among several circular economy ideas</a:t>
              </a:r>
              <a:endParaRPr/>
            </a:p>
          </p:txBody>
        </p:sp>
        <p:sp>
          <p:nvSpPr>
            <p:cNvPr id="148" name="Google Shape;148;p19"/>
            <p:cNvSpPr/>
            <p:nvPr/>
          </p:nvSpPr>
          <p:spPr>
            <a:xfrm>
              <a:off x="2143904" y="2124941"/>
              <a:ext cx="2762423" cy="503013"/>
            </a:xfrm>
            <a:prstGeom prst="roundRect">
              <a:avLst>
                <a:gd fmla="val 16667" name="adj"/>
              </a:avLst>
            </a:prstGeom>
            <a:solidFill>
              <a:schemeClr val="lt1">
                <a:alpha val="89803"/>
              </a:schemeClr>
            </a:solidFill>
            <a:ln cap="flat" cmpd="sng" w="9525">
              <a:solidFill>
                <a:srgbClr val="63AD53">
                  <a:alpha val="65882"/>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2168459" y="2149496"/>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Applying:</a:t>
              </a:r>
              <a:r>
                <a:rPr lang="en-US" sz="1100">
                  <a:solidFill>
                    <a:schemeClr val="dk1"/>
                  </a:solidFill>
                  <a:latin typeface="Calibri"/>
                  <a:ea typeface="Calibri"/>
                  <a:cs typeface="Calibri"/>
                  <a:sym typeface="Calibri"/>
                </a:rPr>
                <a:t> To use information about circular economy in new contexts</a:t>
              </a:r>
              <a:endParaRPr/>
            </a:p>
          </p:txBody>
        </p:sp>
        <p:sp>
          <p:nvSpPr>
            <p:cNvPr id="150" name="Google Shape;150;p19"/>
            <p:cNvSpPr/>
            <p:nvPr/>
          </p:nvSpPr>
          <p:spPr>
            <a:xfrm>
              <a:off x="2143904" y="2690831"/>
              <a:ext cx="2762423" cy="503013"/>
            </a:xfrm>
            <a:prstGeom prst="roundRect">
              <a:avLst>
                <a:gd fmla="val 16667" name="adj"/>
              </a:avLst>
            </a:prstGeom>
            <a:solidFill>
              <a:schemeClr val="lt1">
                <a:alpha val="89803"/>
              </a:schemeClr>
            </a:solidFill>
            <a:ln cap="flat" cmpd="sng" w="9525">
              <a:solidFill>
                <a:srgbClr val="63AD53">
                  <a:alpha val="5803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txBox="1"/>
            <p:nvPr/>
          </p:nvSpPr>
          <p:spPr>
            <a:xfrm>
              <a:off x="2168459" y="2715386"/>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Understanding: </a:t>
              </a:r>
              <a:r>
                <a:rPr b="0" lang="en-US" sz="1100">
                  <a:solidFill>
                    <a:schemeClr val="dk1"/>
                  </a:solidFill>
                  <a:latin typeface="Calibri"/>
                  <a:ea typeface="Calibri"/>
                  <a:cs typeface="Calibri"/>
                  <a:sym typeface="Calibri"/>
                </a:rPr>
                <a:t>To explain circular economy concept and coresponding ideas </a:t>
              </a:r>
              <a:endParaRPr/>
            </a:p>
          </p:txBody>
        </p:sp>
        <p:sp>
          <p:nvSpPr>
            <p:cNvPr id="152" name="Google Shape;152;p19"/>
            <p:cNvSpPr/>
            <p:nvPr/>
          </p:nvSpPr>
          <p:spPr>
            <a:xfrm>
              <a:off x="2143904" y="3256721"/>
              <a:ext cx="2762423" cy="503013"/>
            </a:xfrm>
            <a:prstGeom prst="roundRect">
              <a:avLst>
                <a:gd fmla="val 16667" name="adj"/>
              </a:avLst>
            </a:prstGeom>
            <a:solidFill>
              <a:schemeClr val="lt1">
                <a:alpha val="89803"/>
              </a:schemeClr>
            </a:solidFill>
            <a:ln cap="flat" cmpd="sng" w="9525">
              <a:solidFill>
                <a:srgbClr val="63AD53">
                  <a:alpha val="4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2168459" y="3281276"/>
              <a:ext cx="2713313" cy="45390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Remembering: </a:t>
              </a:r>
              <a:r>
                <a:rPr b="0" lang="en-US" sz="1100">
                  <a:solidFill>
                    <a:schemeClr val="dk1"/>
                  </a:solidFill>
                  <a:latin typeface="Calibri"/>
                  <a:ea typeface="Calibri"/>
                  <a:cs typeface="Calibri"/>
                  <a:sym typeface="Calibri"/>
                </a:rPr>
                <a:t>To recall basic circular economy concept and acompanying principles </a:t>
              </a:r>
              <a:r>
                <a:rPr lang="en-US" sz="1100">
                  <a:solidFill>
                    <a:schemeClr val="dk1"/>
                  </a:solidFill>
                  <a:latin typeface="Calibri"/>
                  <a:ea typeface="Calibri"/>
                  <a:cs typeface="Calibri"/>
                  <a:sym typeface="Calibri"/>
                </a:rPr>
                <a:t>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idx="1" type="body"/>
          </p:nvPr>
        </p:nvSpPr>
        <p:spPr>
          <a:xfrm>
            <a:off x="5818681" y="458209"/>
            <a:ext cx="6213798" cy="944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C8064"/>
              </a:buClr>
              <a:buSzPts val="4400"/>
              <a:buNone/>
            </a:pPr>
            <a:r>
              <a:rPr lang="en-US"/>
              <a:t>Circular approaches</a:t>
            </a:r>
            <a:endParaRPr/>
          </a:p>
        </p:txBody>
      </p:sp>
      <p:pic>
        <p:nvPicPr>
          <p:cNvPr id="159" name="Google Shape;159;p20"/>
          <p:cNvPicPr preferRelativeResize="0"/>
          <p:nvPr/>
        </p:nvPicPr>
        <p:blipFill rotWithShape="1">
          <a:blip r:embed="rId3">
            <a:alphaModFix/>
          </a:blip>
          <a:srcRect b="-1607" l="27041" r="21730" t="1607"/>
          <a:stretch/>
        </p:blipFill>
        <p:spPr>
          <a:xfrm>
            <a:off x="0" y="0"/>
            <a:ext cx="5354664" cy="6965667"/>
          </a:xfrm>
          <a:prstGeom prst="rect">
            <a:avLst/>
          </a:prstGeom>
          <a:noFill/>
          <a:ln>
            <a:noFill/>
          </a:ln>
        </p:spPr>
      </p:pic>
      <p:sp>
        <p:nvSpPr>
          <p:cNvPr id="160" name="Google Shape;160;p20"/>
          <p:cNvSpPr txBox="1"/>
          <p:nvPr/>
        </p:nvSpPr>
        <p:spPr>
          <a:xfrm>
            <a:off x="179460" y="6532359"/>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©Pixabay</a:t>
            </a:r>
            <a:endParaRPr/>
          </a:p>
        </p:txBody>
      </p:sp>
      <p:sp>
        <p:nvSpPr>
          <p:cNvPr id="161" name="Google Shape;161;p20"/>
          <p:cNvSpPr txBox="1"/>
          <p:nvPr>
            <p:ph idx="4" type="body"/>
          </p:nvPr>
        </p:nvSpPr>
        <p:spPr>
          <a:xfrm>
            <a:off x="5818681" y="1475508"/>
            <a:ext cx="5994400" cy="1850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What is meant by circular approaches?</a:t>
            </a:r>
            <a:endParaRPr sz="2000"/>
          </a:p>
          <a:p>
            <a:pPr indent="0" lvl="0" marL="0" rtl="0" algn="l">
              <a:lnSpc>
                <a:spcPct val="90000"/>
              </a:lnSpc>
              <a:spcBef>
                <a:spcPts val="1000"/>
              </a:spcBef>
              <a:spcAft>
                <a:spcPts val="0"/>
              </a:spcAft>
              <a:buClr>
                <a:schemeClr val="dk1"/>
              </a:buClr>
              <a:buSzPts val="2000"/>
              <a:buNone/>
            </a:pPr>
            <a:r>
              <a:rPr lang="en-US" sz="2000"/>
              <a:t>In a general sense, </a:t>
            </a:r>
            <a:r>
              <a:rPr b="1" lang="en-US" sz="2400">
                <a:solidFill>
                  <a:srgbClr val="5C8064"/>
                </a:solidFill>
              </a:rPr>
              <a:t>it is the application of knowledge about the circular economy to the different decision-making processes. </a:t>
            </a:r>
            <a:r>
              <a:rPr lang="en-US" sz="2000"/>
              <a:t>These processes can range from the simplest and routine, such as proper sorting of packaging or use of public transport, to the highly complex or large-scale, such as designing a new product or developing a sustainable business strategy.</a:t>
            </a:r>
            <a:endParaRPr sz="2000"/>
          </a:p>
          <a:p>
            <a:pPr indent="0" lvl="0" marL="0" rtl="0" algn="l">
              <a:lnSpc>
                <a:spcPct val="90000"/>
              </a:lnSpc>
              <a:spcBef>
                <a:spcPts val="1000"/>
              </a:spcBef>
              <a:spcAft>
                <a:spcPts val="0"/>
              </a:spcAft>
              <a:buClr>
                <a:schemeClr val="dk1"/>
              </a:buClr>
              <a:buSzPts val="2000"/>
              <a:buNone/>
            </a:pPr>
            <a:r>
              <a:rPr lang="en-US" sz="2000"/>
              <a:t>When we adopt circular approaches, we look at our actions through the lens of the circular economy, in addition to other considerations. This can be simplified to the question of </a:t>
            </a:r>
            <a:r>
              <a:rPr b="1" lang="en-US" sz="2400">
                <a:solidFill>
                  <a:srgbClr val="5C8064"/>
                </a:solidFill>
              </a:rPr>
              <a:t>"How can I reduce resource consumption and waste generation through this action?" </a:t>
            </a:r>
            <a:endParaRPr b="1" sz="2000">
              <a:solidFill>
                <a:srgbClr val="5C806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