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6858000" cx="12192000"/>
  <p:notesSz cx="6858000" cy="9144000"/>
  <p:embeddedFontLst>
    <p:embeddedFont>
      <p:font typeface="Barlow ExtraLight"/>
      <p:regular r:id="rId51"/>
      <p:bold r:id="rId52"/>
      <p:italic r:id="rId53"/>
      <p:boldItalic r:id="rId54"/>
    </p:embeddedFont>
    <p:embeddedFont>
      <p:font typeface="Barlow Thin"/>
      <p:regular r:id="rId55"/>
      <p:bold r:id="rId56"/>
      <p:italic r:id="rId57"/>
      <p:boldItalic r:id="rId58"/>
    </p:embeddedFont>
    <p:embeddedFont>
      <p:font typeface="Helvetica Neue"/>
      <p:regular r:id="rId59"/>
      <p:bold r:id="rId60"/>
      <p:italic r:id="rId61"/>
      <p:boldItalic r:id="rId62"/>
    </p:embeddedFont>
    <p:embeddedFont>
      <p:font typeface="Barlow SemiBold"/>
      <p:regular r:id="rId63"/>
      <p:bold r:id="rId64"/>
      <p:italic r:id="rId65"/>
      <p:boldItalic r:id="rId66"/>
    </p:embeddedFont>
    <p:embeddedFont>
      <p:font typeface="Barlow Light"/>
      <p:regular r:id="rId67"/>
      <p:bold r:id="rId68"/>
      <p:italic r:id="rId69"/>
      <p:boldItalic r:id="rId70"/>
    </p:embeddedFont>
    <p:embeddedFont>
      <p:font typeface="Barlow"/>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738326A-8E09-4705-8346-B58431376EA2}">
  <a:tblStyle styleId="{5738326A-8E09-4705-8346-B58431376EA2}" styleName="Table_0">
    <a:wholeTbl>
      <a:tcTxStyle b="off" i="off">
        <a:font>
          <a:latin typeface="Calibri"/>
          <a:ea typeface="Calibri"/>
          <a:cs typeface="Calibri"/>
        </a:font>
        <a:srgbClr val="4B4B4D"/>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D3DEE9"/>
          </a:solidFill>
        </a:fill>
      </a:tcStyle>
    </a:wholeTbl>
    <a:band1H>
      <a:tcTxStyle/>
    </a:band1H>
    <a:band2H>
      <a:tcTxStyle b="off" i="off"/>
      <a:tcStyle>
        <a:fill>
          <a:solidFill>
            <a:srgbClr val="EAEFF4"/>
          </a:solidFill>
        </a:fill>
      </a:tcStyle>
    </a:band2H>
    <a:band1V>
      <a:tcTxStyle/>
    </a:band1V>
    <a:band2V>
      <a:tcTxStyle/>
    </a:band2V>
    <a:lastCol>
      <a:tcTxStyle/>
    </a:lastCol>
    <a:firstCol>
      <a:tcTxStyle b="on" i="off">
        <a:font>
          <a:latin typeface="Calibri"/>
          <a:ea typeface="Calibri"/>
          <a:cs typeface="Calibri"/>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firstCol>
    <a:lastRow>
      <a:tcTxStyle b="on" i="off">
        <a:font>
          <a:latin typeface="Calibri"/>
          <a:ea typeface="Calibri"/>
          <a:cs typeface="Calibri"/>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381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lastRow>
    <a:seCell>
      <a:tcTxStyle/>
    </a:seCell>
    <a:swCell>
      <a:tcTxStyle/>
    </a:swCell>
    <a:firstRow>
      <a:tcTxStyle b="on" i="off">
        <a:font>
          <a:latin typeface="Calibri"/>
          <a:ea typeface="Calibri"/>
          <a:cs typeface="Calibri"/>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381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Barlow-italic.fntdata"/><Relationship Id="rId72" Type="http://schemas.openxmlformats.org/officeDocument/2006/relationships/font" Target="fonts/Barlow-bold.fntdata"/><Relationship Id="rId31" Type="http://schemas.openxmlformats.org/officeDocument/2006/relationships/slide" Target="slides/slide26.xml"/><Relationship Id="rId30" Type="http://schemas.openxmlformats.org/officeDocument/2006/relationships/slide" Target="slides/slide25.xml"/><Relationship Id="rId74" Type="http://schemas.openxmlformats.org/officeDocument/2006/relationships/font" Target="fonts/Barlow-bold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Barlow-regular.fntdata"/><Relationship Id="rId70" Type="http://schemas.openxmlformats.org/officeDocument/2006/relationships/font" Target="fonts/BarlowLight-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5.xml"/><Relationship Id="rId64" Type="http://schemas.openxmlformats.org/officeDocument/2006/relationships/font" Target="fonts/BarlowSemiBold-bold.fntdata"/><Relationship Id="rId63" Type="http://schemas.openxmlformats.org/officeDocument/2006/relationships/font" Target="fonts/BarlowSemiBold-regular.fntdata"/><Relationship Id="rId22" Type="http://schemas.openxmlformats.org/officeDocument/2006/relationships/slide" Target="slides/slide17.xml"/><Relationship Id="rId66" Type="http://schemas.openxmlformats.org/officeDocument/2006/relationships/font" Target="fonts/BarlowSemiBold-boldItalic.fntdata"/><Relationship Id="rId21" Type="http://schemas.openxmlformats.org/officeDocument/2006/relationships/slide" Target="slides/slide16.xml"/><Relationship Id="rId65" Type="http://schemas.openxmlformats.org/officeDocument/2006/relationships/font" Target="fonts/BarlowSemiBold-italic.fntdata"/><Relationship Id="rId24" Type="http://schemas.openxmlformats.org/officeDocument/2006/relationships/slide" Target="slides/slide19.xml"/><Relationship Id="rId68" Type="http://schemas.openxmlformats.org/officeDocument/2006/relationships/font" Target="fonts/BarlowLight-bold.fntdata"/><Relationship Id="rId23" Type="http://schemas.openxmlformats.org/officeDocument/2006/relationships/slide" Target="slides/slide18.xml"/><Relationship Id="rId67" Type="http://schemas.openxmlformats.org/officeDocument/2006/relationships/font" Target="fonts/BarlowLight-regular.fntdata"/><Relationship Id="rId60" Type="http://schemas.openxmlformats.org/officeDocument/2006/relationships/font" Target="fonts/HelveticaNeue-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BarlowLight-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BarlowExtraLight-regular.fntdata"/><Relationship Id="rId50" Type="http://schemas.openxmlformats.org/officeDocument/2006/relationships/slide" Target="slides/slide45.xml"/><Relationship Id="rId53" Type="http://schemas.openxmlformats.org/officeDocument/2006/relationships/font" Target="fonts/BarlowExtraLight-italic.fntdata"/><Relationship Id="rId52" Type="http://schemas.openxmlformats.org/officeDocument/2006/relationships/font" Target="fonts/BarlowExtraLight-bold.fntdata"/><Relationship Id="rId11" Type="http://schemas.openxmlformats.org/officeDocument/2006/relationships/slide" Target="slides/slide6.xml"/><Relationship Id="rId55" Type="http://schemas.openxmlformats.org/officeDocument/2006/relationships/font" Target="fonts/BarlowThin-regular.fntdata"/><Relationship Id="rId10" Type="http://schemas.openxmlformats.org/officeDocument/2006/relationships/slide" Target="slides/slide5.xml"/><Relationship Id="rId54" Type="http://schemas.openxmlformats.org/officeDocument/2006/relationships/font" Target="fonts/BarlowExtraLight-boldItalic.fntdata"/><Relationship Id="rId13" Type="http://schemas.openxmlformats.org/officeDocument/2006/relationships/slide" Target="slides/slide8.xml"/><Relationship Id="rId57" Type="http://schemas.openxmlformats.org/officeDocument/2006/relationships/font" Target="fonts/BarlowThin-italic.fntdata"/><Relationship Id="rId12" Type="http://schemas.openxmlformats.org/officeDocument/2006/relationships/slide" Target="slides/slide7.xml"/><Relationship Id="rId56" Type="http://schemas.openxmlformats.org/officeDocument/2006/relationships/font" Target="fonts/BarlowThin-bold.fntdata"/><Relationship Id="rId15" Type="http://schemas.openxmlformats.org/officeDocument/2006/relationships/slide" Target="slides/slide10.xml"/><Relationship Id="rId59" Type="http://schemas.openxmlformats.org/officeDocument/2006/relationships/font" Target="fonts/HelveticaNeue-regular.fntdata"/><Relationship Id="rId14" Type="http://schemas.openxmlformats.org/officeDocument/2006/relationships/slide" Target="slides/slide9.xml"/><Relationship Id="rId58" Type="http://schemas.openxmlformats.org/officeDocument/2006/relationships/font" Target="fonts/BarlowThin-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 name="Google Shape;6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 name="Google Shape;123;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t>Graph of global CO2 emissions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2" name="Google Shape;142;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Here’s an example of a classical seperation wall —&gt; Gypsum, aluminimum frames.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el und Inhalt" showMasterSp="0" type="tx">
  <p:cSld name="TITLE_AND_BODY">
    <p:spTree>
      <p:nvGrpSpPr>
        <p:cNvPr id="10" name="Shape 10"/>
        <p:cNvGrpSpPr/>
        <p:nvPr/>
      </p:nvGrpSpPr>
      <p:grpSpPr>
        <a:xfrm>
          <a:off x="0" y="0"/>
          <a:ext cx="0" cy="0"/>
          <a:chOff x="0" y="0"/>
          <a:chExt cx="0" cy="0"/>
        </a:xfrm>
      </p:grpSpPr>
      <p:sp>
        <p:nvSpPr>
          <p:cNvPr id="11" name="Google Shape;11;p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4B4B4D"/>
              </a:buClr>
              <a:buSzPts val="1200"/>
              <a:buFont typeface="Calibri"/>
              <a:buNone/>
              <a:defRPr sz="1200"/>
            </a:lvl1pPr>
            <a:lvl2pPr indent="0" lvl="1" marL="0" marR="0" algn="r">
              <a:lnSpc>
                <a:spcPct val="100000"/>
              </a:lnSpc>
              <a:spcBef>
                <a:spcPts val="0"/>
              </a:spcBef>
              <a:spcAft>
                <a:spcPts val="0"/>
              </a:spcAft>
              <a:buClr>
                <a:srgbClr val="4B4B4D"/>
              </a:buClr>
              <a:buSzPts val="1200"/>
              <a:buFont typeface="Calibri"/>
              <a:buNone/>
              <a:defRPr sz="1200"/>
            </a:lvl2pPr>
            <a:lvl3pPr indent="0" lvl="2" marL="0" marR="0" algn="r">
              <a:lnSpc>
                <a:spcPct val="100000"/>
              </a:lnSpc>
              <a:spcBef>
                <a:spcPts val="0"/>
              </a:spcBef>
              <a:spcAft>
                <a:spcPts val="0"/>
              </a:spcAft>
              <a:buClr>
                <a:srgbClr val="4B4B4D"/>
              </a:buClr>
              <a:buSzPts val="1200"/>
              <a:buFont typeface="Calibri"/>
              <a:buNone/>
              <a:defRPr sz="1200"/>
            </a:lvl3pPr>
            <a:lvl4pPr indent="0" lvl="3" marL="0" marR="0" algn="r">
              <a:lnSpc>
                <a:spcPct val="100000"/>
              </a:lnSpc>
              <a:spcBef>
                <a:spcPts val="0"/>
              </a:spcBef>
              <a:spcAft>
                <a:spcPts val="0"/>
              </a:spcAft>
              <a:buClr>
                <a:srgbClr val="4B4B4D"/>
              </a:buClr>
              <a:buSzPts val="1200"/>
              <a:buFont typeface="Calibri"/>
              <a:buNone/>
              <a:defRPr sz="1200"/>
            </a:lvl4pPr>
            <a:lvl5pPr indent="0" lvl="4" marL="0" marR="0" algn="r">
              <a:lnSpc>
                <a:spcPct val="100000"/>
              </a:lnSpc>
              <a:spcBef>
                <a:spcPts val="0"/>
              </a:spcBef>
              <a:spcAft>
                <a:spcPts val="0"/>
              </a:spcAft>
              <a:buClr>
                <a:srgbClr val="4B4B4D"/>
              </a:buClr>
              <a:buSzPts val="1200"/>
              <a:buFont typeface="Calibri"/>
              <a:buNone/>
              <a:defRPr sz="1200"/>
            </a:lvl5pPr>
            <a:lvl6pPr indent="0" lvl="5" marL="0" marR="0" algn="r">
              <a:lnSpc>
                <a:spcPct val="100000"/>
              </a:lnSpc>
              <a:spcBef>
                <a:spcPts val="0"/>
              </a:spcBef>
              <a:spcAft>
                <a:spcPts val="0"/>
              </a:spcAft>
              <a:buClr>
                <a:srgbClr val="4B4B4D"/>
              </a:buClr>
              <a:buSzPts val="1200"/>
              <a:buFont typeface="Calibri"/>
              <a:buNone/>
              <a:defRPr sz="1200"/>
            </a:lvl6pPr>
            <a:lvl7pPr indent="0" lvl="6" marL="0" marR="0" algn="r">
              <a:lnSpc>
                <a:spcPct val="100000"/>
              </a:lnSpc>
              <a:spcBef>
                <a:spcPts val="0"/>
              </a:spcBef>
              <a:spcAft>
                <a:spcPts val="0"/>
              </a:spcAft>
              <a:buClr>
                <a:srgbClr val="4B4B4D"/>
              </a:buClr>
              <a:buSzPts val="1200"/>
              <a:buFont typeface="Calibri"/>
              <a:buNone/>
              <a:defRPr sz="1200"/>
            </a:lvl7pPr>
            <a:lvl8pPr indent="0" lvl="7" marL="0" marR="0" algn="r">
              <a:lnSpc>
                <a:spcPct val="100000"/>
              </a:lnSpc>
              <a:spcBef>
                <a:spcPts val="0"/>
              </a:spcBef>
              <a:spcAft>
                <a:spcPts val="0"/>
              </a:spcAft>
              <a:buClr>
                <a:srgbClr val="4B4B4D"/>
              </a:buClr>
              <a:buSzPts val="1200"/>
              <a:buFont typeface="Calibri"/>
              <a:buNone/>
              <a:defRPr sz="1200"/>
            </a:lvl8pPr>
            <a:lvl9pPr indent="0" lvl="8" marL="0" marR="0" algn="r">
              <a:lnSpc>
                <a:spcPct val="100000"/>
              </a:lnSpc>
              <a:spcBef>
                <a:spcPts val="0"/>
              </a:spcBef>
              <a:spcAft>
                <a:spcPts val="0"/>
              </a:spcAft>
              <a:buClr>
                <a:srgbClr val="4B4B4D"/>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no Standard title ">
  <p:cSld name="Empty/no Standard title ">
    <p:spTree>
      <p:nvGrpSpPr>
        <p:cNvPr id="52" name="Shape 52"/>
        <p:cNvGrpSpPr/>
        <p:nvPr/>
      </p:nvGrpSpPr>
      <p:grpSpPr>
        <a:xfrm>
          <a:off x="0" y="0"/>
          <a:ext cx="0" cy="0"/>
          <a:chOff x="0" y="0"/>
          <a:chExt cx="0" cy="0"/>
        </a:xfrm>
      </p:grpSpPr>
      <p:sp>
        <p:nvSpPr>
          <p:cNvPr id="53" name="Google Shape;53;p11"/>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y Empty">
  <p:cSld name="Fully Empty">
    <p:spTree>
      <p:nvGrpSpPr>
        <p:cNvPr id="54" name="Shape 54"/>
        <p:cNvGrpSpPr/>
        <p:nvPr/>
      </p:nvGrpSpPr>
      <p:grpSpPr>
        <a:xfrm>
          <a:off x="0" y="0"/>
          <a:ext cx="0" cy="0"/>
          <a:chOff x="0" y="0"/>
          <a:chExt cx="0" cy="0"/>
        </a:xfrm>
      </p:grpSpPr>
      <p:sp>
        <p:nvSpPr>
          <p:cNvPr id="55" name="Google Shape;55;p12"/>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und Inhalt">
  <p:cSld name="1_Titel und Inhalt">
    <p:spTree>
      <p:nvGrpSpPr>
        <p:cNvPr id="56" name="Shape 56"/>
        <p:cNvGrpSpPr/>
        <p:nvPr/>
      </p:nvGrpSpPr>
      <p:grpSpPr>
        <a:xfrm>
          <a:off x="0" y="0"/>
          <a:ext cx="0" cy="0"/>
          <a:chOff x="0" y="0"/>
          <a:chExt cx="0" cy="0"/>
        </a:xfrm>
      </p:grpSpPr>
      <p:sp>
        <p:nvSpPr>
          <p:cNvPr id="57" name="Google Shape;57;p13"/>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8" name="Google Shape;58;p13"/>
          <p:cNvSpPr txBox="1"/>
          <p:nvPr>
            <p:ph idx="1" type="body"/>
          </p:nvPr>
        </p:nvSpPr>
        <p:spPr>
          <a:xfrm>
            <a:off x="0" y="0"/>
            <a:ext cx="1271" cy="127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7BB2"/>
              </a:buClr>
              <a:buSzPts val="1800"/>
              <a:buNone/>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ith Footer">
  <p:cSld name="Empty with Footer">
    <p:spTree>
      <p:nvGrpSpPr>
        <p:cNvPr id="12" name="Shape 12"/>
        <p:cNvGrpSpPr/>
        <p:nvPr/>
      </p:nvGrpSpPr>
      <p:grpSpPr>
        <a:xfrm>
          <a:off x="0" y="0"/>
          <a:ext cx="0" cy="0"/>
          <a:chOff x="0" y="0"/>
          <a:chExt cx="0" cy="0"/>
        </a:xfrm>
      </p:grpSpPr>
      <p:sp>
        <p:nvSpPr>
          <p:cNvPr id="13" name="Google Shape;13;p3"/>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4" name="Google Shape;14;p3"/>
          <p:cNvSpPr txBox="1"/>
          <p:nvPr>
            <p:ph type="title"/>
          </p:nvPr>
        </p:nvSpPr>
        <p:spPr>
          <a:xfrm>
            <a:off x="513523" y="385697"/>
            <a:ext cx="7376012" cy="550864"/>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5C8064"/>
              </a:buClr>
              <a:buSzPts val="4400"/>
              <a:buFont typeface="Calibri"/>
              <a:buNone/>
              <a:defRPr sz="4400"/>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showMasterSp="0">
  <p:cSld name="Titel og indholdsobjekt">
    <p:bg>
      <p:bgPr>
        <a:solidFill>
          <a:srgbClr val="EFEFF0"/>
        </a:solidFill>
      </p:bgPr>
    </p:bg>
    <p:spTree>
      <p:nvGrpSpPr>
        <p:cNvPr id="15" name="Shape 15"/>
        <p:cNvGrpSpPr/>
        <p:nvPr/>
      </p:nvGrpSpPr>
      <p:grpSpPr>
        <a:xfrm>
          <a:off x="0" y="0"/>
          <a:ext cx="0" cy="0"/>
          <a:chOff x="0" y="0"/>
          <a:chExt cx="0" cy="0"/>
        </a:xfrm>
      </p:grpSpPr>
      <p:sp>
        <p:nvSpPr>
          <p:cNvPr id="16" name="Google Shape;16;p4"/>
          <p:cNvSpPr txBox="1"/>
          <p:nvPr>
            <p:ph type="title"/>
          </p:nvPr>
        </p:nvSpPr>
        <p:spPr>
          <a:xfrm>
            <a:off x="838200" y="365125"/>
            <a:ext cx="10515600"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4400"/>
              <a:buFont typeface="Calibri"/>
              <a:buNone/>
              <a:defRPr b="0" sz="4400">
                <a:solidFill>
                  <a:srgbClr val="000000"/>
                </a:solidFill>
                <a:latin typeface="Calibri"/>
                <a:ea typeface="Calibri"/>
                <a:cs typeface="Calibri"/>
                <a:sym typeface="Calibri"/>
              </a:defRPr>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
        <p:nvSpPr>
          <p:cNvPr id="17" name="Google Shape;17;p4"/>
          <p:cNvSpPr txBox="1"/>
          <p:nvPr>
            <p:ph idx="1" type="body"/>
          </p:nvPr>
        </p:nvSpPr>
        <p:spPr>
          <a:xfrm>
            <a:off x="838200" y="1825625"/>
            <a:ext cx="10515600" cy="4351338"/>
          </a:xfrm>
          <a:prstGeom prst="rect">
            <a:avLst/>
          </a:prstGeom>
          <a:noFill/>
          <a:ln>
            <a:noFill/>
          </a:ln>
        </p:spPr>
        <p:txBody>
          <a:bodyPr anchorCtr="0" anchor="t" bIns="45700" lIns="45700" spcFirstLastPara="1" rIns="45700" wrap="square" tIns="45700">
            <a:normAutofit/>
          </a:bodyPr>
          <a:lstStyle>
            <a:lvl1pPr indent="-406400" lvl="0" marL="457200" algn="l">
              <a:lnSpc>
                <a:spcPct val="90000"/>
              </a:lnSpc>
              <a:spcBef>
                <a:spcPts val="1000"/>
              </a:spcBef>
              <a:spcAft>
                <a:spcPts val="0"/>
              </a:spcAft>
              <a:buClr>
                <a:srgbClr val="000000"/>
              </a:buClr>
              <a:buSzPts val="2800"/>
              <a:buFont typeface="Arial"/>
              <a:buChar char="•"/>
              <a:defRPr b="0" sz="2800">
                <a:solidFill>
                  <a:srgbClr val="000000"/>
                </a:solidFill>
              </a:defRPr>
            </a:lvl1pPr>
            <a:lvl2pPr indent="-406400" lvl="1" marL="914400" algn="l">
              <a:lnSpc>
                <a:spcPct val="90000"/>
              </a:lnSpc>
              <a:spcBef>
                <a:spcPts val="1000"/>
              </a:spcBef>
              <a:spcAft>
                <a:spcPts val="0"/>
              </a:spcAft>
              <a:buClr>
                <a:srgbClr val="000000"/>
              </a:buClr>
              <a:buSzPts val="2800"/>
              <a:buFont typeface="Arial"/>
              <a:buChar char="•"/>
              <a:defRPr b="0" sz="2800">
                <a:solidFill>
                  <a:srgbClr val="000000"/>
                </a:solidFill>
              </a:defRPr>
            </a:lvl2pPr>
            <a:lvl3pPr indent="-406400" lvl="2" marL="1371600" algn="l">
              <a:lnSpc>
                <a:spcPct val="90000"/>
              </a:lnSpc>
              <a:spcBef>
                <a:spcPts val="1000"/>
              </a:spcBef>
              <a:spcAft>
                <a:spcPts val="0"/>
              </a:spcAft>
              <a:buClr>
                <a:srgbClr val="000000"/>
              </a:buClr>
              <a:buSzPts val="2800"/>
              <a:buFont typeface="Arial"/>
              <a:buChar char="•"/>
              <a:defRPr b="0" sz="2800">
                <a:solidFill>
                  <a:srgbClr val="000000"/>
                </a:solidFill>
              </a:defRPr>
            </a:lvl3pPr>
            <a:lvl4pPr indent="-406400" lvl="3" marL="1828800" algn="l">
              <a:lnSpc>
                <a:spcPct val="90000"/>
              </a:lnSpc>
              <a:spcBef>
                <a:spcPts val="1000"/>
              </a:spcBef>
              <a:spcAft>
                <a:spcPts val="0"/>
              </a:spcAft>
              <a:buClr>
                <a:srgbClr val="000000"/>
              </a:buClr>
              <a:buSzPts val="2800"/>
              <a:buFont typeface="Arial"/>
              <a:buChar char="•"/>
              <a:defRPr b="0" sz="2800">
                <a:solidFill>
                  <a:srgbClr val="000000"/>
                </a:solidFill>
              </a:defRPr>
            </a:lvl4pPr>
            <a:lvl5pPr indent="-406400" lvl="4" marL="2286000" algn="l">
              <a:lnSpc>
                <a:spcPct val="90000"/>
              </a:lnSpc>
              <a:spcBef>
                <a:spcPts val="1000"/>
              </a:spcBef>
              <a:spcAft>
                <a:spcPts val="0"/>
              </a:spcAft>
              <a:buClr>
                <a:srgbClr val="000000"/>
              </a:buClr>
              <a:buSzPts val="2800"/>
              <a:buFont typeface="Arial"/>
              <a:buChar char="•"/>
              <a:defRPr b="0" sz="2800">
                <a:solidFill>
                  <a:srgbClr val="000000"/>
                </a:solidFill>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18" name="Google Shape;18;p4"/>
          <p:cNvSpPr txBox="1"/>
          <p:nvPr>
            <p:ph idx="12" type="sldNum"/>
          </p:nvPr>
        </p:nvSpPr>
        <p:spPr>
          <a:xfrm>
            <a:off x="11095176" y="6404292"/>
            <a:ext cx="258624" cy="26924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sz="1800">
              <a:solidFill>
                <a:srgbClr val="4B4B4D"/>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s" showMasterSp="0">
  <p:cSld name="Titeldias">
    <p:bg>
      <p:bgPr>
        <a:solidFill>
          <a:srgbClr val="F5F2F2"/>
        </a:solidFill>
      </p:bgPr>
    </p:bg>
    <p:spTree>
      <p:nvGrpSpPr>
        <p:cNvPr id="19" name="Shape 19"/>
        <p:cNvGrpSpPr/>
        <p:nvPr/>
      </p:nvGrpSpPr>
      <p:grpSpPr>
        <a:xfrm>
          <a:off x="0" y="0"/>
          <a:ext cx="0" cy="0"/>
          <a:chOff x="0" y="0"/>
          <a:chExt cx="0" cy="0"/>
        </a:xfrm>
      </p:grpSpPr>
      <p:sp>
        <p:nvSpPr>
          <p:cNvPr id="20" name="Google Shape;20;p5"/>
          <p:cNvSpPr txBox="1"/>
          <p:nvPr>
            <p:ph idx="1" type="body"/>
          </p:nvPr>
        </p:nvSpPr>
        <p:spPr>
          <a:xfrm>
            <a:off x="609600" y="2015066"/>
            <a:ext cx="10972800" cy="414020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1pPr>
            <a:lvl2pPr indent="-228600" lvl="1" marL="9144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2pPr>
            <a:lvl3pPr indent="-228600" lvl="2" marL="13716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3pPr>
            <a:lvl4pPr indent="-228600" lvl="3" marL="18288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4pPr>
            <a:lvl5pPr indent="-228600" lvl="4" marL="22860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21" name="Google Shape;21;p5"/>
          <p:cNvSpPr txBox="1"/>
          <p:nvPr>
            <p:ph type="title"/>
          </p:nvPr>
        </p:nvSpPr>
        <p:spPr>
          <a:xfrm>
            <a:off x="609600" y="948265"/>
            <a:ext cx="10972800" cy="88053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000000"/>
              </a:buClr>
              <a:buSzPts val="2800"/>
              <a:buFont typeface="Avenir"/>
              <a:buNone/>
              <a:defRPr b="0" sz="2800">
                <a:solidFill>
                  <a:srgbClr val="000000"/>
                </a:solidFill>
                <a:latin typeface="Avenir"/>
                <a:ea typeface="Avenir"/>
                <a:cs typeface="Avenir"/>
                <a:sym typeface="Avenir"/>
              </a:defRPr>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
        <p:nvSpPr>
          <p:cNvPr id="22" name="Google Shape;22;p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sz="1800">
              <a:solidFill>
                <a:srgbClr val="4B4B4D"/>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s" showMasterSp="0">
  <p:cSld name="Titeldias 2">
    <p:bg>
      <p:bgPr>
        <a:solidFill>
          <a:srgbClr val="F5F2F2"/>
        </a:solidFill>
      </p:bgPr>
    </p:bg>
    <p:spTree>
      <p:nvGrpSpPr>
        <p:cNvPr id="23" name="Shape 23"/>
        <p:cNvGrpSpPr/>
        <p:nvPr/>
      </p:nvGrpSpPr>
      <p:grpSpPr>
        <a:xfrm>
          <a:off x="0" y="0"/>
          <a:ext cx="0" cy="0"/>
          <a:chOff x="0" y="0"/>
          <a:chExt cx="0" cy="0"/>
        </a:xfrm>
      </p:grpSpPr>
      <p:sp>
        <p:nvSpPr>
          <p:cNvPr id="24" name="Google Shape;24;p6"/>
          <p:cNvSpPr txBox="1"/>
          <p:nvPr>
            <p:ph idx="1" type="body"/>
          </p:nvPr>
        </p:nvSpPr>
        <p:spPr>
          <a:xfrm>
            <a:off x="609600" y="2015066"/>
            <a:ext cx="10972800" cy="4140201"/>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1pPr>
            <a:lvl2pPr indent="-228600" lvl="1" marL="9144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2pPr>
            <a:lvl3pPr indent="-228600" lvl="2" marL="13716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3pPr>
            <a:lvl4pPr indent="-228600" lvl="3" marL="18288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4pPr>
            <a:lvl5pPr indent="-228600" lvl="4" marL="2286000" algn="l">
              <a:lnSpc>
                <a:spcPct val="90000"/>
              </a:lnSpc>
              <a:spcBef>
                <a:spcPts val="1000"/>
              </a:spcBef>
              <a:spcAft>
                <a:spcPts val="0"/>
              </a:spcAft>
              <a:buClr>
                <a:srgbClr val="000000"/>
              </a:buClr>
              <a:buSzPts val="2800"/>
              <a:buFont typeface="Avenir"/>
              <a:buNone/>
              <a:defRPr b="0" sz="2800">
                <a:solidFill>
                  <a:srgbClr val="000000"/>
                </a:solidFill>
                <a:latin typeface="Avenir"/>
                <a:ea typeface="Avenir"/>
                <a:cs typeface="Avenir"/>
                <a:sym typeface="Aveni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25" name="Google Shape;25;p6"/>
          <p:cNvSpPr txBox="1"/>
          <p:nvPr>
            <p:ph type="title"/>
          </p:nvPr>
        </p:nvSpPr>
        <p:spPr>
          <a:xfrm>
            <a:off x="609600" y="948265"/>
            <a:ext cx="10972800" cy="88053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000000"/>
              </a:buClr>
              <a:buSzPts val="2800"/>
              <a:buFont typeface="Avenir"/>
              <a:buNone/>
              <a:defRPr b="0" sz="2800">
                <a:solidFill>
                  <a:srgbClr val="000000"/>
                </a:solidFill>
                <a:latin typeface="Avenir"/>
                <a:ea typeface="Avenir"/>
                <a:cs typeface="Avenir"/>
                <a:sym typeface="Avenir"/>
              </a:defRPr>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
        <p:nvSpPr>
          <p:cNvPr id="26" name="Google Shape;26;p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sz="1800">
              <a:solidFill>
                <a:srgbClr val="4B4B4D"/>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with 1 pic">
  <p:cSld name="Standard with 1 pic">
    <p:spTree>
      <p:nvGrpSpPr>
        <p:cNvPr id="27" name="Shape 27"/>
        <p:cNvGrpSpPr/>
        <p:nvPr/>
      </p:nvGrpSpPr>
      <p:grpSpPr>
        <a:xfrm>
          <a:off x="0" y="0"/>
          <a:ext cx="0" cy="0"/>
          <a:chOff x="0" y="0"/>
          <a:chExt cx="0" cy="0"/>
        </a:xfrm>
      </p:grpSpPr>
      <p:sp>
        <p:nvSpPr>
          <p:cNvPr id="28" name="Google Shape;28;p7"/>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9" name="Google Shape;29;p7"/>
          <p:cNvSpPr/>
          <p:nvPr>
            <p:ph idx="2" type="pic"/>
          </p:nvPr>
        </p:nvSpPr>
        <p:spPr>
          <a:xfrm>
            <a:off x="0" y="0"/>
            <a:ext cx="5354664" cy="6858000"/>
          </a:xfrm>
          <a:prstGeom prst="rect">
            <a:avLst/>
          </a:prstGeom>
          <a:noFill/>
          <a:ln>
            <a:noFill/>
          </a:ln>
        </p:spPr>
      </p:sp>
      <p:sp>
        <p:nvSpPr>
          <p:cNvPr id="30" name="Google Shape;30;p7"/>
          <p:cNvSpPr txBox="1"/>
          <p:nvPr>
            <p:ph idx="1" type="body"/>
          </p:nvPr>
        </p:nvSpPr>
        <p:spPr>
          <a:xfrm>
            <a:off x="5826523" y="1879460"/>
            <a:ext cx="4669623" cy="944564"/>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5C8064"/>
              </a:buClr>
              <a:buSzPts val="4400"/>
              <a:buFont typeface="Calibri"/>
              <a:buNone/>
              <a:defRPr sz="4400">
                <a:solidFill>
                  <a:srgbClr val="5C8064"/>
                </a:solidFill>
              </a:defRPr>
            </a:lvl1pPr>
            <a:lvl2pPr indent="-228600" lvl="1" marL="914400" algn="l">
              <a:lnSpc>
                <a:spcPct val="90000"/>
              </a:lnSpc>
              <a:spcBef>
                <a:spcPts val="1000"/>
              </a:spcBef>
              <a:spcAft>
                <a:spcPts val="0"/>
              </a:spcAft>
              <a:buClr>
                <a:srgbClr val="5C8064"/>
              </a:buClr>
              <a:buSzPts val="4400"/>
              <a:buFont typeface="Calibri"/>
              <a:buNone/>
              <a:defRPr sz="4400">
                <a:solidFill>
                  <a:srgbClr val="5C8064"/>
                </a:solidFill>
              </a:defRPr>
            </a:lvl2pPr>
            <a:lvl3pPr indent="-508000" lvl="2" marL="1371600" algn="l">
              <a:lnSpc>
                <a:spcPct val="90000"/>
              </a:lnSpc>
              <a:spcBef>
                <a:spcPts val="1000"/>
              </a:spcBef>
              <a:spcAft>
                <a:spcPts val="0"/>
              </a:spcAft>
              <a:buClr>
                <a:srgbClr val="5C8064"/>
              </a:buClr>
              <a:buSzPts val="4400"/>
              <a:buFont typeface="Calibri"/>
              <a:buChar char="•"/>
              <a:defRPr sz="4400">
                <a:solidFill>
                  <a:srgbClr val="5C8064"/>
                </a:solidFill>
              </a:defRPr>
            </a:lvl3pPr>
            <a:lvl4pPr indent="-508000" lvl="3" marL="1828800" algn="l">
              <a:lnSpc>
                <a:spcPct val="90000"/>
              </a:lnSpc>
              <a:spcBef>
                <a:spcPts val="1000"/>
              </a:spcBef>
              <a:spcAft>
                <a:spcPts val="0"/>
              </a:spcAft>
              <a:buClr>
                <a:srgbClr val="5C8064"/>
              </a:buClr>
              <a:buSzPts val="4400"/>
              <a:buFont typeface="Calibri"/>
              <a:buChar char="•"/>
              <a:defRPr sz="4400">
                <a:solidFill>
                  <a:srgbClr val="5C8064"/>
                </a:solidFill>
              </a:defRPr>
            </a:lvl4pPr>
            <a:lvl5pPr indent="-508000" lvl="4" marL="2286000" algn="l">
              <a:lnSpc>
                <a:spcPct val="90000"/>
              </a:lnSpc>
              <a:spcBef>
                <a:spcPts val="1000"/>
              </a:spcBef>
              <a:spcAft>
                <a:spcPts val="0"/>
              </a:spcAft>
              <a:buClr>
                <a:srgbClr val="5C8064"/>
              </a:buClr>
              <a:buSzPts val="4400"/>
              <a:buFont typeface="Calibri"/>
              <a:buChar char="•"/>
              <a:defRPr sz="4400">
                <a:solidFill>
                  <a:srgbClr val="5C8064"/>
                </a:solidFill>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31" name="Google Shape;31;p7"/>
          <p:cNvSpPr txBox="1"/>
          <p:nvPr>
            <p:ph idx="3" type="body"/>
          </p:nvPr>
        </p:nvSpPr>
        <p:spPr>
          <a:xfrm>
            <a:off x="5826125" y="2611920"/>
            <a:ext cx="4670022" cy="944564"/>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7BB2"/>
              </a:buClr>
              <a:buSzPts val="2400"/>
              <a:buFont typeface="Calibri"/>
              <a:buNone/>
              <a:defRPr sz="2400"/>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32" name="Google Shape;32;p7"/>
          <p:cNvSpPr txBox="1"/>
          <p:nvPr>
            <p:ph idx="4" type="body"/>
          </p:nvPr>
        </p:nvSpPr>
        <p:spPr>
          <a:xfrm>
            <a:off x="5826125" y="3211513"/>
            <a:ext cx="5994400" cy="1538288"/>
          </a:xfrm>
          <a:prstGeom prst="rect">
            <a:avLst/>
          </a:prstGeom>
          <a:noFill/>
          <a:ln>
            <a:noFill/>
          </a:ln>
        </p:spPr>
        <p:txBody>
          <a:bodyPr anchorCtr="0" anchor="t" bIns="45700" lIns="45700" spcFirstLastPara="1" rIns="45700" wrap="square" tIns="45700">
            <a:normAutofit/>
          </a:bodyPr>
          <a:lstStyle>
            <a:lvl1pPr indent="-228600" lvl="0" marL="457200" algn="l">
              <a:lnSpc>
                <a:spcPct val="113636"/>
              </a:lnSpc>
              <a:spcBef>
                <a:spcPts val="1000"/>
              </a:spcBef>
              <a:spcAft>
                <a:spcPts val="0"/>
              </a:spcAft>
              <a:buClr>
                <a:srgbClr val="4B4B4B"/>
              </a:buClr>
              <a:buSzPts val="2200"/>
              <a:buFont typeface="Calibri"/>
              <a:buNone/>
              <a:defRPr b="0" sz="2200">
                <a:solidFill>
                  <a:srgbClr val="4B4B4B"/>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33" name="Google Shape;33;p7"/>
          <p:cNvSpPr txBox="1"/>
          <p:nvPr>
            <p:ph idx="5" type="body"/>
          </p:nvPr>
        </p:nvSpPr>
        <p:spPr>
          <a:xfrm>
            <a:off x="106362" y="6498077"/>
            <a:ext cx="3156093" cy="25832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FFFFFF"/>
              </a:buClr>
              <a:buSzPts val="1100"/>
              <a:buFont typeface="Calibri"/>
              <a:buNone/>
              <a:defRPr b="0" sz="1100">
                <a:solidFill>
                  <a:srgbClr val="FFFFFF"/>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text/subheadline">
  <p:cSld name="Standard text/subheadline">
    <p:spTree>
      <p:nvGrpSpPr>
        <p:cNvPr id="34" name="Shape 34"/>
        <p:cNvGrpSpPr/>
        <p:nvPr/>
      </p:nvGrpSpPr>
      <p:grpSpPr>
        <a:xfrm>
          <a:off x="0" y="0"/>
          <a:ext cx="0" cy="0"/>
          <a:chOff x="0" y="0"/>
          <a:chExt cx="0" cy="0"/>
        </a:xfrm>
      </p:grpSpPr>
      <p:sp>
        <p:nvSpPr>
          <p:cNvPr id="35" name="Google Shape;35;p8"/>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6" name="Google Shape;36;p8"/>
          <p:cNvSpPr txBox="1"/>
          <p:nvPr>
            <p:ph type="title"/>
          </p:nvPr>
        </p:nvSpPr>
        <p:spPr>
          <a:xfrm>
            <a:off x="513523" y="385697"/>
            <a:ext cx="7376012" cy="550864"/>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5C8064"/>
              </a:buClr>
              <a:buSzPts val="4400"/>
              <a:buFont typeface="Calibri"/>
              <a:buNone/>
              <a:defRPr sz="4400"/>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
        <p:nvSpPr>
          <p:cNvPr id="37" name="Google Shape;37;p8"/>
          <p:cNvSpPr txBox="1"/>
          <p:nvPr>
            <p:ph idx="1" type="body"/>
          </p:nvPr>
        </p:nvSpPr>
        <p:spPr>
          <a:xfrm>
            <a:off x="533852" y="1408327"/>
            <a:ext cx="8989856" cy="553999"/>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7BB2"/>
              </a:buClr>
              <a:buSzPts val="1800"/>
              <a:buNone/>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38" name="Google Shape;38;p8"/>
          <p:cNvSpPr txBox="1"/>
          <p:nvPr>
            <p:ph idx="2" type="body"/>
          </p:nvPr>
        </p:nvSpPr>
        <p:spPr>
          <a:xfrm>
            <a:off x="533850" y="2098302"/>
            <a:ext cx="11284012" cy="3829801"/>
          </a:xfrm>
          <a:prstGeom prst="rect">
            <a:avLst/>
          </a:prstGeom>
          <a:noFill/>
          <a:ln>
            <a:noFill/>
          </a:ln>
        </p:spPr>
        <p:txBody>
          <a:bodyPr anchorCtr="0" anchor="t" bIns="45700" lIns="45700" spcFirstLastPara="1" rIns="45700" wrap="square" tIns="45700">
            <a:normAutofit/>
          </a:bodyPr>
          <a:lstStyle>
            <a:lvl1pPr indent="-228600" lvl="0" marL="457200" algn="l">
              <a:lnSpc>
                <a:spcPct val="113636"/>
              </a:lnSpc>
              <a:spcBef>
                <a:spcPts val="1000"/>
              </a:spcBef>
              <a:spcAft>
                <a:spcPts val="0"/>
              </a:spcAft>
              <a:buClr>
                <a:srgbClr val="4B4B4B"/>
              </a:buClr>
              <a:buSzPts val="2200"/>
              <a:buFont typeface="Calibri"/>
              <a:buNone/>
              <a:defRPr b="0" sz="2200">
                <a:solidFill>
                  <a:srgbClr val="4B4B4B"/>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39" name="Shape 39"/>
        <p:cNvGrpSpPr/>
        <p:nvPr/>
      </p:nvGrpSpPr>
      <p:grpSpPr>
        <a:xfrm>
          <a:off x="0" y="0"/>
          <a:ext cx="0" cy="0"/>
          <a:chOff x="0" y="0"/>
          <a:chExt cx="0" cy="0"/>
        </a:xfrm>
      </p:grpSpPr>
      <p:sp>
        <p:nvSpPr>
          <p:cNvPr id="40" name="Google Shape;40;p9"/>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descr="Grafik 12" id="41" name="Google Shape;41;p9"/>
          <p:cNvPicPr preferRelativeResize="0"/>
          <p:nvPr/>
        </p:nvPicPr>
        <p:blipFill rotWithShape="1">
          <a:blip r:embed="rId2">
            <a:alphaModFix/>
          </a:blip>
          <a:srcRect b="0" l="0" r="0" t="0"/>
          <a:stretch/>
        </p:blipFill>
        <p:spPr>
          <a:xfrm>
            <a:off x="5011282" y="1238287"/>
            <a:ext cx="2169438" cy="1145880"/>
          </a:xfrm>
          <a:prstGeom prst="rect">
            <a:avLst/>
          </a:prstGeom>
          <a:noFill/>
          <a:ln>
            <a:noFill/>
          </a:ln>
        </p:spPr>
      </p:pic>
      <p:sp>
        <p:nvSpPr>
          <p:cNvPr id="42" name="Google Shape;42;p9"/>
          <p:cNvSpPr txBox="1"/>
          <p:nvPr>
            <p:ph idx="1" type="body"/>
          </p:nvPr>
        </p:nvSpPr>
        <p:spPr>
          <a:xfrm>
            <a:off x="955858" y="3407312"/>
            <a:ext cx="10319160" cy="1688133"/>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1000"/>
              </a:spcBef>
              <a:spcAft>
                <a:spcPts val="0"/>
              </a:spcAft>
              <a:buClr>
                <a:srgbClr val="004E84"/>
              </a:buClr>
              <a:buSzPts val="4400"/>
              <a:buFont typeface="Calibri"/>
              <a:buNone/>
              <a:defRPr sz="4400">
                <a:solidFill>
                  <a:srgbClr val="004E84"/>
                </a:solidFill>
              </a:defRPr>
            </a:lvl1pPr>
            <a:lvl2pPr indent="-228600" lvl="1" marL="914400" algn="ctr">
              <a:lnSpc>
                <a:spcPct val="90000"/>
              </a:lnSpc>
              <a:spcBef>
                <a:spcPts val="1000"/>
              </a:spcBef>
              <a:spcAft>
                <a:spcPts val="0"/>
              </a:spcAft>
              <a:buClr>
                <a:srgbClr val="004E84"/>
              </a:buClr>
              <a:buSzPts val="4400"/>
              <a:buFont typeface="Calibri"/>
              <a:buNone/>
              <a:defRPr sz="4400">
                <a:solidFill>
                  <a:srgbClr val="004E84"/>
                </a:solidFill>
              </a:defRPr>
            </a:lvl2pPr>
            <a:lvl3pPr indent="-508000" lvl="2" marL="1371600" algn="ctr">
              <a:lnSpc>
                <a:spcPct val="90000"/>
              </a:lnSpc>
              <a:spcBef>
                <a:spcPts val="1000"/>
              </a:spcBef>
              <a:spcAft>
                <a:spcPts val="0"/>
              </a:spcAft>
              <a:buClr>
                <a:srgbClr val="004E84"/>
              </a:buClr>
              <a:buSzPts val="4400"/>
              <a:buFont typeface="Calibri"/>
              <a:buChar char="•"/>
              <a:defRPr sz="4400">
                <a:solidFill>
                  <a:srgbClr val="004E84"/>
                </a:solidFill>
              </a:defRPr>
            </a:lvl3pPr>
            <a:lvl4pPr indent="-508000" lvl="3" marL="1828800" algn="ctr">
              <a:lnSpc>
                <a:spcPct val="90000"/>
              </a:lnSpc>
              <a:spcBef>
                <a:spcPts val="1000"/>
              </a:spcBef>
              <a:spcAft>
                <a:spcPts val="0"/>
              </a:spcAft>
              <a:buClr>
                <a:srgbClr val="004E84"/>
              </a:buClr>
              <a:buSzPts val="4400"/>
              <a:buFont typeface="Calibri"/>
              <a:buChar char="•"/>
              <a:defRPr sz="4400">
                <a:solidFill>
                  <a:srgbClr val="004E84"/>
                </a:solidFill>
              </a:defRPr>
            </a:lvl4pPr>
            <a:lvl5pPr indent="-508000" lvl="4" marL="2286000" algn="ctr">
              <a:lnSpc>
                <a:spcPct val="90000"/>
              </a:lnSpc>
              <a:spcBef>
                <a:spcPts val="1000"/>
              </a:spcBef>
              <a:spcAft>
                <a:spcPts val="0"/>
              </a:spcAft>
              <a:buClr>
                <a:srgbClr val="004E84"/>
              </a:buClr>
              <a:buSzPts val="4400"/>
              <a:buFont typeface="Calibri"/>
              <a:buChar char="•"/>
              <a:defRPr sz="4400">
                <a:solidFill>
                  <a:srgbClr val="004E84"/>
                </a:solidFill>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stats">
  <p:cSld name="Text &amp; stats">
    <p:spTree>
      <p:nvGrpSpPr>
        <p:cNvPr id="43" name="Shape 43"/>
        <p:cNvGrpSpPr/>
        <p:nvPr/>
      </p:nvGrpSpPr>
      <p:grpSpPr>
        <a:xfrm>
          <a:off x="0" y="0"/>
          <a:ext cx="0" cy="0"/>
          <a:chOff x="0" y="0"/>
          <a:chExt cx="0" cy="0"/>
        </a:xfrm>
      </p:grpSpPr>
      <p:sp>
        <p:nvSpPr>
          <p:cNvPr id="44" name="Google Shape;44;p10"/>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5" name="Google Shape;45;p10"/>
          <p:cNvSpPr txBox="1"/>
          <p:nvPr>
            <p:ph type="title"/>
          </p:nvPr>
        </p:nvSpPr>
        <p:spPr>
          <a:xfrm>
            <a:off x="513523" y="385697"/>
            <a:ext cx="7376012" cy="550864"/>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5C8064"/>
              </a:buClr>
              <a:buSzPts val="4400"/>
              <a:buFont typeface="Calibri"/>
              <a:buNone/>
              <a:defRPr sz="4400"/>
            </a:lvl1pPr>
            <a:lvl2pPr lvl="1" algn="l">
              <a:lnSpc>
                <a:spcPct val="90000"/>
              </a:lnSpc>
              <a:spcBef>
                <a:spcPts val="0"/>
              </a:spcBef>
              <a:spcAft>
                <a:spcPts val="0"/>
              </a:spcAft>
              <a:buClr>
                <a:srgbClr val="5C8064"/>
              </a:buClr>
              <a:buSzPts val="1800"/>
              <a:buNone/>
              <a:defRPr/>
            </a:lvl2pPr>
            <a:lvl3pPr lvl="2" algn="l">
              <a:lnSpc>
                <a:spcPct val="90000"/>
              </a:lnSpc>
              <a:spcBef>
                <a:spcPts val="0"/>
              </a:spcBef>
              <a:spcAft>
                <a:spcPts val="0"/>
              </a:spcAft>
              <a:buClr>
                <a:srgbClr val="5C8064"/>
              </a:buClr>
              <a:buSzPts val="1800"/>
              <a:buNone/>
              <a:defRPr/>
            </a:lvl3pPr>
            <a:lvl4pPr lvl="3" algn="l">
              <a:lnSpc>
                <a:spcPct val="90000"/>
              </a:lnSpc>
              <a:spcBef>
                <a:spcPts val="0"/>
              </a:spcBef>
              <a:spcAft>
                <a:spcPts val="0"/>
              </a:spcAft>
              <a:buClr>
                <a:srgbClr val="5C8064"/>
              </a:buClr>
              <a:buSzPts val="1800"/>
              <a:buNone/>
              <a:defRPr/>
            </a:lvl4pPr>
            <a:lvl5pPr lvl="4" algn="l">
              <a:lnSpc>
                <a:spcPct val="90000"/>
              </a:lnSpc>
              <a:spcBef>
                <a:spcPts val="0"/>
              </a:spcBef>
              <a:spcAft>
                <a:spcPts val="0"/>
              </a:spcAft>
              <a:buClr>
                <a:srgbClr val="5C8064"/>
              </a:buClr>
              <a:buSzPts val="1800"/>
              <a:buNone/>
              <a:defRPr/>
            </a:lvl5pPr>
            <a:lvl6pPr lvl="5" algn="l">
              <a:lnSpc>
                <a:spcPct val="90000"/>
              </a:lnSpc>
              <a:spcBef>
                <a:spcPts val="0"/>
              </a:spcBef>
              <a:spcAft>
                <a:spcPts val="0"/>
              </a:spcAft>
              <a:buClr>
                <a:srgbClr val="5C8064"/>
              </a:buClr>
              <a:buSzPts val="1800"/>
              <a:buNone/>
              <a:defRPr/>
            </a:lvl6pPr>
            <a:lvl7pPr lvl="6" algn="l">
              <a:lnSpc>
                <a:spcPct val="90000"/>
              </a:lnSpc>
              <a:spcBef>
                <a:spcPts val="0"/>
              </a:spcBef>
              <a:spcAft>
                <a:spcPts val="0"/>
              </a:spcAft>
              <a:buClr>
                <a:srgbClr val="5C8064"/>
              </a:buClr>
              <a:buSzPts val="1800"/>
              <a:buNone/>
              <a:defRPr/>
            </a:lvl7pPr>
            <a:lvl8pPr lvl="7" algn="l">
              <a:lnSpc>
                <a:spcPct val="90000"/>
              </a:lnSpc>
              <a:spcBef>
                <a:spcPts val="0"/>
              </a:spcBef>
              <a:spcAft>
                <a:spcPts val="0"/>
              </a:spcAft>
              <a:buClr>
                <a:srgbClr val="5C8064"/>
              </a:buClr>
              <a:buSzPts val="1800"/>
              <a:buNone/>
              <a:defRPr/>
            </a:lvl8pPr>
            <a:lvl9pPr lvl="8" algn="l">
              <a:lnSpc>
                <a:spcPct val="90000"/>
              </a:lnSpc>
              <a:spcBef>
                <a:spcPts val="0"/>
              </a:spcBef>
              <a:spcAft>
                <a:spcPts val="0"/>
              </a:spcAft>
              <a:buClr>
                <a:srgbClr val="5C8064"/>
              </a:buClr>
              <a:buSzPts val="1800"/>
              <a:buNone/>
              <a:defRPr/>
            </a:lvl9pPr>
          </a:lstStyle>
          <a:p/>
        </p:txBody>
      </p:sp>
      <p:sp>
        <p:nvSpPr>
          <p:cNvPr id="46" name="Google Shape;46;p10"/>
          <p:cNvSpPr txBox="1"/>
          <p:nvPr>
            <p:ph idx="1" type="body"/>
          </p:nvPr>
        </p:nvSpPr>
        <p:spPr>
          <a:xfrm>
            <a:off x="533852" y="2016251"/>
            <a:ext cx="8989856" cy="553999"/>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7BB2"/>
              </a:buClr>
              <a:buSzPts val="1800"/>
              <a:buNone/>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47" name="Google Shape;47;p10"/>
          <p:cNvSpPr txBox="1"/>
          <p:nvPr>
            <p:ph idx="2" type="body"/>
          </p:nvPr>
        </p:nvSpPr>
        <p:spPr>
          <a:xfrm>
            <a:off x="533850" y="2570250"/>
            <a:ext cx="6343043" cy="2274889"/>
          </a:xfrm>
          <a:prstGeom prst="rect">
            <a:avLst/>
          </a:prstGeom>
          <a:noFill/>
          <a:ln>
            <a:noFill/>
          </a:ln>
        </p:spPr>
        <p:txBody>
          <a:bodyPr anchorCtr="0" anchor="t" bIns="45700" lIns="45700" spcFirstLastPara="1" rIns="45700" wrap="square" tIns="45700">
            <a:normAutofit/>
          </a:bodyPr>
          <a:lstStyle>
            <a:lvl1pPr indent="-228600" lvl="0" marL="457200" algn="l">
              <a:lnSpc>
                <a:spcPct val="138888"/>
              </a:lnSpc>
              <a:spcBef>
                <a:spcPts val="1000"/>
              </a:spcBef>
              <a:spcAft>
                <a:spcPts val="0"/>
              </a:spcAft>
              <a:buClr>
                <a:srgbClr val="4B4B4B"/>
              </a:buClr>
              <a:buSzPts val="1800"/>
              <a:buFont typeface="Calibri"/>
              <a:buNone/>
              <a:defRPr b="0" sz="1800">
                <a:solidFill>
                  <a:srgbClr val="4B4B4B"/>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cxnSp>
        <p:nvCxnSpPr>
          <p:cNvPr id="48" name="Google Shape;48;p10"/>
          <p:cNvCxnSpPr/>
          <p:nvPr/>
        </p:nvCxnSpPr>
        <p:spPr>
          <a:xfrm>
            <a:off x="7766044" y="2367318"/>
            <a:ext cx="1" cy="1837614"/>
          </a:xfrm>
          <a:prstGeom prst="straightConnector1">
            <a:avLst/>
          </a:prstGeom>
          <a:noFill/>
          <a:ln cap="flat" cmpd="sng" w="9525">
            <a:solidFill>
              <a:srgbClr val="004E84"/>
            </a:solidFill>
            <a:prstDash val="solid"/>
            <a:miter lim="8000"/>
            <a:headEnd len="sm" w="sm" type="none"/>
            <a:tailEnd len="sm" w="sm" type="none"/>
          </a:ln>
        </p:spPr>
      </p:cxnSp>
      <p:sp>
        <p:nvSpPr>
          <p:cNvPr id="49" name="Google Shape;49;p10"/>
          <p:cNvSpPr txBox="1"/>
          <p:nvPr>
            <p:ph idx="3" type="body"/>
          </p:nvPr>
        </p:nvSpPr>
        <p:spPr>
          <a:xfrm>
            <a:off x="8339115" y="2339030"/>
            <a:ext cx="1770006" cy="36981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4E84"/>
              </a:buClr>
              <a:buSzPts val="1800"/>
              <a:buFont typeface="Calibri"/>
              <a:buNone/>
              <a:defRPr sz="1800">
                <a:solidFill>
                  <a:srgbClr val="004E84"/>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50" name="Google Shape;50;p10"/>
          <p:cNvSpPr txBox="1"/>
          <p:nvPr>
            <p:ph idx="4" type="body"/>
          </p:nvPr>
        </p:nvSpPr>
        <p:spPr>
          <a:xfrm>
            <a:off x="8339115" y="2893028"/>
            <a:ext cx="3015656" cy="860726"/>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800"/>
              </a:spcBef>
              <a:spcAft>
                <a:spcPts val="0"/>
              </a:spcAft>
              <a:buClr>
                <a:srgbClr val="8AB419"/>
              </a:buClr>
              <a:buSzPts val="4980"/>
              <a:buFont typeface="Calibri"/>
              <a:buNone/>
              <a:defRPr sz="4980">
                <a:solidFill>
                  <a:srgbClr val="8AB419"/>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
        <p:nvSpPr>
          <p:cNvPr id="51" name="Google Shape;51;p10"/>
          <p:cNvSpPr txBox="1"/>
          <p:nvPr>
            <p:ph idx="5" type="body"/>
          </p:nvPr>
        </p:nvSpPr>
        <p:spPr>
          <a:xfrm>
            <a:off x="8339115" y="3753753"/>
            <a:ext cx="2031514" cy="2274889"/>
          </a:xfrm>
          <a:prstGeom prst="rect">
            <a:avLst/>
          </a:prstGeom>
          <a:noFill/>
          <a:ln>
            <a:noFill/>
          </a:ln>
        </p:spPr>
        <p:txBody>
          <a:bodyPr anchorCtr="0" anchor="t" bIns="45700" lIns="45700" spcFirstLastPara="1" rIns="45700" wrap="square" tIns="45700">
            <a:normAutofit/>
          </a:bodyPr>
          <a:lstStyle>
            <a:lvl1pPr indent="-228600" lvl="0" marL="457200" algn="l">
              <a:lnSpc>
                <a:spcPct val="138888"/>
              </a:lnSpc>
              <a:spcBef>
                <a:spcPts val="1000"/>
              </a:spcBef>
              <a:spcAft>
                <a:spcPts val="0"/>
              </a:spcAft>
              <a:buClr>
                <a:srgbClr val="4B4B4B"/>
              </a:buClr>
              <a:buSzPts val="1800"/>
              <a:buFont typeface="Calibri"/>
              <a:buNone/>
              <a:defRPr b="0" sz="1800">
                <a:solidFill>
                  <a:srgbClr val="4B4B4B"/>
                </a:solidFill>
              </a:defRPr>
            </a:lvl1pPr>
            <a:lvl2pPr indent="-228600" lvl="1" marL="914400" algn="l">
              <a:lnSpc>
                <a:spcPct val="90000"/>
              </a:lnSpc>
              <a:spcBef>
                <a:spcPts val="1000"/>
              </a:spcBef>
              <a:spcAft>
                <a:spcPts val="0"/>
              </a:spcAft>
              <a:buClr>
                <a:srgbClr val="007BB2"/>
              </a:buClr>
              <a:buSzPts val="1800"/>
              <a:buNone/>
              <a:defRPr/>
            </a:lvl2pPr>
            <a:lvl3pPr indent="-342900" lvl="2" marL="1371600" algn="l">
              <a:lnSpc>
                <a:spcPct val="90000"/>
              </a:lnSpc>
              <a:spcBef>
                <a:spcPts val="1000"/>
              </a:spcBef>
              <a:spcAft>
                <a:spcPts val="0"/>
              </a:spcAft>
              <a:buClr>
                <a:srgbClr val="007BB2"/>
              </a:buClr>
              <a:buSzPts val="1800"/>
              <a:buChar char="•"/>
              <a:defRPr/>
            </a:lvl3pPr>
            <a:lvl4pPr indent="-342900" lvl="3" marL="1828800" algn="l">
              <a:lnSpc>
                <a:spcPct val="90000"/>
              </a:lnSpc>
              <a:spcBef>
                <a:spcPts val="1000"/>
              </a:spcBef>
              <a:spcAft>
                <a:spcPts val="0"/>
              </a:spcAft>
              <a:buClr>
                <a:srgbClr val="007BB2"/>
              </a:buClr>
              <a:buSzPts val="1800"/>
              <a:buChar char="•"/>
              <a:defRPr/>
            </a:lvl4pPr>
            <a:lvl5pPr indent="-342900" lvl="4" marL="2286000" algn="l">
              <a:lnSpc>
                <a:spcPct val="90000"/>
              </a:lnSpc>
              <a:spcBef>
                <a:spcPts val="1000"/>
              </a:spcBef>
              <a:spcAft>
                <a:spcPts val="0"/>
              </a:spcAft>
              <a:buClr>
                <a:srgbClr val="007BB2"/>
              </a:buClr>
              <a:buSzPts val="1800"/>
              <a:buChar char="•"/>
              <a:defRPr/>
            </a:lvl5pPr>
            <a:lvl6pPr indent="-342900" lvl="5" marL="2743200" algn="l">
              <a:lnSpc>
                <a:spcPct val="90000"/>
              </a:lnSpc>
              <a:spcBef>
                <a:spcPts val="1000"/>
              </a:spcBef>
              <a:spcAft>
                <a:spcPts val="0"/>
              </a:spcAft>
              <a:buClr>
                <a:srgbClr val="007BB2"/>
              </a:buClr>
              <a:buSzPts val="1800"/>
              <a:buChar char="•"/>
              <a:defRPr/>
            </a:lvl6pPr>
            <a:lvl7pPr indent="-342900" lvl="6" marL="3200400" algn="l">
              <a:lnSpc>
                <a:spcPct val="90000"/>
              </a:lnSpc>
              <a:spcBef>
                <a:spcPts val="1000"/>
              </a:spcBef>
              <a:spcAft>
                <a:spcPts val="0"/>
              </a:spcAft>
              <a:buClr>
                <a:srgbClr val="007BB2"/>
              </a:buClr>
              <a:buSzPts val="1800"/>
              <a:buChar char="•"/>
              <a:defRPr/>
            </a:lvl7pPr>
            <a:lvl8pPr indent="-342900" lvl="7" marL="3657600" algn="l">
              <a:lnSpc>
                <a:spcPct val="90000"/>
              </a:lnSpc>
              <a:spcBef>
                <a:spcPts val="1000"/>
              </a:spcBef>
              <a:spcAft>
                <a:spcPts val="0"/>
              </a:spcAft>
              <a:buClr>
                <a:srgbClr val="007BB2"/>
              </a:buClr>
              <a:buSzPts val="1800"/>
              <a:buChar char="•"/>
              <a:defRPr/>
            </a:lvl8pPr>
            <a:lvl9pPr indent="-342900" lvl="8" marL="4114800" algn="l">
              <a:lnSpc>
                <a:spcPct val="90000"/>
              </a:lnSpc>
              <a:spcBef>
                <a:spcPts val="1000"/>
              </a:spcBef>
              <a:spcAft>
                <a:spcPts val="0"/>
              </a:spcAft>
              <a:buClr>
                <a:srgbClr val="007BB2"/>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11289418" y="6173416"/>
            <a:ext cx="244427" cy="279401"/>
          </a:xfrm>
          <a:prstGeom prst="rect">
            <a:avLst/>
          </a:prstGeom>
          <a:noFill/>
          <a:ln>
            <a:noFill/>
          </a:ln>
        </p:spPr>
        <p:txBody>
          <a:bodyPr anchorCtr="0" anchor="ctr" bIns="0" lIns="0" spcFirstLastPara="1" rIns="0" wrap="square" tIns="0">
            <a:spAutoFit/>
          </a:bodyPr>
          <a:lstStyle>
            <a:lvl1pPr indent="0" lvl="0"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1pPr>
            <a:lvl2pPr indent="0" lvl="1"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2pPr>
            <a:lvl3pPr indent="0" lvl="2"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3pPr>
            <a:lvl4pPr indent="0" lvl="3"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4pPr>
            <a:lvl5pPr indent="0" lvl="4"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5pPr>
            <a:lvl6pPr indent="0" lvl="5"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6pPr>
            <a:lvl7pPr indent="0" lvl="6"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7pPr>
            <a:lvl8pPr indent="0" lvl="7"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8pPr>
            <a:lvl9pPr indent="0" lvl="8" marL="0" marR="0" rtl="0" algn="l">
              <a:lnSpc>
                <a:spcPct val="100000"/>
              </a:lnSpc>
              <a:spcBef>
                <a:spcPts val="0"/>
              </a:spcBef>
              <a:spcAft>
                <a:spcPts val="0"/>
              </a:spcAft>
              <a:buClr>
                <a:srgbClr val="4B4B4D"/>
              </a:buClr>
              <a:buSzPts val="1800"/>
              <a:buFont typeface="Calibri"/>
              <a:buNone/>
              <a:defRPr b="0" i="0" sz="1800" u="none" cap="none" strike="noStrike">
                <a:solidFill>
                  <a:srgbClr val="4B4B4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7" name="Google Shape;7;p1"/>
          <p:cNvSpPr/>
          <p:nvPr/>
        </p:nvSpPr>
        <p:spPr>
          <a:xfrm>
            <a:off x="16150732" y="201107"/>
            <a:ext cx="12701" cy="615553"/>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4E84"/>
              </a:buClr>
              <a:buSzPts val="4000"/>
              <a:buFont typeface="Calibri"/>
              <a:buNone/>
            </a:pPr>
            <a:r>
              <a:t/>
            </a:r>
            <a:endParaRPr b="1" i="0" sz="4000" u="none" cap="none" strike="noStrike">
              <a:solidFill>
                <a:srgbClr val="004E84"/>
              </a:solidFill>
              <a:latin typeface="Calibri"/>
              <a:ea typeface="Calibri"/>
              <a:cs typeface="Calibri"/>
              <a:sym typeface="Calibri"/>
            </a:endParaRPr>
          </a:p>
        </p:txBody>
      </p:sp>
      <p:sp>
        <p:nvSpPr>
          <p:cNvPr id="8" name="Google Shape;8;p1"/>
          <p:cNvSpPr txBox="1"/>
          <p:nvPr>
            <p:ph type="title"/>
          </p:nvPr>
        </p:nvSpPr>
        <p:spPr>
          <a:xfrm>
            <a:off x="609600" y="92074"/>
            <a:ext cx="10972800" cy="1508126"/>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1pPr>
            <a:lvl2pPr lvl="1"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2pPr>
            <a:lvl3pPr lvl="2"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3pPr>
            <a:lvl4pPr lvl="3"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4pPr>
            <a:lvl5pPr lvl="4"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5pPr>
            <a:lvl6pPr lvl="5"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6pPr>
            <a:lvl7pPr lvl="6"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7pPr>
            <a:lvl8pPr lvl="7"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8pPr>
            <a:lvl9pPr lvl="8" marR="0" rtl="0" algn="l">
              <a:lnSpc>
                <a:spcPct val="90000"/>
              </a:lnSpc>
              <a:spcBef>
                <a:spcPts val="0"/>
              </a:spcBef>
              <a:spcAft>
                <a:spcPts val="0"/>
              </a:spcAft>
              <a:buClr>
                <a:srgbClr val="5C8064"/>
              </a:buClr>
              <a:buSzPts val="4000"/>
              <a:buFont typeface="Calibri"/>
              <a:buNone/>
              <a:defRPr b="1" i="0" sz="4000" u="none" cap="none" strike="noStrike">
                <a:solidFill>
                  <a:srgbClr val="5C8064"/>
                </a:solidFill>
                <a:latin typeface="Calibri"/>
                <a:ea typeface="Calibri"/>
                <a:cs typeface="Calibri"/>
                <a:sym typeface="Calibri"/>
              </a:defRPr>
            </a:lvl9pPr>
          </a:lstStyle>
          <a:p/>
        </p:txBody>
      </p:sp>
      <p:sp>
        <p:nvSpPr>
          <p:cNvPr id="9" name="Google Shape;9;p1"/>
          <p:cNvSpPr txBox="1"/>
          <p:nvPr>
            <p:ph idx="1" type="body"/>
          </p:nvPr>
        </p:nvSpPr>
        <p:spPr>
          <a:xfrm>
            <a:off x="609600" y="1600200"/>
            <a:ext cx="10972800" cy="52578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007BB2"/>
              </a:buClr>
              <a:buSzPts val="3600"/>
              <a:buFont typeface="Calibri"/>
              <a:buNone/>
              <a:defRPr b="1" i="0" sz="3600" u="none" cap="none" strike="noStrike">
                <a:solidFill>
                  <a:srgbClr val="007BB2"/>
                </a:solidFill>
                <a:latin typeface="Calibri"/>
                <a:ea typeface="Calibri"/>
                <a:cs typeface="Calibri"/>
                <a:sym typeface="Calibri"/>
              </a:defRPr>
            </a:lvl1pPr>
            <a:lvl2pPr indent="-228600" lvl="1" marL="914400" marR="0" rtl="0" algn="l">
              <a:lnSpc>
                <a:spcPct val="90000"/>
              </a:lnSpc>
              <a:spcBef>
                <a:spcPts val="1000"/>
              </a:spcBef>
              <a:spcAft>
                <a:spcPts val="0"/>
              </a:spcAft>
              <a:buClr>
                <a:srgbClr val="007BB2"/>
              </a:buClr>
              <a:buSzPts val="3600"/>
              <a:buFont typeface="Calibri"/>
              <a:buNone/>
              <a:defRPr b="1" i="0" sz="3600" u="none" cap="none" strike="noStrike">
                <a:solidFill>
                  <a:srgbClr val="007BB2"/>
                </a:solidFill>
                <a:latin typeface="Calibri"/>
                <a:ea typeface="Calibri"/>
                <a:cs typeface="Calibri"/>
                <a:sym typeface="Calibri"/>
              </a:defRPr>
            </a:lvl2pPr>
            <a:lvl3pPr indent="-457200" lvl="2" marL="13716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3pPr>
            <a:lvl4pPr indent="-457200" lvl="3" marL="18288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4pPr>
            <a:lvl5pPr indent="-457200" lvl="4" marL="22860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5pPr>
            <a:lvl6pPr indent="-457200" lvl="5" marL="27432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6pPr>
            <a:lvl7pPr indent="-457200" lvl="6" marL="32004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7pPr>
            <a:lvl8pPr indent="-457200" lvl="7" marL="36576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8pPr>
            <a:lvl9pPr indent="-457200" lvl="8" marL="4114800" marR="0" rtl="0" algn="l">
              <a:lnSpc>
                <a:spcPct val="90000"/>
              </a:lnSpc>
              <a:spcBef>
                <a:spcPts val="1000"/>
              </a:spcBef>
              <a:spcAft>
                <a:spcPts val="0"/>
              </a:spcAft>
              <a:buClr>
                <a:srgbClr val="007BB2"/>
              </a:buClr>
              <a:buSzPts val="3600"/>
              <a:buFont typeface="Calibri"/>
              <a:buChar char="•"/>
              <a:defRPr b="1" i="0" sz="3600" u="none" cap="none" strike="noStrike">
                <a:solidFill>
                  <a:srgbClr val="007BB2"/>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7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26.png"/><Relationship Id="rId5" Type="http://schemas.openxmlformats.org/officeDocument/2006/relationships/image" Target="../media/image1.png"/><Relationship Id="rId6"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image" Target="../media/image1.png"/><Relationship Id="rId7"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1.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64.png"/><Relationship Id="rId5" Type="http://schemas.openxmlformats.org/officeDocument/2006/relationships/image" Target="../media/image1.png"/><Relationship Id="rId6"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64.png"/><Relationship Id="rId5" Type="http://schemas.openxmlformats.org/officeDocument/2006/relationships/image" Target="../media/image1.png"/><Relationship Id="rId6"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56.jpg"/><Relationship Id="rId6" Type="http://schemas.openxmlformats.org/officeDocument/2006/relationships/image" Target="../media/image1.png"/><Relationship Id="rId7"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36.gif"/><Relationship Id="rId5" Type="http://schemas.openxmlformats.org/officeDocument/2006/relationships/image" Target="../media/image1.png"/><Relationship Id="rId6"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46.png"/><Relationship Id="rId5" Type="http://schemas.openxmlformats.org/officeDocument/2006/relationships/image" Target="../media/image43.jpg"/><Relationship Id="rId6" Type="http://schemas.openxmlformats.org/officeDocument/2006/relationships/hyperlink" Target="https://www.youtube.com/watch?v=sK99vMvUp60" TargetMode="External"/><Relationship Id="rId7" Type="http://schemas.openxmlformats.org/officeDocument/2006/relationships/image" Target="../media/image1.png"/><Relationship Id="rId8"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hyperlink" Target="https://www.stykka.com/cirkularitet" TargetMode="External"/><Relationship Id="rId5" Type="http://schemas.openxmlformats.org/officeDocument/2006/relationships/image" Target="../media/image1.png"/><Relationship Id="rId6"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hyperlink" Target="https://www.stykka.com/cirkularitet" TargetMode="External"/><Relationship Id="rId5" Type="http://schemas.openxmlformats.org/officeDocument/2006/relationships/image" Target="../media/image1.png"/><Relationship Id="rId6"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hyperlink" Target="https://www.stykka.com/cirkularitet" TargetMode="External"/><Relationship Id="rId5" Type="http://schemas.openxmlformats.org/officeDocument/2006/relationships/image" Target="../media/image1.png"/><Relationship Id="rId6"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54.png"/><Relationship Id="rId5" Type="http://schemas.openxmlformats.org/officeDocument/2006/relationships/image" Target="../media/image42.png"/><Relationship Id="rId6" Type="http://schemas.openxmlformats.org/officeDocument/2006/relationships/hyperlink" Target="https://www.vivihouse.cc/" TargetMode="External"/><Relationship Id="rId7" Type="http://schemas.openxmlformats.org/officeDocument/2006/relationships/image" Target="../media/image1.png"/><Relationship Id="rId8" Type="http://schemas.openxmlformats.org/officeDocument/2006/relationships/image" Target="../media/image14.png"/></Relationships>
</file>

<file path=ppt/slides/_rels/slide25.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49.png"/><Relationship Id="rId9" Type="http://schemas.openxmlformats.org/officeDocument/2006/relationships/image" Target="../media/image45.png"/><Relationship Id="rId5" Type="http://schemas.openxmlformats.org/officeDocument/2006/relationships/image" Target="../media/image44.png"/><Relationship Id="rId6" Type="http://schemas.openxmlformats.org/officeDocument/2006/relationships/image" Target="../media/image47.png"/><Relationship Id="rId7" Type="http://schemas.openxmlformats.org/officeDocument/2006/relationships/image" Target="../media/image38.png"/><Relationship Id="rId8" Type="http://schemas.openxmlformats.org/officeDocument/2006/relationships/image" Target="../media/image60.png"/></Relationships>
</file>

<file path=ppt/slides/_rels/slide26.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41.png"/><Relationship Id="rId9" Type="http://schemas.openxmlformats.org/officeDocument/2006/relationships/image" Target="../media/image1.png"/><Relationship Id="rId5" Type="http://schemas.openxmlformats.org/officeDocument/2006/relationships/image" Target="../media/image40.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hyperlink" Target="https://fab.city/resources/whitepaper//"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hyperlink" Target="https://distributeddesign.eu/about/" TargetMode="External"/><Relationship Id="rId5" Type="http://schemas.openxmlformats.org/officeDocument/2006/relationships/image" Target="../media/image74.png"/><Relationship Id="rId6" Type="http://schemas.openxmlformats.org/officeDocument/2006/relationships/image" Target="../media/image1.png"/><Relationship Id="rId7"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hyperlink" Target="https://blog.fab.city/the-fab-city-full-stack-a17028b2a477" TargetMode="External"/><Relationship Id="rId5" Type="http://schemas.openxmlformats.org/officeDocument/2006/relationships/image" Target="../media/image65.png"/><Relationship Id="rId6" Type="http://schemas.openxmlformats.org/officeDocument/2006/relationships/image" Target="../media/image1.png"/><Relationship Id="rId7"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4.png"/><Relationship Id="rId4" Type="http://schemas.openxmlformats.org/officeDocument/2006/relationships/image" Target="../media/image48.jpg"/><Relationship Id="rId5" Type="http://schemas.openxmlformats.org/officeDocument/2006/relationships/image" Target="../media/image53.jpg"/><Relationship Id="rId6" Type="http://schemas.openxmlformats.org/officeDocument/2006/relationships/image" Target="../media/image1.png"/><Relationship Id="rId7" Type="http://schemas.openxmlformats.org/officeDocument/2006/relationships/image" Target="../media/image14.png"/></Relationships>
</file>

<file path=ppt/slides/_rels/slide3.xml.rels><?xml version="1.0" encoding="UTF-8" standalone="yes"?><Relationships xmlns="http://schemas.openxmlformats.org/package/2006/relationships"><Relationship Id="rId11" Type="http://schemas.openxmlformats.org/officeDocument/2006/relationships/hyperlink" Target="https://ddc.dk/tools/designing-your-circular-transition/" TargetMode="External"/><Relationship Id="rId10" Type="http://schemas.openxmlformats.org/officeDocument/2006/relationships/hyperlink" Target="https://materialreuseportal.com" TargetMode="External"/><Relationship Id="rId12" Type="http://schemas.openxmlformats.org/officeDocument/2006/relationships/hyperlink" Target="https://ddc.dk/tools/tool-how-to-get-started-with-distributed-design/"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vandkunsten.com/news/byggeriets-materialepyramide" TargetMode="External"/><Relationship Id="rId4" Type="http://schemas.openxmlformats.org/officeDocument/2006/relationships/hyperlink" Target="https://www.theupcycl.com/materials" TargetMode="External"/><Relationship Id="rId9" Type="http://schemas.openxmlformats.org/officeDocument/2006/relationships/hyperlink" Target="https://www.theupcycl.com/materials" TargetMode="External"/><Relationship Id="rId5" Type="http://schemas.openxmlformats.org/officeDocument/2006/relationships/hyperlink" Target="https://materialreuseportal.com" TargetMode="External"/><Relationship Id="rId6" Type="http://schemas.openxmlformats.org/officeDocument/2006/relationships/hyperlink" Target="https://ddc.dk/tools/designing-your-circular-transition/" TargetMode="External"/><Relationship Id="rId7" Type="http://schemas.openxmlformats.org/officeDocument/2006/relationships/hyperlink" Target="https://ddc.dk/tools/tool-how-to-get-started-with-distributed-design/" TargetMode="External"/><Relationship Id="rId8" Type="http://schemas.openxmlformats.org/officeDocument/2006/relationships/hyperlink" Target="https://vandkunsten.com/news/byggeriets-materialepyramid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image" Target="../media/image61.jpg"/><Relationship Id="rId5" Type="http://schemas.openxmlformats.org/officeDocument/2006/relationships/hyperlink" Target="https://www.materialepyramiden.dk"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4.png"/><Relationship Id="rId4" Type="http://schemas.openxmlformats.org/officeDocument/2006/relationships/image" Target="../media/image52.png"/><Relationship Id="rId5" Type="http://schemas.openxmlformats.org/officeDocument/2006/relationships/hyperlink" Target="https://www.stykka.com/teknologi" TargetMode="External"/><Relationship Id="rId6" Type="http://schemas.openxmlformats.org/officeDocument/2006/relationships/image" Target="../media/image1.png"/><Relationship Id="rId7"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4.png"/><Relationship Id="rId4" Type="http://schemas.openxmlformats.org/officeDocument/2006/relationships/image" Target="../media/image26.png"/><Relationship Id="rId5" Type="http://schemas.openxmlformats.org/officeDocument/2006/relationships/image" Target="../media/image55.png"/><Relationship Id="rId6" Type="http://schemas.openxmlformats.org/officeDocument/2006/relationships/image" Target="../media/image1.png"/><Relationship Id="rId7"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7.png"/><Relationship Id="rId4" Type="http://schemas.openxmlformats.org/officeDocument/2006/relationships/image" Target="../media/image26.png"/><Relationship Id="rId5" Type="http://schemas.openxmlformats.org/officeDocument/2006/relationships/image" Target="../media/image1.png"/><Relationship Id="rId6"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hyperlink" Target="https://ddc.dk/tools/designing-your-circular-transition/" TargetMode="External"/><Relationship Id="rId5" Type="http://schemas.openxmlformats.org/officeDocument/2006/relationships/image" Target="../media/image68.png"/><Relationship Id="rId6" Type="http://schemas.openxmlformats.org/officeDocument/2006/relationships/image" Target="../media/image1.png"/><Relationship Id="rId7"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7.png"/><Relationship Id="rId4" Type="http://schemas.openxmlformats.org/officeDocument/2006/relationships/image" Target="../media/image62.jpg"/><Relationship Id="rId5" Type="http://schemas.openxmlformats.org/officeDocument/2006/relationships/hyperlink" Target="https://ddc.dk/tools/designing-your-circular-transition/" TargetMode="External"/><Relationship Id="rId6" Type="http://schemas.openxmlformats.org/officeDocument/2006/relationships/image" Target="../media/image1.png"/><Relationship Id="rId7"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6.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1.png"/><Relationship Id="rId6"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hyperlink" Target="https://wikifactory.com" TargetMode="External"/><Relationship Id="rId5" Type="http://schemas.openxmlformats.org/officeDocument/2006/relationships/hyperlink" Target="https://distributeddesign.eu" TargetMode="External"/><Relationship Id="rId6" Type="http://schemas.openxmlformats.org/officeDocument/2006/relationships/image" Target="../media/image1.png"/><Relationship Id="rId7"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73.png"/><Relationship Id="rId5" Type="http://schemas.openxmlformats.org/officeDocument/2006/relationships/image" Target="../media/image72.png"/><Relationship Id="rId6" Type="http://schemas.openxmlformats.org/officeDocument/2006/relationships/image" Target="../media/image67.png"/><Relationship Id="rId7" Type="http://schemas.openxmlformats.org/officeDocument/2006/relationships/image" Target="../media/image1.png"/><Relationship Id="rId8" Type="http://schemas.openxmlformats.org/officeDocument/2006/relationships/image" Target="../media/image1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hyperlink" Target="https://www.openlca.org/learning/" TargetMode="External"/><Relationship Id="rId5" Type="http://schemas.openxmlformats.org/officeDocument/2006/relationships/hyperlink" Target="https://www.greendelta.com" TargetMode="External"/><Relationship Id="rId6" Type="http://schemas.openxmlformats.org/officeDocument/2006/relationships/hyperlink" Target="https://www.materialepyramiden.dk" TargetMode="External"/><Relationship Id="rId7" Type="http://schemas.openxmlformats.org/officeDocument/2006/relationships/image" Target="../media/image1.png"/><Relationship Id="rId8"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1.jpg"/><Relationship Id="rId4" Type="http://schemas.openxmlformats.org/officeDocument/2006/relationships/hyperlink" Target="https://www.materialepyramiden.dk"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hyperlink" Target="https://materialreuseportal.com/" TargetMode="External"/><Relationship Id="rId5" Type="http://schemas.openxmlformats.org/officeDocument/2006/relationships/hyperlink" Target="https://www.circuit-project.eu" TargetMode="External"/><Relationship Id="rId6" Type="http://schemas.openxmlformats.org/officeDocument/2006/relationships/hyperlink" Target="https://www.theupcycl.com" TargetMode="External"/><Relationship Id="rId7" Type="http://schemas.openxmlformats.org/officeDocument/2006/relationships/image" Target="../media/image1.png"/><Relationship Id="rId8"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4.png"/></Relationships>
</file>

<file path=ppt/slides/_rels/slide45.xml.rels><?xml version="1.0" encoding="UTF-8" standalone="yes"?><Relationships xmlns="http://schemas.openxmlformats.org/package/2006/relationships"><Relationship Id="rId11" Type="http://schemas.openxmlformats.org/officeDocument/2006/relationships/hyperlink" Target="https://www.teknologisk.dk/design-for-disassembly-haandbog-om-affaldsforebyggelse-i-byggeriet/40730" TargetMode="External"/><Relationship Id="rId10" Type="http://schemas.openxmlformats.org/officeDocument/2006/relationships/hyperlink" Target="https://www.teknologisk.dk/design-for-disassembly-haandbog-om-affaldsforebyggelse-i-byggeriet/40730" TargetMode="External"/><Relationship Id="rId13" Type="http://schemas.openxmlformats.org/officeDocument/2006/relationships/hyperlink" Target="https://materialreuseportal.com/" TargetMode="External"/><Relationship Id="rId12" Type="http://schemas.openxmlformats.org/officeDocument/2006/relationships/hyperlink" Target="https://materialreuseportal.com/" TargetMode="External"/><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hyperlink" Target="https://distributeddesign.eu/how-makers-relate-their-work-to-circularity/" TargetMode="External"/><Relationship Id="rId9" Type="http://schemas.openxmlformats.org/officeDocument/2006/relationships/hyperlink" Target="https://wikifactory.com/+wikifactory/stories/guide-to-design-for-disassembly-how-to-implement-it" TargetMode="External"/><Relationship Id="rId15" Type="http://schemas.openxmlformats.org/officeDocument/2006/relationships/image" Target="../media/image1.png"/><Relationship Id="rId14" Type="http://schemas.openxmlformats.org/officeDocument/2006/relationships/hyperlink" Target="https://wikifactory.com/" TargetMode="External"/><Relationship Id="rId16" Type="http://schemas.openxmlformats.org/officeDocument/2006/relationships/image" Target="../media/image14.png"/><Relationship Id="rId5" Type="http://schemas.openxmlformats.org/officeDocument/2006/relationships/hyperlink" Target="https://distributeddesign.eu/how-makers-relate-their-work-to-circularity/" TargetMode="External"/><Relationship Id="rId6" Type="http://schemas.openxmlformats.org/officeDocument/2006/relationships/hyperlink" Target="https://distributeddesign.eu/cities-as-distributed-and-decentralized-material-ecosystems-supporting-local-and-circular-production-within-all-sectors/" TargetMode="External"/><Relationship Id="rId7" Type="http://schemas.openxmlformats.org/officeDocument/2006/relationships/hyperlink" Target="https://distributeddesign.eu/cities-as-distributed-and-decentralized-material-ecosystems-supporting-local-and-circular-production-within-all-sectors/" TargetMode="External"/><Relationship Id="rId8" Type="http://schemas.openxmlformats.org/officeDocument/2006/relationships/hyperlink" Target="https://wikifactory.com/+wikifactory/stories/guide-to-design-for-disassembly-how-to-implement-i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26.png"/><Relationship Id="rId5" Type="http://schemas.openxmlformats.org/officeDocument/2006/relationships/image" Target="../media/image1.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4.jpg"/><Relationship Id="rId5" Type="http://schemas.openxmlformats.org/officeDocument/2006/relationships/image" Target="../media/image1.png"/><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33.jpg"/><Relationship Id="rId6" Type="http://schemas.openxmlformats.org/officeDocument/2006/relationships/image" Target="../media/image1.png"/><Relationship Id="rId7"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9.jpg"/><Relationship Id="rId5" Type="http://schemas.openxmlformats.org/officeDocument/2006/relationships/image" Target="../media/image11.jpg"/><Relationship Id="rId6" Type="http://schemas.openxmlformats.org/officeDocument/2006/relationships/image" Target="../media/image15.jpg"/><Relationship Id="rId7" Type="http://schemas.openxmlformats.org/officeDocument/2006/relationships/image" Target="../media/image1.png"/><Relationship Id="rId8"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p:nvPr/>
        </p:nvSpPr>
        <p:spPr>
          <a:xfrm>
            <a:off x="9048308" y="3710756"/>
            <a:ext cx="4019107" cy="4019107"/>
          </a:xfrm>
          <a:prstGeom prst="ellipse">
            <a:avLst/>
          </a:prstGeom>
          <a:solidFill>
            <a:srgbClr val="5D7997">
              <a:alpha val="18823"/>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 name="Google Shape;64;p14"/>
          <p:cNvSpPr txBox="1"/>
          <p:nvPr/>
        </p:nvSpPr>
        <p:spPr>
          <a:xfrm>
            <a:off x="821493" y="3152559"/>
            <a:ext cx="8347672" cy="571501"/>
          </a:xfrm>
          <a:prstGeom prst="rect">
            <a:avLst/>
          </a:prstGeom>
          <a:noFill/>
          <a:ln>
            <a:noFill/>
          </a:ln>
        </p:spPr>
        <p:txBody>
          <a:bodyPr anchorCtr="0" anchor="ctr" bIns="0" lIns="0" spcFirstLastPara="1" rIns="0" wrap="square" tIns="0">
            <a:spAutoFit/>
          </a:bodyPr>
          <a:lstStyle/>
          <a:p>
            <a:pPr indent="0" lvl="0" marL="0" marR="0" rtl="0" algn="l">
              <a:lnSpc>
                <a:spcPct val="70454"/>
              </a:lnSpc>
              <a:spcBef>
                <a:spcPts val="0"/>
              </a:spcBef>
              <a:spcAft>
                <a:spcPts val="0"/>
              </a:spcAft>
              <a:buClr>
                <a:srgbClr val="5C8064"/>
              </a:buClr>
              <a:buSzPts val="4400"/>
              <a:buFont typeface="Calibri"/>
              <a:buNone/>
            </a:pPr>
            <a:r>
              <a:rPr b="1" i="0" lang="en-US" sz="4400" u="none" cap="none" strike="noStrike">
                <a:solidFill>
                  <a:srgbClr val="5C8064"/>
                </a:solidFill>
                <a:latin typeface="Calibri"/>
                <a:ea typeface="Calibri"/>
                <a:cs typeface="Calibri"/>
                <a:sym typeface="Calibri"/>
              </a:rPr>
              <a:t>Maker: Education Topic</a:t>
            </a:r>
            <a:endParaRPr/>
          </a:p>
          <a:p>
            <a:pPr indent="0" lvl="0" marL="0" marR="0" rtl="0" algn="l">
              <a:lnSpc>
                <a:spcPct val="100000"/>
              </a:lnSpc>
              <a:spcBef>
                <a:spcPts val="0"/>
              </a:spcBef>
              <a:spcAft>
                <a:spcPts val="0"/>
              </a:spcAft>
              <a:buClr>
                <a:srgbClr val="000000"/>
              </a:buClr>
              <a:buSzPts val="1200"/>
              <a:buFont typeface="Helvetica Neue"/>
              <a:buNone/>
            </a:pPr>
            <a:r>
              <a:rPr b="0" i="1" lang="en-US" sz="1200" u="none" cap="none" strike="noStrike">
                <a:solidFill>
                  <a:srgbClr val="000000"/>
                </a:solidFill>
                <a:latin typeface="Helvetica Neue"/>
                <a:ea typeface="Helvetica Neue"/>
                <a:cs typeface="Helvetica Neue"/>
                <a:sym typeface="Helvetica Neue"/>
              </a:rPr>
              <a:t>Reusability, repairability, recyclability</a:t>
            </a:r>
            <a:endParaRPr/>
          </a:p>
        </p:txBody>
      </p:sp>
      <p:pic>
        <p:nvPicPr>
          <p:cNvPr descr="Grafik 1" id="65" name="Google Shape;65;p14"/>
          <p:cNvPicPr preferRelativeResize="0"/>
          <p:nvPr/>
        </p:nvPicPr>
        <p:blipFill rotWithShape="1">
          <a:blip r:embed="rId3">
            <a:alphaModFix/>
          </a:blip>
          <a:srcRect b="0" l="0" r="0" t="0"/>
          <a:stretch/>
        </p:blipFill>
        <p:spPr>
          <a:xfrm>
            <a:off x="9513124" y="4143166"/>
            <a:ext cx="3141246" cy="3141246"/>
          </a:xfrm>
          <a:prstGeom prst="rect">
            <a:avLst/>
          </a:prstGeom>
          <a:noFill/>
          <a:ln>
            <a:noFill/>
          </a:ln>
        </p:spPr>
      </p:pic>
      <p:pic>
        <p:nvPicPr>
          <p:cNvPr descr="Picture 5" id="66" name="Google Shape;66;p14"/>
          <p:cNvPicPr preferRelativeResize="0"/>
          <p:nvPr/>
        </p:nvPicPr>
        <p:blipFill rotWithShape="1">
          <a:blip r:embed="rId4">
            <a:alphaModFix/>
          </a:blip>
          <a:srcRect b="0" l="0" r="0" t="0"/>
          <a:stretch/>
        </p:blipFill>
        <p:spPr>
          <a:xfrm>
            <a:off x="634719" y="541077"/>
            <a:ext cx="4897821" cy="2071136"/>
          </a:xfrm>
          <a:prstGeom prst="rect">
            <a:avLst/>
          </a:prstGeom>
          <a:noFill/>
          <a:ln>
            <a:noFill/>
          </a:ln>
        </p:spPr>
      </p:pic>
      <p:pic>
        <p:nvPicPr>
          <p:cNvPr descr="PrimærLogo_sort_respektafstand.png" id="67" name="Google Shape;67;p14"/>
          <p:cNvPicPr preferRelativeResize="0"/>
          <p:nvPr/>
        </p:nvPicPr>
        <p:blipFill rotWithShape="1">
          <a:blip r:embed="rId5">
            <a:alphaModFix/>
          </a:blip>
          <a:srcRect b="0" l="0" r="0" t="0"/>
          <a:stretch/>
        </p:blipFill>
        <p:spPr>
          <a:xfrm>
            <a:off x="16929" y="5770112"/>
            <a:ext cx="2330929" cy="10835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orangegrain.png" id="166" name="Google Shape;166;p23"/>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sp>
        <p:nvSpPr>
          <p:cNvPr id="167" name="Google Shape;167;p23"/>
          <p:cNvSpPr txBox="1"/>
          <p:nvPr/>
        </p:nvSpPr>
        <p:spPr>
          <a:xfrm>
            <a:off x="1268721" y="965199"/>
            <a:ext cx="9654558" cy="49276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When designing for circularity everything must be designed for:</a:t>
            </a:r>
            <a:endParaRPr/>
          </a:p>
          <a:p>
            <a:pPr indent="0" lvl="0" marL="0" marR="0" rtl="0" algn="ctr">
              <a:lnSpc>
                <a:spcPct val="100000"/>
              </a:lnSpc>
              <a:spcBef>
                <a:spcPts val="0"/>
              </a:spcBef>
              <a:spcAft>
                <a:spcPts val="0"/>
              </a:spcAft>
              <a:buClr>
                <a:srgbClr val="FFFFFF"/>
              </a:buClr>
              <a:buSzPts val="4000"/>
              <a:buFont typeface="Barlow"/>
              <a:buNone/>
            </a:pPr>
            <a:r>
              <a:t/>
            </a:r>
            <a:endParaRPr b="0" i="0" sz="4000" u="none" cap="none" strike="noStrike">
              <a:solidFill>
                <a:srgbClr val="FFFFFF"/>
              </a:solidFill>
              <a:latin typeface="Barlow"/>
              <a:ea typeface="Barlow"/>
              <a:cs typeface="Barlow"/>
              <a:sym typeface="Barlow"/>
            </a:endParaRPr>
          </a:p>
          <a:p>
            <a:pPr indent="-668421" lvl="0" marL="668421" marR="0" rtl="0" algn="ctr">
              <a:lnSpc>
                <a:spcPct val="100000"/>
              </a:lnSpc>
              <a:spcBef>
                <a:spcPts val="0"/>
              </a:spcBef>
              <a:spcAft>
                <a:spcPts val="0"/>
              </a:spcAft>
              <a:buClr>
                <a:srgbClr val="FFFFFF"/>
              </a:buClr>
              <a:buSzPts val="4000"/>
              <a:buFont typeface="Barlow"/>
              <a:buAutoNum type="arabicParenR"/>
            </a:pPr>
            <a:r>
              <a:rPr b="0" i="0" lang="en-US" sz="4000" u="none" cap="none" strike="noStrike">
                <a:solidFill>
                  <a:srgbClr val="FFFFFF"/>
                </a:solidFill>
                <a:latin typeface="Barlow"/>
                <a:ea typeface="Barlow"/>
                <a:cs typeface="Barlow"/>
                <a:sym typeface="Barlow"/>
              </a:rPr>
              <a:t>Reusability</a:t>
            </a:r>
            <a:endParaRPr/>
          </a:p>
          <a:p>
            <a:pPr indent="-668421" lvl="0" marL="668421" marR="0" rtl="0" algn="ctr">
              <a:lnSpc>
                <a:spcPct val="100000"/>
              </a:lnSpc>
              <a:spcBef>
                <a:spcPts val="0"/>
              </a:spcBef>
              <a:spcAft>
                <a:spcPts val="0"/>
              </a:spcAft>
              <a:buClr>
                <a:srgbClr val="FFFFFF"/>
              </a:buClr>
              <a:buSzPts val="4000"/>
              <a:buFont typeface="Barlow"/>
              <a:buAutoNum type="arabicParenR"/>
            </a:pPr>
            <a:r>
              <a:rPr b="0" i="0" lang="en-US" sz="4000" u="none" cap="none" strike="noStrike">
                <a:solidFill>
                  <a:srgbClr val="FFFFFF"/>
                </a:solidFill>
                <a:latin typeface="Barlow"/>
                <a:ea typeface="Barlow"/>
                <a:cs typeface="Barlow"/>
                <a:sym typeface="Barlow"/>
              </a:rPr>
              <a:t>Repairability </a:t>
            </a:r>
            <a:endParaRPr/>
          </a:p>
          <a:p>
            <a:pPr indent="-668421" lvl="0" marL="668421" marR="0" rtl="0" algn="ctr">
              <a:lnSpc>
                <a:spcPct val="100000"/>
              </a:lnSpc>
              <a:spcBef>
                <a:spcPts val="0"/>
              </a:spcBef>
              <a:spcAft>
                <a:spcPts val="0"/>
              </a:spcAft>
              <a:buClr>
                <a:srgbClr val="FFFFFF"/>
              </a:buClr>
              <a:buSzPts val="4000"/>
              <a:buFont typeface="Barlow"/>
              <a:buAutoNum type="arabicParenR"/>
            </a:pPr>
            <a:r>
              <a:rPr b="0" i="0" lang="en-US" sz="4000" u="none" cap="none" strike="noStrike">
                <a:solidFill>
                  <a:srgbClr val="FFFFFF"/>
                </a:solidFill>
                <a:latin typeface="Barlow"/>
                <a:ea typeface="Barlow"/>
                <a:cs typeface="Barlow"/>
                <a:sym typeface="Barlow"/>
              </a:rPr>
              <a:t>Recyclability</a:t>
            </a:r>
            <a:endParaRPr/>
          </a:p>
          <a:p>
            <a:pPr indent="-668421" lvl="0" marL="668421" marR="0" rtl="0" algn="ctr">
              <a:lnSpc>
                <a:spcPct val="100000"/>
              </a:lnSpc>
              <a:spcBef>
                <a:spcPts val="0"/>
              </a:spcBef>
              <a:spcAft>
                <a:spcPts val="0"/>
              </a:spcAft>
              <a:buClr>
                <a:srgbClr val="FFFFFF"/>
              </a:buClr>
              <a:buSzPts val="4000"/>
              <a:buFont typeface="Barlow"/>
              <a:buAutoNum type="arabicParenR"/>
            </a:pPr>
            <a:r>
              <a:rPr b="0" i="0" lang="en-US" sz="4000" u="none" cap="none" strike="noStrike">
                <a:solidFill>
                  <a:srgbClr val="FFFFFF"/>
                </a:solidFill>
                <a:latin typeface="Barlow"/>
                <a:ea typeface="Barlow"/>
                <a:cs typeface="Barlow"/>
                <a:sym typeface="Barlow"/>
              </a:rPr>
              <a:t>Upgradability</a:t>
            </a:r>
            <a:endParaRPr/>
          </a:p>
          <a:p>
            <a:pPr indent="-668421" lvl="0" marL="668421" marR="0" rtl="0" algn="ctr">
              <a:lnSpc>
                <a:spcPct val="100000"/>
              </a:lnSpc>
              <a:spcBef>
                <a:spcPts val="0"/>
              </a:spcBef>
              <a:spcAft>
                <a:spcPts val="0"/>
              </a:spcAft>
              <a:buClr>
                <a:srgbClr val="FFFFFF"/>
              </a:buClr>
              <a:buSzPts val="4000"/>
              <a:buFont typeface="Barlow"/>
              <a:buAutoNum type="arabicParenR"/>
            </a:pPr>
            <a:r>
              <a:rPr b="0" i="0" lang="en-US" sz="4000" u="none" cap="none" strike="noStrike">
                <a:solidFill>
                  <a:srgbClr val="FFFFFF"/>
                </a:solidFill>
                <a:latin typeface="Barlow"/>
                <a:ea typeface="Barlow"/>
                <a:cs typeface="Barlow"/>
                <a:sym typeface="Barlow"/>
              </a:rPr>
              <a:t>Transformability</a:t>
            </a:r>
            <a:endParaRPr/>
          </a:p>
        </p:txBody>
      </p:sp>
      <p:pic>
        <p:nvPicPr>
          <p:cNvPr descr="pasted-image.pdf" id="168" name="Google Shape;168;p23"/>
          <p:cNvPicPr preferRelativeResize="0"/>
          <p:nvPr/>
        </p:nvPicPr>
        <p:blipFill>
          <a:blip r:embed="rId4">
            <a:alphaModFix/>
          </a:blip>
          <a:stretch>
            <a:fillRect/>
          </a:stretch>
        </p:blipFill>
        <p:spPr>
          <a:xfrm>
            <a:off x="420883" y="6319133"/>
            <a:ext cx="793489" cy="205944"/>
          </a:xfrm>
          <a:prstGeom prst="rect">
            <a:avLst/>
          </a:prstGeom>
          <a:noFill/>
          <a:ln>
            <a:noFill/>
          </a:ln>
        </p:spPr>
      </p:pic>
      <p:pic>
        <p:nvPicPr>
          <p:cNvPr descr="Circular spaces_Logo-White-small.png" id="169" name="Google Shape;169;p23"/>
          <p:cNvPicPr preferRelativeResize="0"/>
          <p:nvPr/>
        </p:nvPicPr>
        <p:blipFill rotWithShape="1">
          <a:blip r:embed="rId5">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descr="orangegrain.png" id="174" name="Google Shape;174;p24"/>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sp>
        <p:nvSpPr>
          <p:cNvPr id="175" name="Google Shape;175;p24"/>
          <p:cNvSpPr txBox="1"/>
          <p:nvPr/>
        </p:nvSpPr>
        <p:spPr>
          <a:xfrm>
            <a:off x="1268721" y="2641599"/>
            <a:ext cx="9654558" cy="15748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CS: WP1 approach to circular design / economy (WILDAU)</a:t>
            </a:r>
            <a:endParaRPr/>
          </a:p>
          <a:p>
            <a:pPr indent="0" lvl="0" marL="0" marR="0" rtl="0" algn="ctr">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About CIRCULAR SPACES and CIRCULAR MAKER EDUCATION TOPIC</a:t>
            </a:r>
            <a:endParaRPr/>
          </a:p>
        </p:txBody>
      </p:sp>
      <p:sp>
        <p:nvSpPr>
          <p:cNvPr id="176" name="Google Shape;176;p24"/>
          <p:cNvSpPr txBox="1"/>
          <p:nvPr/>
        </p:nvSpPr>
        <p:spPr>
          <a:xfrm>
            <a:off x="1268721" y="4923012"/>
            <a:ext cx="9654558" cy="4318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2500"/>
              <a:buFont typeface="Barlow"/>
              <a:buNone/>
            </a:pPr>
            <a:r>
              <a:rPr b="0" i="0" lang="en-US" sz="2500" u="none" cap="none" strike="noStrike">
                <a:solidFill>
                  <a:srgbClr val="FFFFFF"/>
                </a:solidFill>
                <a:latin typeface="Barlow"/>
                <a:ea typeface="Barlow"/>
                <a:cs typeface="Barlow"/>
                <a:sym typeface="Barlow"/>
              </a:rPr>
              <a:t>Awaiting slides from PP</a:t>
            </a:r>
            <a:endParaRPr/>
          </a:p>
        </p:txBody>
      </p:sp>
      <p:pic>
        <p:nvPicPr>
          <p:cNvPr descr="pasted-image.pdf" id="177" name="Google Shape;177;p24"/>
          <p:cNvPicPr preferRelativeResize="0"/>
          <p:nvPr/>
        </p:nvPicPr>
        <p:blipFill>
          <a:blip r:embed="rId4">
            <a:alphaModFix/>
          </a:blip>
          <a:stretch>
            <a:fillRect/>
          </a:stretch>
        </p:blipFill>
        <p:spPr>
          <a:xfrm>
            <a:off x="420883" y="6319133"/>
            <a:ext cx="793489" cy="205944"/>
          </a:xfrm>
          <a:prstGeom prst="rect">
            <a:avLst/>
          </a:prstGeom>
          <a:noFill/>
          <a:ln>
            <a:noFill/>
          </a:ln>
        </p:spPr>
      </p:pic>
      <p:pic>
        <p:nvPicPr>
          <p:cNvPr descr="Circular spaces_Logo-White-small.png" id="178" name="Google Shape;178;p24"/>
          <p:cNvPicPr preferRelativeResize="0"/>
          <p:nvPr/>
        </p:nvPicPr>
        <p:blipFill rotWithShape="1">
          <a:blip r:embed="rId5">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x.pinkgrain.png" id="183" name="Google Shape;183;p25"/>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184" name="Google Shape;184;p25"/>
          <p:cNvSpPr txBox="1"/>
          <p:nvPr/>
        </p:nvSpPr>
        <p:spPr>
          <a:xfrm>
            <a:off x="1268721" y="2946400"/>
            <a:ext cx="9654558" cy="9652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SESSION 2</a:t>
            </a:r>
            <a:endParaRPr/>
          </a:p>
          <a:p>
            <a:pPr indent="0" lvl="0" marL="0" marR="0" rtl="0" algn="ctr">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Introduction to circular design: design principals, approaches and methods </a:t>
            </a:r>
            <a:endParaRPr/>
          </a:p>
        </p:txBody>
      </p:sp>
      <p:pic>
        <p:nvPicPr>
          <p:cNvPr descr="circerow1.png" id="185" name="Google Shape;185;p25"/>
          <p:cNvPicPr preferRelativeResize="0"/>
          <p:nvPr/>
        </p:nvPicPr>
        <p:blipFill rotWithShape="1">
          <a:blip r:embed="rId4">
            <a:alphaModFix amt="20000"/>
          </a:blip>
          <a:srcRect b="0" l="42360" r="41621" t="0"/>
          <a:stretch/>
        </p:blipFill>
        <p:spPr>
          <a:xfrm>
            <a:off x="2030214" y="589067"/>
            <a:ext cx="8131641" cy="5711006"/>
          </a:xfrm>
          <a:prstGeom prst="rect">
            <a:avLst/>
          </a:prstGeom>
          <a:noFill/>
          <a:ln>
            <a:noFill/>
          </a:ln>
        </p:spPr>
      </p:pic>
      <p:sp>
        <p:nvSpPr>
          <p:cNvPr id="186" name="Google Shape;186;p25"/>
          <p:cNvSpPr txBox="1"/>
          <p:nvPr/>
        </p:nvSpPr>
        <p:spPr>
          <a:xfrm>
            <a:off x="4560061" y="1691983"/>
            <a:ext cx="3071877" cy="9144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MAIN PART #1</a:t>
            </a:r>
            <a:endParaRPr/>
          </a:p>
        </p:txBody>
      </p:sp>
      <p:pic>
        <p:nvPicPr>
          <p:cNvPr descr="pasted-image.pdf" id="187" name="Google Shape;187;p25"/>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188" name="Google Shape;188;p25"/>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descr="x.pinkgrain.png" id="193" name="Google Shape;193;p26"/>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pic>
        <p:nvPicPr>
          <p:cNvPr descr="circerow1.png" id="194" name="Google Shape;194;p26"/>
          <p:cNvPicPr preferRelativeResize="0"/>
          <p:nvPr/>
        </p:nvPicPr>
        <p:blipFill rotWithShape="1">
          <a:blip r:embed="rId4">
            <a:alphaModFix amt="20000"/>
          </a:blip>
          <a:srcRect b="0" l="42360" r="41621" t="0"/>
          <a:stretch/>
        </p:blipFill>
        <p:spPr>
          <a:xfrm>
            <a:off x="12164570" y="589067"/>
            <a:ext cx="8131641" cy="5711006"/>
          </a:xfrm>
          <a:prstGeom prst="rect">
            <a:avLst/>
          </a:prstGeom>
          <a:noFill/>
          <a:ln>
            <a:noFill/>
          </a:ln>
        </p:spPr>
      </p:pic>
      <p:sp>
        <p:nvSpPr>
          <p:cNvPr id="195" name="Google Shape;195;p26"/>
          <p:cNvSpPr txBox="1"/>
          <p:nvPr/>
        </p:nvSpPr>
        <p:spPr>
          <a:xfrm>
            <a:off x="3654220" y="2809583"/>
            <a:ext cx="4883560"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Circular design principals</a:t>
            </a:r>
            <a:endParaRPr/>
          </a:p>
        </p:txBody>
      </p:sp>
      <p:pic>
        <p:nvPicPr>
          <p:cNvPr descr="pasted-image.pdf" id="196" name="Google Shape;196;p26"/>
          <p:cNvPicPr preferRelativeResize="0"/>
          <p:nvPr/>
        </p:nvPicPr>
        <p:blipFill rotWithShape="1">
          <a:blip r:embed="rId5">
            <a:alphaModFix/>
          </a:blip>
          <a:srcRect b="0" l="0" r="0" t="0"/>
          <a:stretch/>
        </p:blipFill>
        <p:spPr>
          <a:xfrm>
            <a:off x="3745332" y="1267502"/>
            <a:ext cx="4561827" cy="4322996"/>
          </a:xfrm>
          <a:prstGeom prst="rect">
            <a:avLst/>
          </a:prstGeom>
          <a:noFill/>
          <a:ln>
            <a:noFill/>
          </a:ln>
        </p:spPr>
      </p:pic>
      <p:pic>
        <p:nvPicPr>
          <p:cNvPr descr="pasted-image.pdf" id="197" name="Google Shape;197;p26"/>
          <p:cNvPicPr preferRelativeResize="0"/>
          <p:nvPr/>
        </p:nvPicPr>
        <p:blipFill rotWithShape="1">
          <a:blip r:embed="rId5">
            <a:alphaModFix/>
          </a:blip>
          <a:srcRect b="0" l="0" r="0" t="0"/>
          <a:stretch/>
        </p:blipFill>
        <p:spPr>
          <a:xfrm>
            <a:off x="6403497" y="425560"/>
            <a:ext cx="2465442" cy="2336365"/>
          </a:xfrm>
          <a:prstGeom prst="rect">
            <a:avLst/>
          </a:prstGeom>
          <a:noFill/>
          <a:ln>
            <a:noFill/>
          </a:ln>
        </p:spPr>
      </p:pic>
      <p:pic>
        <p:nvPicPr>
          <p:cNvPr descr="pasted-image.pdf" id="198" name="Google Shape;198;p26"/>
          <p:cNvPicPr preferRelativeResize="0"/>
          <p:nvPr/>
        </p:nvPicPr>
        <p:blipFill rotWithShape="1">
          <a:blip r:embed="rId5">
            <a:alphaModFix/>
          </a:blip>
          <a:srcRect b="0" l="0" r="0" t="0"/>
          <a:stretch/>
        </p:blipFill>
        <p:spPr>
          <a:xfrm>
            <a:off x="3174655" y="4127242"/>
            <a:ext cx="2465442" cy="2336365"/>
          </a:xfrm>
          <a:prstGeom prst="rect">
            <a:avLst/>
          </a:prstGeom>
          <a:noFill/>
          <a:ln>
            <a:noFill/>
          </a:ln>
        </p:spPr>
      </p:pic>
      <p:pic>
        <p:nvPicPr>
          <p:cNvPr descr="pasted-image.pdf" id="199" name="Google Shape;199;p26"/>
          <p:cNvPicPr preferRelativeResize="0"/>
          <p:nvPr/>
        </p:nvPicPr>
        <p:blipFill rotWithShape="1">
          <a:blip r:embed="rId5">
            <a:alphaModFix/>
          </a:blip>
          <a:srcRect b="0" l="0" r="0" t="0"/>
          <a:stretch/>
        </p:blipFill>
        <p:spPr>
          <a:xfrm>
            <a:off x="642424" y="738292"/>
            <a:ext cx="2465442" cy="2336365"/>
          </a:xfrm>
          <a:prstGeom prst="rect">
            <a:avLst/>
          </a:prstGeom>
          <a:noFill/>
          <a:ln>
            <a:noFill/>
          </a:ln>
        </p:spPr>
      </p:pic>
      <p:pic>
        <p:nvPicPr>
          <p:cNvPr descr="pasted-image.pdf" id="200" name="Google Shape;200;p26"/>
          <p:cNvPicPr preferRelativeResize="0"/>
          <p:nvPr/>
        </p:nvPicPr>
        <p:blipFill rotWithShape="1">
          <a:blip r:embed="rId5">
            <a:alphaModFix/>
          </a:blip>
          <a:srcRect b="0" l="0" r="0" t="0"/>
          <a:stretch/>
        </p:blipFill>
        <p:spPr>
          <a:xfrm>
            <a:off x="8944625" y="2632902"/>
            <a:ext cx="2465442" cy="2336365"/>
          </a:xfrm>
          <a:prstGeom prst="rect">
            <a:avLst/>
          </a:prstGeom>
          <a:noFill/>
          <a:ln>
            <a:noFill/>
          </a:ln>
        </p:spPr>
      </p:pic>
      <p:pic>
        <p:nvPicPr>
          <p:cNvPr descr="pasted-image.pdf" id="201" name="Google Shape;201;p26"/>
          <p:cNvPicPr preferRelativeResize="0"/>
          <p:nvPr/>
        </p:nvPicPr>
        <p:blipFill rotWithShape="1">
          <a:blip r:embed="rId5">
            <a:alphaModFix/>
          </a:blip>
          <a:srcRect b="0" l="0" r="0" t="0"/>
          <a:stretch/>
        </p:blipFill>
        <p:spPr>
          <a:xfrm>
            <a:off x="10227005" y="-756048"/>
            <a:ext cx="2465442" cy="2336365"/>
          </a:xfrm>
          <a:prstGeom prst="rect">
            <a:avLst/>
          </a:prstGeom>
          <a:noFill/>
          <a:ln>
            <a:noFill/>
          </a:ln>
        </p:spPr>
      </p:pic>
      <p:pic>
        <p:nvPicPr>
          <p:cNvPr descr="pasted-image.pdf" id="202" name="Google Shape;202;p26"/>
          <p:cNvPicPr preferRelativeResize="0"/>
          <p:nvPr/>
        </p:nvPicPr>
        <p:blipFill rotWithShape="1">
          <a:blip r:embed="rId5">
            <a:alphaModFix/>
          </a:blip>
          <a:srcRect b="0" l="0" r="0" t="0"/>
          <a:stretch/>
        </p:blipFill>
        <p:spPr>
          <a:xfrm>
            <a:off x="1074172" y="4164164"/>
            <a:ext cx="1194179" cy="1131659"/>
          </a:xfrm>
          <a:prstGeom prst="rect">
            <a:avLst/>
          </a:prstGeom>
          <a:noFill/>
          <a:ln>
            <a:noFill/>
          </a:ln>
        </p:spPr>
      </p:pic>
      <p:pic>
        <p:nvPicPr>
          <p:cNvPr descr="pasted-image.pdf" id="203" name="Google Shape;203;p26"/>
          <p:cNvPicPr preferRelativeResize="0"/>
          <p:nvPr/>
        </p:nvPicPr>
        <p:blipFill rotWithShape="1">
          <a:blip r:embed="rId5">
            <a:alphaModFix/>
          </a:blip>
          <a:srcRect b="0" l="0" r="0" t="0"/>
          <a:stretch/>
        </p:blipFill>
        <p:spPr>
          <a:xfrm>
            <a:off x="3502474" y="481683"/>
            <a:ext cx="696886" cy="660401"/>
          </a:xfrm>
          <a:prstGeom prst="rect">
            <a:avLst/>
          </a:prstGeom>
          <a:noFill/>
          <a:ln>
            <a:noFill/>
          </a:ln>
        </p:spPr>
      </p:pic>
      <p:pic>
        <p:nvPicPr>
          <p:cNvPr descr="pasted-image.pdf" id="204" name="Google Shape;204;p26"/>
          <p:cNvPicPr preferRelativeResize="0"/>
          <p:nvPr/>
        </p:nvPicPr>
        <p:blipFill rotWithShape="1">
          <a:blip r:embed="rId5">
            <a:alphaModFix/>
          </a:blip>
          <a:srcRect b="0" l="0" r="0" t="0"/>
          <a:stretch/>
        </p:blipFill>
        <p:spPr>
          <a:xfrm>
            <a:off x="8172053" y="5747083"/>
            <a:ext cx="696886" cy="660401"/>
          </a:xfrm>
          <a:prstGeom prst="rect">
            <a:avLst/>
          </a:prstGeom>
          <a:noFill/>
          <a:ln>
            <a:noFill/>
          </a:ln>
        </p:spPr>
      </p:pic>
      <p:pic>
        <p:nvPicPr>
          <p:cNvPr descr="pasted-image.pdf" id="205" name="Google Shape;205;p26"/>
          <p:cNvPicPr preferRelativeResize="0"/>
          <p:nvPr/>
        </p:nvPicPr>
        <p:blipFill rotWithShape="1">
          <a:blip r:embed="rId5">
            <a:alphaModFix/>
          </a:blip>
          <a:srcRect b="0" l="0" r="0" t="0"/>
          <a:stretch/>
        </p:blipFill>
        <p:spPr>
          <a:xfrm>
            <a:off x="11816912" y="2304764"/>
            <a:ext cx="696886" cy="660401"/>
          </a:xfrm>
          <a:prstGeom prst="rect">
            <a:avLst/>
          </a:prstGeom>
          <a:noFill/>
          <a:ln>
            <a:noFill/>
          </a:ln>
        </p:spPr>
      </p:pic>
      <p:pic>
        <p:nvPicPr>
          <p:cNvPr descr="pasted-image.pdf" id="206" name="Google Shape;206;p26"/>
          <p:cNvPicPr preferRelativeResize="0"/>
          <p:nvPr/>
        </p:nvPicPr>
        <p:blipFill rotWithShape="1">
          <a:blip r:embed="rId5">
            <a:alphaModFix/>
          </a:blip>
          <a:srcRect b="0" l="0" r="0" t="0"/>
          <a:stretch/>
        </p:blipFill>
        <p:spPr>
          <a:xfrm>
            <a:off x="-153557" y="3318780"/>
            <a:ext cx="696886" cy="660401"/>
          </a:xfrm>
          <a:prstGeom prst="rect">
            <a:avLst/>
          </a:prstGeom>
          <a:noFill/>
          <a:ln>
            <a:noFill/>
          </a:ln>
        </p:spPr>
      </p:pic>
      <p:pic>
        <p:nvPicPr>
          <p:cNvPr descr="pasted-image.pdf" id="207" name="Google Shape;207;p26"/>
          <p:cNvPicPr preferRelativeResize="0"/>
          <p:nvPr/>
        </p:nvPicPr>
        <p:blipFill>
          <a:blip r:embed="rId6">
            <a:alphaModFix/>
          </a:blip>
          <a:stretch>
            <a:fillRect/>
          </a:stretch>
        </p:blipFill>
        <p:spPr>
          <a:xfrm>
            <a:off x="420883" y="6319133"/>
            <a:ext cx="793489" cy="205944"/>
          </a:xfrm>
          <a:prstGeom prst="rect">
            <a:avLst/>
          </a:prstGeom>
          <a:noFill/>
          <a:ln>
            <a:noFill/>
          </a:ln>
        </p:spPr>
      </p:pic>
      <p:pic>
        <p:nvPicPr>
          <p:cNvPr descr="Circular spaces_Logo-White-small.png" id="208" name="Google Shape;208;p26"/>
          <p:cNvPicPr preferRelativeResize="0"/>
          <p:nvPr/>
        </p:nvPicPr>
        <p:blipFill rotWithShape="1">
          <a:blip r:embed="rId7">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x.pinkgrain.png" id="213" name="Google Shape;213;p27"/>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214" name="Google Shape;214;p27"/>
          <p:cNvSpPr txBox="1"/>
          <p:nvPr/>
        </p:nvSpPr>
        <p:spPr>
          <a:xfrm>
            <a:off x="7660447" y="1311507"/>
            <a:ext cx="3066710"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Durability &amp; longevity</a:t>
            </a:r>
            <a:endParaRPr/>
          </a:p>
        </p:txBody>
      </p:sp>
      <p:sp>
        <p:nvSpPr>
          <p:cNvPr id="215" name="Google Shape;215;p27"/>
          <p:cNvSpPr txBox="1"/>
          <p:nvPr/>
        </p:nvSpPr>
        <p:spPr>
          <a:xfrm>
            <a:off x="8652368" y="4218502"/>
            <a:ext cx="2187231"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Upcycle </a:t>
            </a:r>
            <a:endParaRPr/>
          </a:p>
        </p:txBody>
      </p:sp>
      <p:sp>
        <p:nvSpPr>
          <p:cNvPr id="216" name="Google Shape;216;p27"/>
          <p:cNvSpPr txBox="1"/>
          <p:nvPr/>
        </p:nvSpPr>
        <p:spPr>
          <a:xfrm>
            <a:off x="1453965" y="4805832"/>
            <a:ext cx="3935554" cy="6604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Resource efficiency and optimization</a:t>
            </a:r>
            <a:endParaRPr/>
          </a:p>
        </p:txBody>
      </p:sp>
      <p:sp>
        <p:nvSpPr>
          <p:cNvPr id="217" name="Google Shape;217;p27"/>
          <p:cNvSpPr txBox="1"/>
          <p:nvPr/>
        </p:nvSpPr>
        <p:spPr>
          <a:xfrm>
            <a:off x="1122109" y="2936404"/>
            <a:ext cx="3290347" cy="6604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Engagement &amp; consciousness</a:t>
            </a:r>
            <a:endParaRPr/>
          </a:p>
        </p:txBody>
      </p:sp>
      <p:sp>
        <p:nvSpPr>
          <p:cNvPr id="218" name="Google Shape;218;p27"/>
          <p:cNvSpPr txBox="1"/>
          <p:nvPr/>
        </p:nvSpPr>
        <p:spPr>
          <a:xfrm>
            <a:off x="7584633" y="5195801"/>
            <a:ext cx="3935553" cy="6604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Local ecosystems </a:t>
            </a:r>
            <a:endParaRPr/>
          </a:p>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&amp; collaboration</a:t>
            </a:r>
            <a:endParaRPr/>
          </a:p>
        </p:txBody>
      </p:sp>
      <p:sp>
        <p:nvSpPr>
          <p:cNvPr id="219" name="Google Shape;219;p27"/>
          <p:cNvSpPr txBox="1"/>
          <p:nvPr/>
        </p:nvSpPr>
        <p:spPr>
          <a:xfrm>
            <a:off x="8335891" y="2246614"/>
            <a:ext cx="4643987"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Transformation &amp; flexibility</a:t>
            </a:r>
            <a:endParaRPr/>
          </a:p>
        </p:txBody>
      </p:sp>
      <p:sp>
        <p:nvSpPr>
          <p:cNvPr id="220" name="Google Shape;220;p27"/>
          <p:cNvSpPr txBox="1"/>
          <p:nvPr/>
        </p:nvSpPr>
        <p:spPr>
          <a:xfrm>
            <a:off x="1453965" y="4038873"/>
            <a:ext cx="3935554"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Waste reduction</a:t>
            </a:r>
            <a:endParaRPr/>
          </a:p>
        </p:txBody>
      </p:sp>
      <p:sp>
        <p:nvSpPr>
          <p:cNvPr id="221" name="Google Shape;221;p27"/>
          <p:cNvSpPr txBox="1"/>
          <p:nvPr/>
        </p:nvSpPr>
        <p:spPr>
          <a:xfrm>
            <a:off x="6371989" y="5909340"/>
            <a:ext cx="2187231"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Reuse</a:t>
            </a:r>
            <a:endParaRPr/>
          </a:p>
        </p:txBody>
      </p:sp>
      <p:sp>
        <p:nvSpPr>
          <p:cNvPr id="222" name="Google Shape;222;p27"/>
          <p:cNvSpPr txBox="1"/>
          <p:nvPr/>
        </p:nvSpPr>
        <p:spPr>
          <a:xfrm>
            <a:off x="2122591" y="1311507"/>
            <a:ext cx="2985556"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Legislation &amp; regulation</a:t>
            </a:r>
            <a:endParaRPr/>
          </a:p>
        </p:txBody>
      </p:sp>
      <p:sp>
        <p:nvSpPr>
          <p:cNvPr id="223" name="Google Shape;223;p27"/>
          <p:cNvSpPr txBox="1"/>
          <p:nvPr/>
        </p:nvSpPr>
        <p:spPr>
          <a:xfrm>
            <a:off x="4870550" y="655976"/>
            <a:ext cx="3290348"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Innovation &amp; research</a:t>
            </a:r>
            <a:endParaRPr/>
          </a:p>
        </p:txBody>
      </p:sp>
      <p:sp>
        <p:nvSpPr>
          <p:cNvPr id="224" name="Google Shape;224;p27"/>
          <p:cNvSpPr txBox="1"/>
          <p:nvPr/>
        </p:nvSpPr>
        <p:spPr>
          <a:xfrm>
            <a:off x="2227228" y="5730371"/>
            <a:ext cx="3874275" cy="6604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Digitization &amp; data tracking systems</a:t>
            </a:r>
            <a:endParaRPr/>
          </a:p>
        </p:txBody>
      </p:sp>
      <p:sp>
        <p:nvSpPr>
          <p:cNvPr id="225" name="Google Shape;225;p27"/>
          <p:cNvSpPr txBox="1"/>
          <p:nvPr/>
        </p:nvSpPr>
        <p:spPr>
          <a:xfrm>
            <a:off x="1515556" y="2200155"/>
            <a:ext cx="3290348" cy="355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Marked demands</a:t>
            </a:r>
            <a:endParaRPr/>
          </a:p>
        </p:txBody>
      </p:sp>
      <p:sp>
        <p:nvSpPr>
          <p:cNvPr id="226" name="Google Shape;226;p27"/>
          <p:cNvSpPr/>
          <p:nvPr/>
        </p:nvSpPr>
        <p:spPr>
          <a:xfrm>
            <a:off x="-4412288" y="1889056"/>
            <a:ext cx="3542668" cy="3542668"/>
          </a:xfrm>
          <a:prstGeom prst="ellipse">
            <a:avLst/>
          </a:prstGeom>
          <a:solidFill>
            <a:srgbClr val="FFFFFF">
              <a:alpha val="2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227" name="Google Shape;227;p27"/>
          <p:cNvSpPr txBox="1"/>
          <p:nvPr/>
        </p:nvSpPr>
        <p:spPr>
          <a:xfrm>
            <a:off x="3654220" y="3114383"/>
            <a:ext cx="4883560"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Circular design</a:t>
            </a:r>
            <a:endParaRPr/>
          </a:p>
        </p:txBody>
      </p:sp>
      <p:pic>
        <p:nvPicPr>
          <p:cNvPr descr="pasted-image.pdf" id="228" name="Google Shape;228;p27"/>
          <p:cNvPicPr preferRelativeResize="0"/>
          <p:nvPr/>
        </p:nvPicPr>
        <p:blipFill rotWithShape="1">
          <a:blip r:embed="rId4">
            <a:alphaModFix/>
          </a:blip>
          <a:srcRect b="0" l="0" r="0" t="0"/>
          <a:stretch/>
        </p:blipFill>
        <p:spPr>
          <a:xfrm>
            <a:off x="3745332" y="1267502"/>
            <a:ext cx="4561827" cy="4322996"/>
          </a:xfrm>
          <a:prstGeom prst="rect">
            <a:avLst/>
          </a:prstGeom>
          <a:noFill/>
          <a:ln>
            <a:noFill/>
          </a:ln>
        </p:spPr>
      </p:pic>
      <p:sp>
        <p:nvSpPr>
          <p:cNvPr id="229" name="Google Shape;229;p27"/>
          <p:cNvSpPr txBox="1"/>
          <p:nvPr/>
        </p:nvSpPr>
        <p:spPr>
          <a:xfrm>
            <a:off x="8636927" y="3098800"/>
            <a:ext cx="2187231" cy="6604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Material selection &amp; exploration</a:t>
            </a:r>
            <a:endParaRPr/>
          </a:p>
        </p:txBody>
      </p:sp>
      <p:pic>
        <p:nvPicPr>
          <p:cNvPr descr="pasted-image.pdf" id="230" name="Google Shape;230;p27"/>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231" name="Google Shape;231;p27"/>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x.pinkgrain.png" id="236" name="Google Shape;236;p28"/>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237" name="Google Shape;237;p28"/>
          <p:cNvSpPr txBox="1"/>
          <p:nvPr/>
        </p:nvSpPr>
        <p:spPr>
          <a:xfrm>
            <a:off x="625286" y="3044096"/>
            <a:ext cx="3621088" cy="18186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Theme 1: REUSABILITY</a:t>
            </a:r>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Theme 2: REPAIRABILITY</a:t>
            </a:r>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Theme 3: RECYCLABILITY</a:t>
            </a:r>
            <a:endParaRPr/>
          </a:p>
        </p:txBody>
      </p:sp>
      <p:sp>
        <p:nvSpPr>
          <p:cNvPr id="238" name="Google Shape;238;p28"/>
          <p:cNvSpPr txBox="1"/>
          <p:nvPr/>
        </p:nvSpPr>
        <p:spPr>
          <a:xfrm>
            <a:off x="3578515" y="2600866"/>
            <a:ext cx="793490" cy="2476501"/>
          </a:xfrm>
          <a:prstGeom prst="rect">
            <a:avLst/>
          </a:prstGeom>
          <a:noFill/>
          <a:ln>
            <a:noFill/>
          </a:ln>
        </p:spPr>
        <p:txBody>
          <a:bodyPr anchorCtr="0" anchor="ctr" bIns="25400" lIns="25400" spcFirstLastPara="1" rIns="25400" wrap="square" tIns="25400">
            <a:spAutoFit/>
          </a:bodyPr>
          <a:lstStyle/>
          <a:p>
            <a:pPr indent="0" lvl="0" marL="0" marR="0" rtl="0" algn="l">
              <a:lnSpc>
                <a:spcPct val="10000"/>
              </a:lnSpc>
              <a:spcBef>
                <a:spcPts val="0"/>
              </a:spcBef>
              <a:spcAft>
                <a:spcPts val="0"/>
              </a:spcAft>
              <a:buClr>
                <a:srgbClr val="FFFFFF"/>
              </a:buClr>
              <a:buSzPts val="15900"/>
              <a:buFont typeface="Barlow Light"/>
              <a:buNone/>
            </a:pPr>
            <a:r>
              <a:rPr b="0" i="0" lang="en-US" sz="15900" u="none" cap="none" strike="noStrike">
                <a:solidFill>
                  <a:srgbClr val="FFFFFF"/>
                </a:solidFill>
                <a:latin typeface="Barlow Light"/>
                <a:ea typeface="Barlow Light"/>
                <a:cs typeface="Barlow Light"/>
                <a:sym typeface="Barlow Light"/>
              </a:rPr>
              <a:t>}</a:t>
            </a:r>
            <a:endParaRPr/>
          </a:p>
        </p:txBody>
      </p:sp>
      <p:sp>
        <p:nvSpPr>
          <p:cNvPr id="239" name="Google Shape;239;p28"/>
          <p:cNvSpPr txBox="1"/>
          <p:nvPr/>
        </p:nvSpPr>
        <p:spPr>
          <a:xfrm>
            <a:off x="6563015" y="2678336"/>
            <a:ext cx="5709608" cy="255016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disassembly</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future transformation and up/down-gradability</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honesty (material/parts passport, transparency)</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longevity - extended product lifespand </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open collaboration </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flexible materials</a:t>
            </a:r>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return offerings</a:t>
            </a:r>
            <a:endParaRPr/>
          </a:p>
        </p:txBody>
      </p:sp>
      <p:sp>
        <p:nvSpPr>
          <p:cNvPr id="240" name="Google Shape;240;p28"/>
          <p:cNvSpPr txBox="1"/>
          <p:nvPr/>
        </p:nvSpPr>
        <p:spPr>
          <a:xfrm>
            <a:off x="2676815" y="3013616"/>
            <a:ext cx="3758521" cy="1879601"/>
          </a:xfrm>
          <a:prstGeom prst="rect">
            <a:avLst/>
          </a:prstGeom>
          <a:noFill/>
          <a:ln>
            <a:noFill/>
          </a:ln>
        </p:spPr>
        <p:txBody>
          <a:bodyPr anchorCtr="0" anchor="ctr" bIns="25400" lIns="25400" spcFirstLastPara="1" rIns="25400" wrap="square" tIns="25400">
            <a:spAutoFit/>
          </a:bodyPr>
          <a:lstStyle/>
          <a:p>
            <a:pPr indent="0" lvl="0" marL="0" marR="0" rtl="0" algn="r">
              <a:lnSpc>
                <a:spcPct val="100000"/>
              </a:lnSpc>
              <a:spcBef>
                <a:spcPts val="0"/>
              </a:spcBef>
              <a:spcAft>
                <a:spcPts val="0"/>
              </a:spcAft>
              <a:buClr>
                <a:srgbClr val="FFFFFF"/>
              </a:buClr>
              <a:buSzPts val="6000"/>
              <a:buFont typeface="Barlow Light"/>
              <a:buNone/>
            </a:pPr>
            <a:r>
              <a:rPr b="0" i="0" lang="en-US" sz="6000" u="none" cap="none" strike="noStrike">
                <a:solidFill>
                  <a:srgbClr val="FFFFFF"/>
                </a:solidFill>
                <a:latin typeface="Barlow Light"/>
                <a:ea typeface="Barlow Light"/>
                <a:cs typeface="Barlow Light"/>
                <a:sym typeface="Barlow Light"/>
              </a:rPr>
              <a:t>design </a:t>
            </a:r>
            <a:endParaRPr/>
          </a:p>
          <a:p>
            <a:pPr indent="0" lvl="0" marL="0" marR="0" rtl="0" algn="r">
              <a:lnSpc>
                <a:spcPct val="100000"/>
              </a:lnSpc>
              <a:spcBef>
                <a:spcPts val="0"/>
              </a:spcBef>
              <a:spcAft>
                <a:spcPts val="0"/>
              </a:spcAft>
              <a:buClr>
                <a:srgbClr val="FFFFFF"/>
              </a:buClr>
              <a:buSzPts val="6000"/>
              <a:buFont typeface="Barlow Light"/>
              <a:buNone/>
            </a:pPr>
            <a:r>
              <a:rPr b="0" i="0" lang="en-US" sz="6000" u="none" cap="none" strike="noStrike">
                <a:solidFill>
                  <a:srgbClr val="FFFFFF"/>
                </a:solidFill>
                <a:latin typeface="Barlow Light"/>
                <a:ea typeface="Barlow Light"/>
                <a:cs typeface="Barlow Light"/>
                <a:sym typeface="Barlow Light"/>
              </a:rPr>
              <a:t>for</a:t>
            </a:r>
            <a:endParaRPr/>
          </a:p>
        </p:txBody>
      </p:sp>
      <p:sp>
        <p:nvSpPr>
          <p:cNvPr id="241" name="Google Shape;241;p28"/>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Principals / methods</a:t>
            </a:r>
            <a:endParaRPr/>
          </a:p>
        </p:txBody>
      </p:sp>
      <p:pic>
        <p:nvPicPr>
          <p:cNvPr descr="pasted-image.pdf" id="242" name="Google Shape;242;p28"/>
          <p:cNvPicPr preferRelativeResize="0"/>
          <p:nvPr/>
        </p:nvPicPr>
        <p:blipFill>
          <a:blip r:embed="rId4">
            <a:alphaModFix/>
          </a:blip>
          <a:stretch>
            <a:fillRect/>
          </a:stretch>
        </p:blipFill>
        <p:spPr>
          <a:xfrm>
            <a:off x="420883" y="6319133"/>
            <a:ext cx="793489" cy="205944"/>
          </a:xfrm>
          <a:prstGeom prst="rect">
            <a:avLst/>
          </a:prstGeom>
          <a:noFill/>
          <a:ln>
            <a:noFill/>
          </a:ln>
        </p:spPr>
      </p:pic>
      <p:pic>
        <p:nvPicPr>
          <p:cNvPr descr="Circular spaces_Logo-White-small.png" id="243" name="Google Shape;243;p28"/>
          <p:cNvPicPr preferRelativeResize="0"/>
          <p:nvPr/>
        </p:nvPicPr>
        <p:blipFill rotWithShape="1">
          <a:blip r:embed="rId5">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x.pinkgrain.png" id="248" name="Google Shape;248;p29"/>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249" name="Google Shape;249;p29"/>
          <p:cNvSpPr txBox="1"/>
          <p:nvPr/>
        </p:nvSpPr>
        <p:spPr>
          <a:xfrm>
            <a:off x="1268721" y="2794000"/>
            <a:ext cx="9654558" cy="12700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Good practices for reusability, repairability, and recyclability</a:t>
            </a:r>
            <a:endParaRPr/>
          </a:p>
        </p:txBody>
      </p:sp>
      <p:pic>
        <p:nvPicPr>
          <p:cNvPr descr="pasted-image.pdf" id="250" name="Google Shape;250;p29"/>
          <p:cNvPicPr preferRelativeResize="0"/>
          <p:nvPr/>
        </p:nvPicPr>
        <p:blipFill rotWithShape="1">
          <a:blip r:embed="rId4">
            <a:alphaModFix/>
          </a:blip>
          <a:srcRect b="0" l="93851" r="0" t="26765"/>
          <a:stretch/>
        </p:blipFill>
        <p:spPr>
          <a:xfrm>
            <a:off x="12522200" y="2943222"/>
            <a:ext cx="853334" cy="1531137"/>
          </a:xfrm>
          <a:prstGeom prst="rect">
            <a:avLst/>
          </a:prstGeom>
          <a:noFill/>
          <a:ln>
            <a:noFill/>
          </a:ln>
        </p:spPr>
      </p:pic>
      <p:pic>
        <p:nvPicPr>
          <p:cNvPr descr="pasted-image.pdf" id="251" name="Google Shape;251;p29"/>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252" name="Google Shape;252;p29"/>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x.pinkgrain.png" id="257" name="Google Shape;257;p30"/>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258" name="Google Shape;258;p30"/>
          <p:cNvSpPr txBox="1"/>
          <p:nvPr/>
        </p:nvSpPr>
        <p:spPr>
          <a:xfrm>
            <a:off x="1268721" y="320383"/>
            <a:ext cx="9654558"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Design for disassembly, transformation and recyclability</a:t>
            </a:r>
            <a:endParaRPr/>
          </a:p>
        </p:txBody>
      </p:sp>
      <p:pic>
        <p:nvPicPr>
          <p:cNvPr descr="pasted-image.pdf" id="259" name="Google Shape;259;p30"/>
          <p:cNvPicPr preferRelativeResize="0"/>
          <p:nvPr/>
        </p:nvPicPr>
        <p:blipFill rotWithShape="1">
          <a:blip r:embed="rId4">
            <a:alphaModFix/>
          </a:blip>
          <a:srcRect b="0" l="0" r="50009" t="0"/>
          <a:stretch/>
        </p:blipFill>
        <p:spPr>
          <a:xfrm>
            <a:off x="948531" y="1878012"/>
            <a:ext cx="10294784" cy="3102135"/>
          </a:xfrm>
          <a:prstGeom prst="rect">
            <a:avLst/>
          </a:prstGeom>
          <a:noFill/>
          <a:ln>
            <a:noFill/>
          </a:ln>
        </p:spPr>
      </p:pic>
      <p:pic>
        <p:nvPicPr>
          <p:cNvPr descr="pasted-image.pdf" id="260" name="Google Shape;260;p30"/>
          <p:cNvPicPr preferRelativeResize="0"/>
          <p:nvPr/>
        </p:nvPicPr>
        <p:blipFill rotWithShape="1">
          <a:blip r:embed="rId4">
            <a:alphaModFix/>
          </a:blip>
          <a:srcRect b="0" l="93851" r="0" t="26765"/>
          <a:stretch/>
        </p:blipFill>
        <p:spPr>
          <a:xfrm>
            <a:off x="12522200" y="2943222"/>
            <a:ext cx="853334" cy="1531137"/>
          </a:xfrm>
          <a:prstGeom prst="rect">
            <a:avLst/>
          </a:prstGeom>
          <a:noFill/>
          <a:ln>
            <a:noFill/>
          </a:ln>
        </p:spPr>
      </p:pic>
      <p:sp>
        <p:nvSpPr>
          <p:cNvPr id="261" name="Google Shape;261;p30"/>
          <p:cNvSpPr txBox="1"/>
          <p:nvPr/>
        </p:nvSpPr>
        <p:spPr>
          <a:xfrm>
            <a:off x="1268721" y="5444006"/>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(And flatpack) </a:t>
            </a:r>
            <a:endParaRPr/>
          </a:p>
        </p:txBody>
      </p:sp>
      <p:pic>
        <p:nvPicPr>
          <p:cNvPr descr="pasted-image.pdf" id="262" name="Google Shape;262;p30"/>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263" name="Google Shape;263;p30"/>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x.pinkgrain.png" id="268" name="Google Shape;268;p31"/>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269" name="Google Shape;269;p31"/>
          <p:cNvSpPr txBox="1"/>
          <p:nvPr>
            <p:ph type="title"/>
          </p:nvPr>
        </p:nvSpPr>
        <p:spPr>
          <a:xfrm>
            <a:off x="609600" y="948265"/>
            <a:ext cx="10972800" cy="880535"/>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rgbClr val="FFFFFF"/>
              </a:buClr>
              <a:buSzPts val="2800"/>
              <a:buFont typeface="Barlow"/>
              <a:buNone/>
            </a:pPr>
            <a:r>
              <a:rPr b="1" lang="en-US">
                <a:solidFill>
                  <a:srgbClr val="FFFFFF"/>
                </a:solidFill>
                <a:latin typeface="Barlow"/>
                <a:ea typeface="Barlow"/>
                <a:cs typeface="Barlow"/>
                <a:sym typeface="Barlow"/>
              </a:rPr>
              <a:t>Good practices: Design for Disassembly - from hackathon to business</a:t>
            </a:r>
            <a:br>
              <a:rPr b="1" lang="en-US">
                <a:solidFill>
                  <a:srgbClr val="FFFFFF"/>
                </a:solidFill>
                <a:latin typeface="Barlow"/>
                <a:ea typeface="Barlow"/>
                <a:cs typeface="Barlow"/>
                <a:sym typeface="Barlow"/>
              </a:rPr>
            </a:br>
            <a:r>
              <a:rPr lang="en-US" sz="2000">
                <a:latin typeface="Barlow"/>
                <a:ea typeface="Barlow"/>
                <a:cs typeface="Barlow"/>
                <a:sym typeface="Barlow"/>
              </a:rPr>
              <a:t>Plug’N’Wall by Emma Buchanan, Jan Dankmeyer, Katarina Kierulfova &amp; Lukasz Marczuk  </a:t>
            </a:r>
            <a:endParaRPr/>
          </a:p>
        </p:txBody>
      </p:sp>
      <p:pic>
        <p:nvPicPr>
          <p:cNvPr descr="Group_1_One_Detail_Section.pdf" id="270" name="Google Shape;270;p31"/>
          <p:cNvPicPr preferRelativeResize="0"/>
          <p:nvPr/>
        </p:nvPicPr>
        <p:blipFill rotWithShape="1">
          <a:blip r:embed="rId4">
            <a:alphaModFix/>
          </a:blip>
          <a:srcRect b="0" l="0" r="0" t="0"/>
          <a:stretch/>
        </p:blipFill>
        <p:spPr>
          <a:xfrm>
            <a:off x="909472" y="1400145"/>
            <a:ext cx="4429455" cy="6263868"/>
          </a:xfrm>
          <a:prstGeom prst="rect">
            <a:avLst/>
          </a:prstGeom>
          <a:noFill/>
          <a:ln>
            <a:noFill/>
          </a:ln>
        </p:spPr>
      </p:pic>
      <p:pic>
        <p:nvPicPr>
          <p:cNvPr descr="ArupMellowWall3.jpeg" id="271" name="Google Shape;271;p31"/>
          <p:cNvPicPr preferRelativeResize="0"/>
          <p:nvPr/>
        </p:nvPicPr>
        <p:blipFill rotWithShape="1">
          <a:blip r:embed="rId5">
            <a:alphaModFix/>
          </a:blip>
          <a:srcRect b="0" l="0" r="0" t="0"/>
          <a:stretch/>
        </p:blipFill>
        <p:spPr>
          <a:xfrm>
            <a:off x="6854780" y="1809933"/>
            <a:ext cx="3253304" cy="4881147"/>
          </a:xfrm>
          <a:prstGeom prst="rect">
            <a:avLst/>
          </a:prstGeom>
          <a:noFill/>
          <a:ln>
            <a:noFill/>
          </a:ln>
        </p:spPr>
      </p:pic>
      <p:pic>
        <p:nvPicPr>
          <p:cNvPr descr="pasted-image.pdf" id="272" name="Google Shape;272;p31"/>
          <p:cNvPicPr preferRelativeResize="0"/>
          <p:nvPr/>
        </p:nvPicPr>
        <p:blipFill>
          <a:blip r:embed="rId6">
            <a:alphaModFix/>
          </a:blip>
          <a:stretch>
            <a:fillRect/>
          </a:stretch>
        </p:blipFill>
        <p:spPr>
          <a:xfrm>
            <a:off x="420883" y="6319133"/>
            <a:ext cx="793489" cy="205944"/>
          </a:xfrm>
          <a:prstGeom prst="rect">
            <a:avLst/>
          </a:prstGeom>
          <a:noFill/>
          <a:ln>
            <a:noFill/>
          </a:ln>
        </p:spPr>
      </p:pic>
      <p:pic>
        <p:nvPicPr>
          <p:cNvPr descr="Circular spaces_Logo-White-small.png" id="273" name="Google Shape;273;p31"/>
          <p:cNvPicPr preferRelativeResize="0"/>
          <p:nvPr/>
        </p:nvPicPr>
        <p:blipFill rotWithShape="1">
          <a:blip r:embed="rId7">
            <a:alphaModFix/>
          </a:blip>
          <a:srcRect b="5850" l="2470" r="-2469" t="-5850"/>
          <a:stretch/>
        </p:blipFill>
        <p:spPr>
          <a:xfrm>
            <a:off x="10160700" y="5973885"/>
            <a:ext cx="2119450" cy="896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descr="x.pinkgrain.png" id="278" name="Google Shape;278;p32"/>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pic>
        <p:nvPicPr>
          <p:cNvPr descr="Group_1_One_Construction_Process.gif" id="279" name="Google Shape;279;p32"/>
          <p:cNvPicPr preferRelativeResize="0"/>
          <p:nvPr/>
        </p:nvPicPr>
        <p:blipFill rotWithShape="1">
          <a:blip r:embed="rId4">
            <a:alphaModFix/>
          </a:blip>
          <a:srcRect b="0" l="0" r="0" t="0"/>
          <a:stretch/>
        </p:blipFill>
        <p:spPr>
          <a:xfrm>
            <a:off x="2445506" y="1073037"/>
            <a:ext cx="7300988" cy="5160673"/>
          </a:xfrm>
          <a:prstGeom prst="rect">
            <a:avLst/>
          </a:prstGeom>
          <a:noFill/>
          <a:ln>
            <a:noFill/>
          </a:ln>
        </p:spPr>
      </p:pic>
      <p:pic>
        <p:nvPicPr>
          <p:cNvPr descr="pasted-image.pdf" id="280" name="Google Shape;280;p32"/>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281" name="Google Shape;281;p32"/>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grpSp>
        <p:nvGrpSpPr>
          <p:cNvPr id="72" name="Google Shape;72;p15"/>
          <p:cNvGrpSpPr/>
          <p:nvPr/>
        </p:nvGrpSpPr>
        <p:grpSpPr>
          <a:xfrm>
            <a:off x="-1176393" y="-296316"/>
            <a:ext cx="13368386" cy="7469249"/>
            <a:chOff x="-504293" y="-305616"/>
            <a:chExt cx="13368386" cy="7469249"/>
          </a:xfrm>
        </p:grpSpPr>
        <p:pic>
          <p:nvPicPr>
            <p:cNvPr descr="x.greengrain.png" id="73" name="Google Shape;73;p15"/>
            <p:cNvPicPr preferRelativeResize="0"/>
            <p:nvPr/>
          </p:nvPicPr>
          <p:blipFill rotWithShape="1">
            <a:blip r:embed="rId3">
              <a:alphaModFix/>
            </a:blip>
            <a:srcRect b="0" l="0" r="0" t="0"/>
            <a:stretch/>
          </p:blipFill>
          <p:spPr>
            <a:xfrm>
              <a:off x="-504293" y="-305616"/>
              <a:ext cx="13368386" cy="7469249"/>
            </a:xfrm>
            <a:prstGeom prst="rect">
              <a:avLst/>
            </a:prstGeom>
            <a:noFill/>
            <a:ln>
              <a:noFill/>
            </a:ln>
          </p:spPr>
        </p:pic>
        <p:grpSp>
          <p:nvGrpSpPr>
            <p:cNvPr id="74" name="Google Shape;74;p15"/>
            <p:cNvGrpSpPr/>
            <p:nvPr/>
          </p:nvGrpSpPr>
          <p:grpSpPr>
            <a:xfrm>
              <a:off x="420883" y="342200"/>
              <a:ext cx="11828017" cy="1157100"/>
              <a:chOff x="0" y="-55024"/>
              <a:chExt cx="11828017" cy="1157100"/>
            </a:xfrm>
          </p:grpSpPr>
          <p:pic>
            <p:nvPicPr>
              <p:cNvPr descr="pasted-image.pdf" id="75" name="Google Shape;75;p15"/>
              <p:cNvPicPr preferRelativeResize="0"/>
              <p:nvPr/>
            </p:nvPicPr>
            <p:blipFill>
              <a:blip r:embed="rId4">
                <a:alphaModFix/>
              </a:blip>
              <a:stretch>
                <a:fillRect/>
              </a:stretch>
            </p:blipFill>
            <p:spPr>
              <a:xfrm>
                <a:off x="0" y="257709"/>
                <a:ext cx="793489" cy="205944"/>
              </a:xfrm>
              <a:prstGeom prst="rect">
                <a:avLst/>
              </a:prstGeom>
              <a:noFill/>
              <a:ln>
                <a:noFill/>
              </a:ln>
            </p:spPr>
          </p:pic>
          <p:pic>
            <p:nvPicPr>
              <p:cNvPr descr="Circular spaces_Logo-White-small.png" id="76" name="Google Shape;76;p15"/>
              <p:cNvPicPr preferRelativeResize="0"/>
              <p:nvPr/>
            </p:nvPicPr>
            <p:blipFill>
              <a:blip r:embed="rId5">
                <a:alphaModFix/>
              </a:blip>
              <a:stretch>
                <a:fillRect/>
              </a:stretch>
            </p:blipFill>
            <p:spPr>
              <a:xfrm>
                <a:off x="9092241" y="-55024"/>
                <a:ext cx="2735775" cy="1157100"/>
              </a:xfrm>
              <a:prstGeom prst="rect">
                <a:avLst/>
              </a:prstGeom>
              <a:noFill/>
              <a:ln>
                <a:noFill/>
              </a:ln>
            </p:spPr>
          </p:pic>
        </p:grpSp>
      </p:grpSp>
      <p:sp>
        <p:nvSpPr>
          <p:cNvPr id="77" name="Google Shape;77;p15"/>
          <p:cNvSpPr txBox="1"/>
          <p:nvPr/>
        </p:nvSpPr>
        <p:spPr>
          <a:xfrm>
            <a:off x="821493" y="3120809"/>
            <a:ext cx="8347672" cy="635001"/>
          </a:xfrm>
          <a:prstGeom prst="rect">
            <a:avLst/>
          </a:prstGeom>
          <a:noFill/>
          <a:ln>
            <a:noFill/>
          </a:ln>
        </p:spPr>
        <p:txBody>
          <a:bodyPr anchorCtr="0" anchor="ctr" bIns="0" lIns="0" spcFirstLastPara="1" rIns="0" wrap="square" tIns="0">
            <a:spAutoFit/>
          </a:bodyPr>
          <a:lstStyle/>
          <a:p>
            <a:pPr indent="0" lvl="0" marL="0" marR="0" rtl="0" algn="l">
              <a:lnSpc>
                <a:spcPct val="70454"/>
              </a:lnSpc>
              <a:spcBef>
                <a:spcPts val="0"/>
              </a:spcBef>
              <a:spcAft>
                <a:spcPts val="0"/>
              </a:spcAft>
              <a:buClr>
                <a:srgbClr val="FFFFFF"/>
              </a:buClr>
              <a:buSzPts val="4400"/>
              <a:buFont typeface="Calibri"/>
              <a:buNone/>
            </a:pPr>
            <a:r>
              <a:rPr b="1" i="0" lang="en-US" sz="4400" u="none" cap="none" strike="noStrike">
                <a:solidFill>
                  <a:srgbClr val="FFFFFF"/>
                </a:solidFill>
                <a:latin typeface="Calibri"/>
                <a:ea typeface="Calibri"/>
                <a:cs typeface="Calibri"/>
                <a:sym typeface="Calibri"/>
              </a:rPr>
              <a:t>Maker: Education Topic</a:t>
            </a:r>
            <a:endParaRPr/>
          </a:p>
          <a:p>
            <a:pPr indent="0" lvl="0" marL="0" marR="0" rtl="0" algn="l">
              <a:lnSpc>
                <a:spcPct val="100000"/>
              </a:lnSpc>
              <a:spcBef>
                <a:spcPts val="0"/>
              </a:spcBef>
              <a:spcAft>
                <a:spcPts val="0"/>
              </a:spcAft>
              <a:buClr>
                <a:srgbClr val="FFFFFF"/>
              </a:buClr>
              <a:buSzPts val="1600"/>
              <a:buFont typeface="Helvetica Neue"/>
              <a:buNone/>
            </a:pPr>
            <a:r>
              <a:rPr b="0" i="1" lang="en-US" sz="1600" u="none" cap="none" strike="noStrike">
                <a:solidFill>
                  <a:srgbClr val="FFFFFF"/>
                </a:solidFill>
                <a:latin typeface="Helvetica Neue"/>
                <a:ea typeface="Helvetica Neue"/>
                <a:cs typeface="Helvetica Neue"/>
                <a:sym typeface="Helvetica Neue"/>
              </a:rPr>
              <a:t>Reusability, repairability, recyclability</a:t>
            </a:r>
            <a:endParaRPr/>
          </a:p>
        </p:txBody>
      </p:sp>
      <p:sp>
        <p:nvSpPr>
          <p:cNvPr id="78" name="Google Shape;78;p15"/>
          <p:cNvSpPr/>
          <p:nvPr/>
        </p:nvSpPr>
        <p:spPr>
          <a:xfrm>
            <a:off x="9074208" y="3704231"/>
            <a:ext cx="4019100" cy="4019100"/>
          </a:xfrm>
          <a:prstGeom prst="ellipse">
            <a:avLst/>
          </a:prstGeom>
          <a:solidFill>
            <a:srgbClr val="5D7997">
              <a:alpha val="18823"/>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Grafik 1" id="79" name="Google Shape;79;p15"/>
          <p:cNvPicPr preferRelativeResize="0"/>
          <p:nvPr/>
        </p:nvPicPr>
        <p:blipFill rotWithShape="1">
          <a:blip r:embed="rId6">
            <a:alphaModFix/>
          </a:blip>
          <a:srcRect b="0" l="0" r="0" t="0"/>
          <a:stretch/>
        </p:blipFill>
        <p:spPr>
          <a:xfrm>
            <a:off x="9513124" y="4143166"/>
            <a:ext cx="3141246" cy="314124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x.pinkgrain.png" id="286" name="Google Shape;286;p33"/>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pic>
        <p:nvPicPr>
          <p:cNvPr descr="Skærmbillede 2024-01-18 kl. 15.27.04.png" id="287" name="Google Shape;287;p33"/>
          <p:cNvPicPr preferRelativeResize="0"/>
          <p:nvPr/>
        </p:nvPicPr>
        <p:blipFill rotWithShape="1">
          <a:blip r:embed="rId4">
            <a:alphaModFix/>
          </a:blip>
          <a:srcRect b="0" l="0" r="0" t="0"/>
          <a:stretch/>
        </p:blipFill>
        <p:spPr>
          <a:xfrm>
            <a:off x="470707" y="1518831"/>
            <a:ext cx="5553275" cy="3820338"/>
          </a:xfrm>
          <a:prstGeom prst="rect">
            <a:avLst/>
          </a:prstGeom>
          <a:noFill/>
          <a:ln>
            <a:noFill/>
          </a:ln>
        </p:spPr>
      </p:pic>
      <p:pic>
        <p:nvPicPr>
          <p:cNvPr descr="Stykka Explainer" id="288" name="Google Shape;288;p33"/>
          <p:cNvPicPr preferRelativeResize="0"/>
          <p:nvPr/>
        </p:nvPicPr>
        <p:blipFill rotWithShape="1">
          <a:blip r:embed="rId5">
            <a:alphaModFix/>
          </a:blip>
          <a:srcRect b="0" l="0" r="0" t="0"/>
          <a:stretch/>
        </p:blipFill>
        <p:spPr>
          <a:xfrm>
            <a:off x="6168018" y="1867141"/>
            <a:ext cx="5553275" cy="3123718"/>
          </a:xfrm>
          <a:prstGeom prst="rect">
            <a:avLst/>
          </a:prstGeom>
          <a:noFill/>
          <a:ln>
            <a:noFill/>
          </a:ln>
        </p:spPr>
      </p:pic>
      <p:sp>
        <p:nvSpPr>
          <p:cNvPr id="289" name="Google Shape;289;p33"/>
          <p:cNvSpPr txBox="1"/>
          <p:nvPr/>
        </p:nvSpPr>
        <p:spPr>
          <a:xfrm>
            <a:off x="1268721" y="714083"/>
            <a:ext cx="9654558" cy="482601"/>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FFFFFF"/>
              </a:buClr>
              <a:buSzPts val="2800"/>
              <a:buFont typeface="Barlow"/>
              <a:buNone/>
            </a:pPr>
            <a:r>
              <a:rPr b="1" i="0" lang="en-US" sz="2800" u="none" cap="none" strike="noStrike">
                <a:solidFill>
                  <a:srgbClr val="FFFFFF"/>
                </a:solidFill>
                <a:latin typeface="Barlow"/>
                <a:ea typeface="Barlow"/>
                <a:cs typeface="Barlow"/>
                <a:sym typeface="Barlow"/>
              </a:rPr>
              <a:t>Good practices: Stykka Loop Kitchen</a:t>
            </a:r>
            <a:endParaRPr/>
          </a:p>
        </p:txBody>
      </p:sp>
      <p:sp>
        <p:nvSpPr>
          <p:cNvPr id="290" name="Google Shape;290;p33"/>
          <p:cNvSpPr txBox="1"/>
          <p:nvPr/>
        </p:nvSpPr>
        <p:spPr>
          <a:xfrm>
            <a:off x="6196725" y="5207116"/>
            <a:ext cx="1378967" cy="2286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sng" cap="none" strike="noStrike">
                <a:solidFill>
                  <a:schemeClr val="hlink"/>
                </a:solidFill>
                <a:latin typeface="Barlow"/>
                <a:ea typeface="Barlow"/>
                <a:cs typeface="Barlow"/>
                <a:sym typeface="Barlow"/>
                <a:hlinkClick r:id="rId6"/>
              </a:rPr>
              <a:t>Stykka Explainer</a:t>
            </a:r>
            <a:endParaRPr/>
          </a:p>
        </p:txBody>
      </p:sp>
      <p:pic>
        <p:nvPicPr>
          <p:cNvPr descr="pasted-image.pdf" id="291" name="Google Shape;291;p33"/>
          <p:cNvPicPr preferRelativeResize="0"/>
          <p:nvPr/>
        </p:nvPicPr>
        <p:blipFill>
          <a:blip r:embed="rId7">
            <a:alphaModFix/>
          </a:blip>
          <a:stretch>
            <a:fillRect/>
          </a:stretch>
        </p:blipFill>
        <p:spPr>
          <a:xfrm>
            <a:off x="420883" y="6319133"/>
            <a:ext cx="793489" cy="205944"/>
          </a:xfrm>
          <a:prstGeom prst="rect">
            <a:avLst/>
          </a:prstGeom>
          <a:noFill/>
          <a:ln>
            <a:noFill/>
          </a:ln>
        </p:spPr>
      </p:pic>
      <p:pic>
        <p:nvPicPr>
          <p:cNvPr descr="Circular spaces_Logo-White-small.png" id="292" name="Google Shape;292;p33"/>
          <p:cNvPicPr preferRelativeResize="0"/>
          <p:nvPr/>
        </p:nvPicPr>
        <p:blipFill rotWithShape="1">
          <a:blip r:embed="rId8">
            <a:alphaModFix/>
          </a:blip>
          <a:srcRect b="5850" l="2470" r="-2469" t="-5850"/>
          <a:stretch/>
        </p:blipFill>
        <p:spPr>
          <a:xfrm>
            <a:off x="10045350" y="5943723"/>
            <a:ext cx="2119450" cy="896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x.pinkgrain.png" id="297" name="Google Shape;297;p34"/>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298" name="Google Shape;298;p34"/>
          <p:cNvSpPr txBox="1"/>
          <p:nvPr/>
        </p:nvSpPr>
        <p:spPr>
          <a:xfrm>
            <a:off x="1268721" y="629416"/>
            <a:ext cx="9654558" cy="4851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Case: Stykka Loop Kitchen</a:t>
            </a:r>
            <a:endParaRPr/>
          </a:p>
          <a:p>
            <a:pPr indent="0" lvl="0" marL="0" marR="0" rtl="0" algn="ctr">
              <a:lnSpc>
                <a:spcPct val="100000"/>
              </a:lnSpc>
              <a:spcBef>
                <a:spcPts val="0"/>
              </a:spcBef>
              <a:spcAft>
                <a:spcPts val="0"/>
              </a:spcAft>
              <a:buClr>
                <a:srgbClr val="FFFFFF"/>
              </a:buClr>
              <a:buSzPts val="4000"/>
              <a:buFont typeface="Barlow"/>
              <a:buNone/>
            </a:pPr>
            <a:r>
              <a:t/>
            </a:r>
            <a:endParaRPr b="0" i="0" sz="4000" u="none" cap="none" strike="noStrike">
              <a:solidFill>
                <a:srgbClr val="FFFFFF"/>
              </a:solidFill>
              <a:latin typeface="Barlow"/>
              <a:ea typeface="Barlow"/>
              <a:cs typeface="Barlow"/>
              <a:sym typeface="Barlow"/>
            </a:endParaRPr>
          </a:p>
          <a:p>
            <a:pPr indent="0" lvl="0" marL="0" marR="0" rtl="0" algn="l">
              <a:lnSpc>
                <a:spcPct val="100000"/>
              </a:lnSpc>
              <a:spcBef>
                <a:spcPts val="0"/>
              </a:spcBef>
              <a:spcAft>
                <a:spcPts val="0"/>
              </a:spcAft>
              <a:buClr>
                <a:srgbClr val="FFFFFF"/>
              </a:buClr>
              <a:buSzPts val="2400"/>
              <a:buFont typeface="Helvetica Neue"/>
              <a:buNone/>
            </a:pPr>
            <a:r>
              <a:rPr b="0" i="0" lang="en-US" sz="2400" u="none" cap="none" strike="noStrike">
                <a:solidFill>
                  <a:srgbClr val="FFFFFF"/>
                </a:solidFill>
                <a:latin typeface="Helvetica Neue"/>
                <a:ea typeface="Helvetica Neue"/>
                <a:cs typeface="Helvetica Neue"/>
                <a:sym typeface="Helvetica Neue"/>
              </a:rPr>
              <a:t>Material and parts passports and online digital twins ensure traceability, repairability, future upgradability and material transparency for future recyclability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Helvetica Neue"/>
              <a:buNone/>
            </a:pPr>
            <a:r>
              <a:rPr b="0" i="0" lang="en-US" sz="2000" u="none" cap="none" strike="noStrike">
                <a:solidFill>
                  <a:srgbClr val="FFFFFF"/>
                </a:solidFill>
                <a:latin typeface="Helvetica Neue"/>
                <a:ea typeface="Helvetica Neue"/>
                <a:cs typeface="Helvetica Neue"/>
                <a:sym typeface="Helvetica Neue"/>
              </a:rPr>
              <a:t>In the field of built-in fixtures, we are among the first to equip our products and parties with QR and RFID, which gives all parties a unique ID. This ensures identification and traceability and helps us keep track of what we have in circulation. The technology connects the physical product with an online digital twin containing product, material and climate data. Traceability is a prerequisite for enabling return logistics in the future, where parts are taken back and prepared for rebuilding. (</a:t>
            </a:r>
            <a:r>
              <a:rPr b="0" i="0" lang="en-US" sz="2000" u="sng" cap="none" strike="noStrike">
                <a:solidFill>
                  <a:schemeClr val="hlink"/>
                </a:solidFill>
                <a:latin typeface="Helvetica Neue"/>
                <a:ea typeface="Helvetica Neue"/>
                <a:cs typeface="Helvetica Neue"/>
                <a:sym typeface="Helvetica Neue"/>
                <a:hlinkClick r:id="rId4"/>
              </a:rPr>
              <a:t>https://www.stykka.com/cirkularitet</a:t>
            </a:r>
            <a:r>
              <a:rPr b="0" i="0" lang="en-US" sz="2000" u="none" cap="none" strike="noStrike">
                <a:solidFill>
                  <a:srgbClr val="FFFFFF"/>
                </a:solidFill>
                <a:latin typeface="Helvetica Neue"/>
                <a:ea typeface="Helvetica Neue"/>
                <a:cs typeface="Helvetica Neue"/>
                <a:sym typeface="Helvetica Neue"/>
              </a:rPr>
              <a:t>)  </a:t>
            </a:r>
            <a:endParaRPr/>
          </a:p>
        </p:txBody>
      </p:sp>
      <p:pic>
        <p:nvPicPr>
          <p:cNvPr descr="pasted-image.pdf" id="299" name="Google Shape;299;p34"/>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300" name="Google Shape;300;p34"/>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x.pinkgrain.png" id="305" name="Google Shape;305;p35"/>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306" name="Google Shape;306;p35"/>
          <p:cNvSpPr txBox="1"/>
          <p:nvPr/>
        </p:nvSpPr>
        <p:spPr>
          <a:xfrm>
            <a:off x="1268721" y="845316"/>
            <a:ext cx="9654558" cy="44196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Case: Stykka Loop Kitchen</a:t>
            </a:r>
            <a:endParaRPr/>
          </a:p>
          <a:p>
            <a:pPr indent="0" lvl="0" marL="0" marR="0" rtl="0" algn="ctr">
              <a:lnSpc>
                <a:spcPct val="100000"/>
              </a:lnSpc>
              <a:spcBef>
                <a:spcPts val="0"/>
              </a:spcBef>
              <a:spcAft>
                <a:spcPts val="0"/>
              </a:spcAft>
              <a:buClr>
                <a:srgbClr val="FFFFFF"/>
              </a:buClr>
              <a:buSzPts val="4000"/>
              <a:buFont typeface="Barlow"/>
              <a:buNone/>
            </a:pPr>
            <a:r>
              <a:t/>
            </a:r>
            <a:endParaRPr b="0" i="0" sz="4000" u="none" cap="none" strike="noStrike">
              <a:solidFill>
                <a:srgbClr val="FFFFFF"/>
              </a:solidFill>
              <a:latin typeface="Barlow"/>
              <a:ea typeface="Barlow"/>
              <a:cs typeface="Barlow"/>
              <a:sym typeface="Barlow"/>
            </a:endParaRPr>
          </a:p>
          <a:p>
            <a:pPr indent="0" lvl="0" marL="0" marR="0" rtl="0" algn="l">
              <a:lnSpc>
                <a:spcPct val="100000"/>
              </a:lnSpc>
              <a:spcBef>
                <a:spcPts val="0"/>
              </a:spcBef>
              <a:spcAft>
                <a:spcPts val="0"/>
              </a:spcAft>
              <a:buClr>
                <a:srgbClr val="FFFFFF"/>
              </a:buClr>
              <a:buSzPts val="2400"/>
              <a:buFont typeface="Helvetica Neue"/>
              <a:buNone/>
            </a:pPr>
            <a:r>
              <a:rPr b="0" i="0" lang="en-US" sz="2400" u="none" cap="none" strike="noStrike">
                <a:solidFill>
                  <a:srgbClr val="FFFFFF"/>
                </a:solidFill>
                <a:latin typeface="Helvetica Neue"/>
                <a:ea typeface="Helvetica Neue"/>
                <a:cs typeface="Helvetica Neue"/>
                <a:sym typeface="Helvetica Neue"/>
              </a:rPr>
              <a:t>DfD</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Helvetica Neue"/>
              <a:buNone/>
            </a:pPr>
            <a:r>
              <a:rPr b="0" i="1" lang="en-US" sz="2000" u="none" cap="none" strike="noStrike">
                <a:solidFill>
                  <a:srgbClr val="FFFFFF"/>
                </a:solidFill>
                <a:latin typeface="Helvetica Neue"/>
                <a:ea typeface="Helvetica Neue"/>
                <a:cs typeface="Helvetica Neue"/>
                <a:sym typeface="Helvetica Neue"/>
              </a:rPr>
              <a:t>The right joints are a prerequisite for circular products. We assemble all our fixtures with special brackets and cut-outs so that all parts can be easily replaced or repaired.</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Helvetica Neue"/>
              <a:buNone/>
            </a:pPr>
            <a:r>
              <a:rPr b="0" i="1" lang="en-US" sz="2000" u="none" cap="none" strike="noStrike">
                <a:solidFill>
                  <a:srgbClr val="FFFFFF"/>
                </a:solidFill>
                <a:latin typeface="Helvetica Neue"/>
                <a:ea typeface="Helvetica Neue"/>
                <a:cs typeface="Helvetica Neue"/>
                <a:sym typeface="Helvetica Neue"/>
              </a:rPr>
              <a:t>The joints are part of our modular system, which means that all holes are pre-drilled to avoid drilling during installation, where the risk of damaging a part is greatest. Plus, our installers say it saves them a lot of time.</a:t>
            </a:r>
            <a:r>
              <a:rPr b="0" i="1" lang="en-US" sz="2000" u="none" cap="none" strike="noStrike">
                <a:solidFill>
                  <a:srgbClr val="000000"/>
                </a:solidFill>
                <a:latin typeface="Helvetica Neue"/>
                <a:ea typeface="Helvetica Neue"/>
                <a:cs typeface="Helvetica Neue"/>
                <a:sym typeface="Helvetica Neue"/>
              </a:rPr>
              <a:t> </a:t>
            </a:r>
            <a:r>
              <a:rPr b="0" i="1" lang="en-US" sz="2000" u="none" cap="none" strike="noStrike">
                <a:solidFill>
                  <a:srgbClr val="FFFFFF"/>
                </a:solidFill>
                <a:latin typeface="Helvetica Neue"/>
                <a:ea typeface="Helvetica Neue"/>
                <a:cs typeface="Helvetica Neue"/>
                <a:sym typeface="Helvetica Neue"/>
              </a:rPr>
              <a:t>At the end of use, the fixtures can be disassembled, returned and used for new products - without any loss of quality. With screws and dowels in chipboard, this would not be possible.</a:t>
            </a:r>
            <a:r>
              <a:rPr b="0" i="0" lang="en-US" sz="2000" u="none" cap="none" strike="noStrike">
                <a:solidFill>
                  <a:srgbClr val="FFFFFF"/>
                </a:solidFill>
                <a:latin typeface="Helvetica Neue"/>
                <a:ea typeface="Helvetica Neue"/>
                <a:cs typeface="Helvetica Neue"/>
                <a:sym typeface="Helvetica Neue"/>
              </a:rPr>
              <a:t> (</a:t>
            </a:r>
            <a:r>
              <a:rPr b="0" i="0" lang="en-US" sz="2000" u="sng" cap="none" strike="noStrike">
                <a:solidFill>
                  <a:schemeClr val="hlink"/>
                </a:solidFill>
                <a:latin typeface="Helvetica Neue"/>
                <a:ea typeface="Helvetica Neue"/>
                <a:cs typeface="Helvetica Neue"/>
                <a:sym typeface="Helvetica Neue"/>
                <a:hlinkClick r:id="rId4"/>
              </a:rPr>
              <a:t>https://www.stykka.com/cirkularitet</a:t>
            </a:r>
            <a:r>
              <a:rPr b="0" i="0" lang="en-US" sz="2000" u="none" cap="none" strike="noStrike">
                <a:solidFill>
                  <a:srgbClr val="FFFFFF"/>
                </a:solidFill>
                <a:latin typeface="Helvetica Neue"/>
                <a:ea typeface="Helvetica Neue"/>
                <a:cs typeface="Helvetica Neue"/>
                <a:sym typeface="Helvetica Neue"/>
              </a:rPr>
              <a:t>)  </a:t>
            </a:r>
            <a:endParaRPr/>
          </a:p>
        </p:txBody>
      </p:sp>
      <p:pic>
        <p:nvPicPr>
          <p:cNvPr descr="pasted-image.pdf" id="307" name="Google Shape;307;p35"/>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308" name="Google Shape;308;p35"/>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x.pinkgrain.png" id="313" name="Google Shape;313;p36"/>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314" name="Google Shape;314;p36"/>
          <p:cNvSpPr txBox="1"/>
          <p:nvPr/>
        </p:nvSpPr>
        <p:spPr>
          <a:xfrm>
            <a:off x="1268721" y="1118366"/>
            <a:ext cx="9654558" cy="38735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Case: Stykka Loop Kitchen</a:t>
            </a:r>
            <a:endParaRPr/>
          </a:p>
          <a:p>
            <a:pPr indent="0" lvl="0" marL="0" marR="0" rtl="0" algn="ctr">
              <a:lnSpc>
                <a:spcPct val="100000"/>
              </a:lnSpc>
              <a:spcBef>
                <a:spcPts val="0"/>
              </a:spcBef>
              <a:spcAft>
                <a:spcPts val="0"/>
              </a:spcAft>
              <a:buClr>
                <a:srgbClr val="FFFFFF"/>
              </a:buClr>
              <a:buSzPts val="4000"/>
              <a:buFont typeface="Barlow"/>
              <a:buNone/>
            </a:pPr>
            <a:r>
              <a:t/>
            </a:r>
            <a:endParaRPr b="0" i="0" sz="4000" u="none" cap="none" strike="noStrike">
              <a:solidFill>
                <a:srgbClr val="FFFFFF"/>
              </a:solidFill>
              <a:latin typeface="Barlow"/>
              <a:ea typeface="Barlow"/>
              <a:cs typeface="Barlow"/>
              <a:sym typeface="Barlow"/>
            </a:endParaRPr>
          </a:p>
          <a:p>
            <a:pPr indent="0" lvl="0" marL="0" marR="0" rtl="0" algn="l">
              <a:lnSpc>
                <a:spcPct val="100000"/>
              </a:lnSpc>
              <a:spcBef>
                <a:spcPts val="0"/>
              </a:spcBef>
              <a:spcAft>
                <a:spcPts val="0"/>
              </a:spcAft>
              <a:buClr>
                <a:srgbClr val="FFFFFF"/>
              </a:buClr>
              <a:buSzPts val="2400"/>
              <a:buFont typeface="Helvetica Neue"/>
              <a:buNone/>
            </a:pPr>
            <a:r>
              <a:rPr b="0" i="0" lang="en-US" sz="2400" u="none" cap="none" strike="noStrike">
                <a:solidFill>
                  <a:srgbClr val="FFFFFF"/>
                </a:solidFill>
                <a:latin typeface="Helvetica Neue"/>
                <a:ea typeface="Helvetica Neue"/>
                <a:cs typeface="Helvetica Neue"/>
                <a:sym typeface="Helvetica Neue"/>
              </a:rPr>
              <a:t>Distributed production model - Global collaboration and local production</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Helvetica Neue"/>
              <a:buNone/>
            </a:pPr>
            <a:r>
              <a:rPr b="1" i="1" lang="en-US" sz="2000" u="none" cap="none" strike="noStrike">
                <a:solidFill>
                  <a:srgbClr val="FFFFFF"/>
                </a:solidFill>
                <a:latin typeface="Helvetica Neue"/>
                <a:ea typeface="Helvetica Neue"/>
                <a:cs typeface="Helvetica Neue"/>
                <a:sym typeface="Helvetica Neue"/>
              </a:rPr>
              <a:t>Technology &amp; carbon footprint</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000"/>
              <a:buFont typeface="Helvetica Neue"/>
              <a:buNone/>
            </a:pPr>
            <a:r>
              <a:rPr b="0" i="1" lang="en-US" sz="2000" u="none" cap="none" strike="noStrike">
                <a:solidFill>
                  <a:srgbClr val="FFFFFF"/>
                </a:solidFill>
                <a:latin typeface="Helvetica Neue"/>
                <a:ea typeface="Helvetica Neue"/>
                <a:cs typeface="Helvetica Neue"/>
                <a:sym typeface="Helvetica Neue"/>
              </a:rPr>
              <a:t>With technology and a digital production method, our goal is to produce locally to minimize transportation and carbon footprint. We see ourselves as part of a global production network, powered by technology, where we send the recipe digitally instead of shopping for tons of materials. (</a:t>
            </a:r>
            <a:r>
              <a:rPr b="0" i="1" lang="en-US" sz="2000" u="sng" cap="none" strike="noStrike">
                <a:solidFill>
                  <a:schemeClr val="hlink"/>
                </a:solidFill>
                <a:latin typeface="Helvetica Neue"/>
                <a:ea typeface="Helvetica Neue"/>
                <a:cs typeface="Helvetica Neue"/>
                <a:sym typeface="Helvetica Neue"/>
                <a:hlinkClick r:id="rId4"/>
              </a:rPr>
              <a:t>https://www.stykka.com/cirkularitet</a:t>
            </a:r>
            <a:r>
              <a:rPr b="0" i="1" lang="en-US" sz="2000" u="none" cap="none" strike="noStrike">
                <a:solidFill>
                  <a:srgbClr val="FFFFFF"/>
                </a:solidFill>
                <a:latin typeface="Helvetica Neue"/>
                <a:ea typeface="Helvetica Neue"/>
                <a:cs typeface="Helvetica Neue"/>
                <a:sym typeface="Helvetica Neue"/>
              </a:rPr>
              <a:t>)  </a:t>
            </a:r>
            <a:endParaRPr/>
          </a:p>
        </p:txBody>
      </p:sp>
      <p:pic>
        <p:nvPicPr>
          <p:cNvPr descr="pasted-image.pdf" id="315" name="Google Shape;315;p36"/>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316" name="Google Shape;316;p36"/>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x.pinkgrain.png" id="321" name="Google Shape;321;p37"/>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322" name="Google Shape;322;p37"/>
          <p:cNvSpPr txBox="1"/>
          <p:nvPr/>
        </p:nvSpPr>
        <p:spPr>
          <a:xfrm>
            <a:off x="1205655" y="1664455"/>
            <a:ext cx="3575432"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Co-creating beautiful ecological buildings.</a:t>
            </a:r>
            <a:endParaRPr/>
          </a:p>
        </p:txBody>
      </p:sp>
      <p:sp>
        <p:nvSpPr>
          <p:cNvPr id="323" name="Google Shape;323;p37"/>
          <p:cNvSpPr txBox="1"/>
          <p:nvPr/>
        </p:nvSpPr>
        <p:spPr>
          <a:xfrm>
            <a:off x="1205655" y="2306265"/>
            <a:ext cx="3200147"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For hybrid uses and internal flexibility.</a:t>
            </a:r>
            <a:endParaRPr/>
          </a:p>
        </p:txBody>
      </p:sp>
      <p:sp>
        <p:nvSpPr>
          <p:cNvPr id="324" name="Google Shape;324;p37"/>
          <p:cNvSpPr txBox="1"/>
          <p:nvPr/>
        </p:nvSpPr>
        <p:spPr>
          <a:xfrm>
            <a:off x="1205655" y="2948075"/>
            <a:ext cx="1631379"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At the urban scale.</a:t>
            </a:r>
            <a:endParaRPr/>
          </a:p>
        </p:txBody>
      </p:sp>
      <p:sp>
        <p:nvSpPr>
          <p:cNvPr id="325" name="Google Shape;325;p37"/>
          <p:cNvSpPr txBox="1"/>
          <p:nvPr/>
        </p:nvSpPr>
        <p:spPr>
          <a:xfrm>
            <a:off x="1205655" y="3589884"/>
            <a:ext cx="3131948"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Based on a reusable modular system.</a:t>
            </a:r>
            <a:endParaRPr/>
          </a:p>
        </p:txBody>
      </p:sp>
      <p:sp>
        <p:nvSpPr>
          <p:cNvPr id="326" name="Google Shape;326;p37"/>
          <p:cNvSpPr txBox="1"/>
          <p:nvPr/>
        </p:nvSpPr>
        <p:spPr>
          <a:xfrm>
            <a:off x="1205655" y="4231694"/>
            <a:ext cx="3211386"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Consisting of prefabricated elements.</a:t>
            </a:r>
            <a:endParaRPr/>
          </a:p>
        </p:txBody>
      </p:sp>
      <p:sp>
        <p:nvSpPr>
          <p:cNvPr id="327" name="Google Shape;327;p37"/>
          <p:cNvSpPr txBox="1"/>
          <p:nvPr/>
        </p:nvSpPr>
        <p:spPr>
          <a:xfrm>
            <a:off x="1205655" y="4873504"/>
            <a:ext cx="3585528"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As an inclusive technology for co-creation.</a:t>
            </a:r>
            <a:endParaRPr/>
          </a:p>
        </p:txBody>
      </p:sp>
      <p:pic>
        <p:nvPicPr>
          <p:cNvPr descr="Skærmbillede 2021-09-30 kl. 11.51.22.png" id="328" name="Google Shape;328;p37"/>
          <p:cNvPicPr preferRelativeResize="0"/>
          <p:nvPr/>
        </p:nvPicPr>
        <p:blipFill rotWithShape="1">
          <a:blip r:embed="rId4">
            <a:alphaModFix/>
          </a:blip>
          <a:srcRect b="8073" l="0" r="0" t="3237"/>
          <a:stretch/>
        </p:blipFill>
        <p:spPr>
          <a:xfrm>
            <a:off x="6029000" y="2080220"/>
            <a:ext cx="5473523" cy="2697478"/>
          </a:xfrm>
          <a:prstGeom prst="rect">
            <a:avLst/>
          </a:prstGeom>
          <a:noFill/>
          <a:ln>
            <a:noFill/>
          </a:ln>
        </p:spPr>
      </p:pic>
      <p:sp>
        <p:nvSpPr>
          <p:cNvPr id="329" name="Google Shape;329;p37"/>
          <p:cNvSpPr txBox="1"/>
          <p:nvPr>
            <p:ph type="title"/>
          </p:nvPr>
        </p:nvSpPr>
        <p:spPr>
          <a:xfrm>
            <a:off x="609600" y="948265"/>
            <a:ext cx="10972800" cy="531385"/>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FFFFFF"/>
              </a:buClr>
              <a:buSzPts val="2744"/>
              <a:buFont typeface="Barlow"/>
              <a:buNone/>
            </a:pPr>
            <a:r>
              <a:rPr b="1" lang="en-US" sz="2744">
                <a:solidFill>
                  <a:srgbClr val="FFFFFF"/>
                </a:solidFill>
                <a:latin typeface="Barlow"/>
                <a:ea typeface="Barlow"/>
                <a:cs typeface="Barlow"/>
                <a:sym typeface="Barlow"/>
              </a:rPr>
              <a:t>Good practices: Design for Disassembly and flexibility on building scale</a:t>
            </a:r>
            <a:endParaRPr/>
          </a:p>
        </p:txBody>
      </p:sp>
      <p:pic>
        <p:nvPicPr>
          <p:cNvPr descr="Picture 4" id="330" name="Google Shape;330;p37"/>
          <p:cNvPicPr preferRelativeResize="0"/>
          <p:nvPr/>
        </p:nvPicPr>
        <p:blipFill rotWithShape="1">
          <a:blip r:embed="rId5">
            <a:alphaModFix/>
          </a:blip>
          <a:srcRect b="0" l="0" r="0" t="0"/>
          <a:stretch/>
        </p:blipFill>
        <p:spPr>
          <a:xfrm>
            <a:off x="8808970" y="1686138"/>
            <a:ext cx="3211387" cy="3485724"/>
          </a:xfrm>
          <a:prstGeom prst="rect">
            <a:avLst/>
          </a:prstGeom>
          <a:noFill/>
          <a:ln>
            <a:noFill/>
          </a:ln>
        </p:spPr>
      </p:pic>
      <p:sp>
        <p:nvSpPr>
          <p:cNvPr id="331" name="Google Shape;331;p37"/>
          <p:cNvSpPr txBox="1"/>
          <p:nvPr/>
        </p:nvSpPr>
        <p:spPr>
          <a:xfrm>
            <a:off x="6062894" y="5259582"/>
            <a:ext cx="2300225"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sng" cap="none" strike="noStrike">
                <a:solidFill>
                  <a:schemeClr val="hlink"/>
                </a:solidFill>
                <a:latin typeface="Barlow"/>
                <a:ea typeface="Barlow"/>
                <a:cs typeface="Barlow"/>
                <a:sym typeface="Barlow"/>
                <a:hlinkClick r:id="rId6"/>
              </a:rPr>
              <a:t>https://www.vivihouse.cc/</a:t>
            </a:r>
            <a:endParaRPr/>
          </a:p>
        </p:txBody>
      </p:sp>
      <p:pic>
        <p:nvPicPr>
          <p:cNvPr descr="pasted-image.pdf" id="332" name="Google Shape;332;p37"/>
          <p:cNvPicPr preferRelativeResize="0"/>
          <p:nvPr/>
        </p:nvPicPr>
        <p:blipFill>
          <a:blip r:embed="rId7">
            <a:alphaModFix/>
          </a:blip>
          <a:stretch>
            <a:fillRect/>
          </a:stretch>
        </p:blipFill>
        <p:spPr>
          <a:xfrm>
            <a:off x="420883" y="6319133"/>
            <a:ext cx="793489" cy="205944"/>
          </a:xfrm>
          <a:prstGeom prst="rect">
            <a:avLst/>
          </a:prstGeom>
          <a:noFill/>
          <a:ln>
            <a:noFill/>
          </a:ln>
        </p:spPr>
      </p:pic>
      <p:pic>
        <p:nvPicPr>
          <p:cNvPr descr="Circular spaces_Logo-White-small.png" id="333" name="Google Shape;333;p37"/>
          <p:cNvPicPr preferRelativeResize="0"/>
          <p:nvPr/>
        </p:nvPicPr>
        <p:blipFill rotWithShape="1">
          <a:blip r:embed="rId8">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x.pinkgrain.png" id="338" name="Google Shape;338;p38"/>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pic>
        <p:nvPicPr>
          <p:cNvPr descr="Skærmbillede 2021-09-30 kl. 11.52.10.png" id="339" name="Google Shape;339;p38"/>
          <p:cNvPicPr preferRelativeResize="0"/>
          <p:nvPr/>
        </p:nvPicPr>
        <p:blipFill rotWithShape="1">
          <a:blip r:embed="rId4">
            <a:alphaModFix/>
          </a:blip>
          <a:srcRect b="0" l="0" r="0" t="0"/>
          <a:stretch/>
        </p:blipFill>
        <p:spPr>
          <a:xfrm>
            <a:off x="271649" y="697340"/>
            <a:ext cx="3840821" cy="2102912"/>
          </a:xfrm>
          <a:prstGeom prst="rect">
            <a:avLst/>
          </a:prstGeom>
          <a:noFill/>
          <a:ln>
            <a:noFill/>
          </a:ln>
        </p:spPr>
      </p:pic>
      <p:pic>
        <p:nvPicPr>
          <p:cNvPr descr="Skærmbillede 2021-09-30 kl. 11.52.28.png" id="340" name="Google Shape;340;p38"/>
          <p:cNvPicPr preferRelativeResize="0"/>
          <p:nvPr/>
        </p:nvPicPr>
        <p:blipFill rotWithShape="1">
          <a:blip r:embed="rId5">
            <a:alphaModFix/>
          </a:blip>
          <a:srcRect b="0" l="0" r="0" t="0"/>
          <a:stretch/>
        </p:blipFill>
        <p:spPr>
          <a:xfrm>
            <a:off x="4175589" y="685785"/>
            <a:ext cx="3840821" cy="2126022"/>
          </a:xfrm>
          <a:prstGeom prst="rect">
            <a:avLst/>
          </a:prstGeom>
          <a:noFill/>
          <a:ln>
            <a:noFill/>
          </a:ln>
        </p:spPr>
      </p:pic>
      <p:pic>
        <p:nvPicPr>
          <p:cNvPr descr="Skærmbillede 2021-09-30 kl. 11.52.37.png" id="341" name="Google Shape;341;p38"/>
          <p:cNvPicPr preferRelativeResize="0"/>
          <p:nvPr/>
        </p:nvPicPr>
        <p:blipFill rotWithShape="1">
          <a:blip r:embed="rId6">
            <a:alphaModFix/>
          </a:blip>
          <a:srcRect b="0" l="0" r="0" t="0"/>
          <a:stretch/>
        </p:blipFill>
        <p:spPr>
          <a:xfrm>
            <a:off x="271649" y="3213073"/>
            <a:ext cx="3840821" cy="2146342"/>
          </a:xfrm>
          <a:prstGeom prst="rect">
            <a:avLst/>
          </a:prstGeom>
          <a:noFill/>
          <a:ln>
            <a:noFill/>
          </a:ln>
        </p:spPr>
      </p:pic>
      <p:pic>
        <p:nvPicPr>
          <p:cNvPr descr="Skærmbillede 2021-09-30 kl. 11.52.45.png" id="342" name="Google Shape;342;p38"/>
          <p:cNvPicPr preferRelativeResize="0"/>
          <p:nvPr/>
        </p:nvPicPr>
        <p:blipFill rotWithShape="1">
          <a:blip r:embed="rId7">
            <a:alphaModFix/>
          </a:blip>
          <a:srcRect b="0" l="0" r="0" t="0"/>
          <a:stretch/>
        </p:blipFill>
        <p:spPr>
          <a:xfrm>
            <a:off x="8079530" y="687998"/>
            <a:ext cx="3840822" cy="2121597"/>
          </a:xfrm>
          <a:prstGeom prst="rect">
            <a:avLst/>
          </a:prstGeom>
          <a:noFill/>
          <a:ln>
            <a:noFill/>
          </a:ln>
        </p:spPr>
      </p:pic>
      <p:pic>
        <p:nvPicPr>
          <p:cNvPr descr="Skærmbillede 2021-09-30 kl. 11.53.24.png" id="343" name="Google Shape;343;p38"/>
          <p:cNvPicPr preferRelativeResize="0"/>
          <p:nvPr/>
        </p:nvPicPr>
        <p:blipFill rotWithShape="1">
          <a:blip r:embed="rId8">
            <a:alphaModFix/>
          </a:blip>
          <a:srcRect b="0" l="0" r="0" t="0"/>
          <a:stretch/>
        </p:blipFill>
        <p:spPr>
          <a:xfrm>
            <a:off x="4175590" y="3224803"/>
            <a:ext cx="3840821" cy="2122882"/>
          </a:xfrm>
          <a:prstGeom prst="rect">
            <a:avLst/>
          </a:prstGeom>
          <a:noFill/>
          <a:ln>
            <a:noFill/>
          </a:ln>
        </p:spPr>
      </p:pic>
      <p:sp>
        <p:nvSpPr>
          <p:cNvPr id="344" name="Google Shape;344;p38"/>
          <p:cNvSpPr txBox="1"/>
          <p:nvPr/>
        </p:nvSpPr>
        <p:spPr>
          <a:xfrm>
            <a:off x="1033870" y="2872042"/>
            <a:ext cx="2316379"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Considerations, DfD and Modularity</a:t>
            </a:r>
            <a:endParaRPr/>
          </a:p>
        </p:txBody>
      </p:sp>
      <p:sp>
        <p:nvSpPr>
          <p:cNvPr id="345" name="Google Shape;345;p38"/>
          <p:cNvSpPr txBox="1"/>
          <p:nvPr/>
        </p:nvSpPr>
        <p:spPr>
          <a:xfrm>
            <a:off x="4937810" y="2872042"/>
            <a:ext cx="2140662"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Natural materials and circularity</a:t>
            </a:r>
            <a:endParaRPr/>
          </a:p>
        </p:txBody>
      </p:sp>
      <p:sp>
        <p:nvSpPr>
          <p:cNvPr id="346" name="Google Shape;346;p38"/>
          <p:cNvSpPr txBox="1"/>
          <p:nvPr/>
        </p:nvSpPr>
        <p:spPr>
          <a:xfrm>
            <a:off x="9090315" y="2887979"/>
            <a:ext cx="1819251"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Community and ressources</a:t>
            </a:r>
            <a:endParaRPr/>
          </a:p>
        </p:txBody>
      </p:sp>
      <p:sp>
        <p:nvSpPr>
          <p:cNvPr id="347" name="Google Shape;347;p38"/>
          <p:cNvSpPr txBox="1"/>
          <p:nvPr/>
        </p:nvSpPr>
        <p:spPr>
          <a:xfrm>
            <a:off x="1360768" y="5431205"/>
            <a:ext cx="1662583"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Open source and sharing</a:t>
            </a:r>
            <a:endParaRPr/>
          </a:p>
        </p:txBody>
      </p:sp>
      <p:sp>
        <p:nvSpPr>
          <p:cNvPr id="348" name="Google Shape;348;p38"/>
          <p:cNvSpPr txBox="1"/>
          <p:nvPr/>
        </p:nvSpPr>
        <p:spPr>
          <a:xfrm>
            <a:off x="4483506" y="5431205"/>
            <a:ext cx="3224988"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Open source - standing on the shoulders of others</a:t>
            </a:r>
            <a:endParaRPr/>
          </a:p>
        </p:txBody>
      </p:sp>
      <p:pic>
        <p:nvPicPr>
          <p:cNvPr descr="pasted-image.tiff" id="349" name="Google Shape;349;p38"/>
          <p:cNvPicPr preferRelativeResize="0"/>
          <p:nvPr/>
        </p:nvPicPr>
        <p:blipFill rotWithShape="1">
          <a:blip r:embed="rId9">
            <a:alphaModFix/>
          </a:blip>
          <a:srcRect b="17300" l="0" r="0" t="9003"/>
          <a:stretch/>
        </p:blipFill>
        <p:spPr>
          <a:xfrm>
            <a:off x="8079530" y="3229011"/>
            <a:ext cx="3840822" cy="2122882"/>
          </a:xfrm>
          <a:prstGeom prst="rect">
            <a:avLst/>
          </a:prstGeom>
          <a:noFill/>
          <a:ln>
            <a:noFill/>
          </a:ln>
        </p:spPr>
      </p:pic>
      <p:sp>
        <p:nvSpPr>
          <p:cNvPr id="350" name="Google Shape;350;p38"/>
          <p:cNvSpPr txBox="1"/>
          <p:nvPr/>
        </p:nvSpPr>
        <p:spPr>
          <a:xfrm>
            <a:off x="9620134" y="5431205"/>
            <a:ext cx="759613" cy="269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200"/>
              <a:buFont typeface="Barlow Thin"/>
              <a:buNone/>
            </a:pPr>
            <a:r>
              <a:rPr b="0" i="1" lang="en-US" sz="1200" u="none" cap="none" strike="noStrike">
                <a:solidFill>
                  <a:srgbClr val="FFFFFF"/>
                </a:solidFill>
                <a:latin typeface="Barlow Thin"/>
                <a:ea typeface="Barlow Thin"/>
                <a:cs typeface="Barlow Thin"/>
                <a:sym typeface="Barlow Thin"/>
              </a:rPr>
              <a:t>Scalability</a:t>
            </a:r>
            <a:endParaRPr/>
          </a:p>
        </p:txBody>
      </p:sp>
      <p:pic>
        <p:nvPicPr>
          <p:cNvPr descr="pasted-image.pdf" id="351" name="Google Shape;351;p38"/>
          <p:cNvPicPr preferRelativeResize="0"/>
          <p:nvPr/>
        </p:nvPicPr>
        <p:blipFill>
          <a:blip r:embed="rId10">
            <a:alphaModFix/>
          </a:blip>
          <a:stretch>
            <a:fillRect/>
          </a:stretch>
        </p:blipFill>
        <p:spPr>
          <a:xfrm>
            <a:off x="420883" y="6319133"/>
            <a:ext cx="793489" cy="205944"/>
          </a:xfrm>
          <a:prstGeom prst="rect">
            <a:avLst/>
          </a:prstGeom>
          <a:noFill/>
          <a:ln>
            <a:noFill/>
          </a:ln>
        </p:spPr>
      </p:pic>
      <p:pic>
        <p:nvPicPr>
          <p:cNvPr descr="Circular spaces_Logo-White-small.png" id="352" name="Google Shape;352;p38"/>
          <p:cNvPicPr preferRelativeResize="0"/>
          <p:nvPr/>
        </p:nvPicPr>
        <p:blipFill rotWithShape="1">
          <a:blip r:embed="rId11">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x.pinkgrain.png" id="357" name="Google Shape;357;p39"/>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358" name="Google Shape;358;p39"/>
          <p:cNvSpPr txBox="1"/>
          <p:nvPr>
            <p:ph type="title"/>
          </p:nvPr>
        </p:nvSpPr>
        <p:spPr>
          <a:xfrm>
            <a:off x="609600" y="948265"/>
            <a:ext cx="10972800" cy="531385"/>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FFFFFF"/>
              </a:buClr>
              <a:buSzPts val="2800"/>
              <a:buFont typeface="Barlow"/>
              <a:buNone/>
            </a:pPr>
            <a:r>
              <a:rPr b="1" lang="en-US">
                <a:solidFill>
                  <a:srgbClr val="FFFFFF"/>
                </a:solidFill>
                <a:latin typeface="Barlow"/>
                <a:ea typeface="Barlow"/>
                <a:cs typeface="Barlow"/>
                <a:sym typeface="Barlow"/>
              </a:rPr>
              <a:t>Good practices: Distributed design, open innovation and fab cities</a:t>
            </a:r>
            <a:endParaRPr/>
          </a:p>
        </p:txBody>
      </p:sp>
      <p:sp>
        <p:nvSpPr>
          <p:cNvPr id="359" name="Google Shape;359;p39"/>
          <p:cNvSpPr txBox="1"/>
          <p:nvPr/>
        </p:nvSpPr>
        <p:spPr>
          <a:xfrm>
            <a:off x="736092" y="2468880"/>
            <a:ext cx="3170741" cy="19202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none" cap="none" strike="noStrike">
                <a:solidFill>
                  <a:srgbClr val="FFFFFF"/>
                </a:solidFill>
                <a:latin typeface="Barlow"/>
                <a:ea typeface="Barlow"/>
                <a:cs typeface="Barlow"/>
                <a:sym typeface="Barlow"/>
              </a:rPr>
              <a:t>The Distributed Design Platform is an incubator programme targeting the overall mission of Fab Cities and acts as an exchange and networking hub for the european maker movement. The initiative aims at developing and promoting the connection between designers, makers and the market.</a:t>
            </a:r>
            <a:endParaRPr/>
          </a:p>
        </p:txBody>
      </p:sp>
      <p:grpSp>
        <p:nvGrpSpPr>
          <p:cNvPr id="360" name="Google Shape;360;p39"/>
          <p:cNvGrpSpPr/>
          <p:nvPr/>
        </p:nvGrpSpPr>
        <p:grpSpPr>
          <a:xfrm>
            <a:off x="2933158" y="6218518"/>
            <a:ext cx="2502753" cy="407174"/>
            <a:chOff x="0" y="0"/>
            <a:chExt cx="2502752" cy="407172"/>
          </a:xfrm>
        </p:grpSpPr>
        <p:pic>
          <p:nvPicPr>
            <p:cNvPr descr="logo-ddp.svg" id="361" name="Google Shape;361;p39"/>
            <p:cNvPicPr preferRelativeResize="0"/>
            <p:nvPr/>
          </p:nvPicPr>
          <p:blipFill rotWithShape="1">
            <a:blip r:embed="rId4">
              <a:alphaModFix/>
            </a:blip>
            <a:srcRect b="0" l="0" r="0" t="0"/>
            <a:stretch/>
          </p:blipFill>
          <p:spPr>
            <a:xfrm>
              <a:off x="0" y="0"/>
              <a:ext cx="1172548" cy="407172"/>
            </a:xfrm>
            <a:prstGeom prst="rect">
              <a:avLst/>
            </a:prstGeom>
            <a:noFill/>
            <a:ln>
              <a:noFill/>
            </a:ln>
          </p:spPr>
        </p:pic>
        <p:pic>
          <p:nvPicPr>
            <p:cNvPr descr="noDDlogo_DDP_EU_White_Horizontal.png" id="362" name="Google Shape;362;p39"/>
            <p:cNvPicPr preferRelativeResize="0"/>
            <p:nvPr/>
          </p:nvPicPr>
          <p:blipFill rotWithShape="1">
            <a:blip r:embed="rId5">
              <a:alphaModFix/>
            </a:blip>
            <a:srcRect b="0" l="0" r="0" t="0"/>
            <a:stretch/>
          </p:blipFill>
          <p:spPr>
            <a:xfrm>
              <a:off x="1330204" y="18535"/>
              <a:ext cx="1172548" cy="370102"/>
            </a:xfrm>
            <a:prstGeom prst="rect">
              <a:avLst/>
            </a:prstGeom>
            <a:noFill/>
            <a:ln>
              <a:noFill/>
            </a:ln>
          </p:spPr>
        </p:pic>
      </p:grpSp>
      <p:pic>
        <p:nvPicPr>
          <p:cNvPr descr="circ_diagrams_v10-03-2048x861.png" id="363" name="Google Shape;363;p39"/>
          <p:cNvPicPr preferRelativeResize="0"/>
          <p:nvPr/>
        </p:nvPicPr>
        <p:blipFill rotWithShape="1">
          <a:blip r:embed="rId6">
            <a:alphaModFix/>
          </a:blip>
          <a:srcRect b="0" l="0" r="0" t="0"/>
          <a:stretch/>
        </p:blipFill>
        <p:spPr>
          <a:xfrm>
            <a:off x="4275834" y="1951112"/>
            <a:ext cx="7030696" cy="2955776"/>
          </a:xfrm>
          <a:prstGeom prst="rect">
            <a:avLst/>
          </a:prstGeom>
          <a:noFill/>
          <a:ln>
            <a:noFill/>
          </a:ln>
        </p:spPr>
      </p:pic>
      <p:pic>
        <p:nvPicPr>
          <p:cNvPr descr="logo-2.png" id="364" name="Google Shape;364;p39"/>
          <p:cNvPicPr preferRelativeResize="0"/>
          <p:nvPr/>
        </p:nvPicPr>
        <p:blipFill rotWithShape="1">
          <a:blip r:embed="rId7">
            <a:alphaModFix/>
          </a:blip>
          <a:srcRect b="0" l="0" r="0" t="0"/>
          <a:stretch/>
        </p:blipFill>
        <p:spPr>
          <a:xfrm>
            <a:off x="6813929" y="6061424"/>
            <a:ext cx="1475021" cy="721361"/>
          </a:xfrm>
          <a:prstGeom prst="rect">
            <a:avLst/>
          </a:prstGeom>
          <a:noFill/>
          <a:ln>
            <a:noFill/>
          </a:ln>
        </p:spPr>
      </p:pic>
      <p:sp>
        <p:nvSpPr>
          <p:cNvPr id="365" name="Google Shape;365;p39"/>
          <p:cNvSpPr txBox="1"/>
          <p:nvPr/>
        </p:nvSpPr>
        <p:spPr>
          <a:xfrm>
            <a:off x="4304027" y="4977384"/>
            <a:ext cx="1821308" cy="2286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sng" cap="none" strike="noStrike">
                <a:solidFill>
                  <a:schemeClr val="hlink"/>
                </a:solidFill>
                <a:latin typeface="Barlow"/>
                <a:ea typeface="Barlow"/>
                <a:cs typeface="Barlow"/>
                <a:sym typeface="Barlow"/>
                <a:hlinkClick r:id="rId8"/>
              </a:rPr>
              <a:t>PITO TO DITO, Fab City</a:t>
            </a:r>
            <a:endParaRPr/>
          </a:p>
        </p:txBody>
      </p:sp>
      <p:pic>
        <p:nvPicPr>
          <p:cNvPr descr="pasted-image.pdf" id="366" name="Google Shape;366;p39"/>
          <p:cNvPicPr preferRelativeResize="0"/>
          <p:nvPr/>
        </p:nvPicPr>
        <p:blipFill>
          <a:blip r:embed="rId9">
            <a:alphaModFix/>
          </a:blip>
          <a:stretch>
            <a:fillRect/>
          </a:stretch>
        </p:blipFill>
        <p:spPr>
          <a:xfrm>
            <a:off x="420883" y="6319133"/>
            <a:ext cx="793489" cy="205944"/>
          </a:xfrm>
          <a:prstGeom prst="rect">
            <a:avLst/>
          </a:prstGeom>
          <a:noFill/>
          <a:ln>
            <a:noFill/>
          </a:ln>
        </p:spPr>
      </p:pic>
      <p:pic>
        <p:nvPicPr>
          <p:cNvPr descr="Circular spaces_Logo-White-small.png" id="367" name="Google Shape;367;p39"/>
          <p:cNvPicPr preferRelativeResize="0"/>
          <p:nvPr/>
        </p:nvPicPr>
        <p:blipFill rotWithShape="1">
          <a:blip r:embed="rId10">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x.pinkgrain.png" id="372" name="Google Shape;372;p40"/>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373" name="Google Shape;373;p40"/>
          <p:cNvSpPr txBox="1"/>
          <p:nvPr>
            <p:ph type="title"/>
          </p:nvPr>
        </p:nvSpPr>
        <p:spPr>
          <a:xfrm>
            <a:off x="609600" y="948265"/>
            <a:ext cx="10972800" cy="531385"/>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FFFFFF"/>
              </a:buClr>
              <a:buSzPts val="2436"/>
              <a:buFont typeface="Barlow"/>
              <a:buNone/>
            </a:pPr>
            <a:r>
              <a:rPr b="1" lang="en-US" sz="2436">
                <a:solidFill>
                  <a:srgbClr val="FFFFFF"/>
                </a:solidFill>
                <a:latin typeface="Barlow"/>
                <a:ea typeface="Barlow"/>
                <a:cs typeface="Barlow"/>
                <a:sym typeface="Barlow"/>
              </a:rPr>
              <a:t>Good practices: Distributed design,  open innovation and distributed fabrication </a:t>
            </a:r>
            <a:endParaRPr/>
          </a:p>
        </p:txBody>
      </p:sp>
      <p:sp>
        <p:nvSpPr>
          <p:cNvPr id="374" name="Google Shape;374;p40"/>
          <p:cNvSpPr txBox="1"/>
          <p:nvPr/>
        </p:nvSpPr>
        <p:spPr>
          <a:xfrm>
            <a:off x="4945888" y="5166105"/>
            <a:ext cx="1141413"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sng" cap="none" strike="noStrike">
                <a:solidFill>
                  <a:schemeClr val="hlink"/>
                </a:solidFill>
                <a:latin typeface="Barlow"/>
                <a:ea typeface="Barlow"/>
                <a:cs typeface="Barlow"/>
                <a:sym typeface="Barlow"/>
                <a:hlinkClick r:id="rId4"/>
              </a:rPr>
              <a:t>DDP - Values</a:t>
            </a:r>
            <a:endParaRPr/>
          </a:p>
        </p:txBody>
      </p:sp>
      <p:pic>
        <p:nvPicPr>
          <p:cNvPr descr="Skærmbillede 2024-02-09 kl. 10.46.23.png" id="375" name="Google Shape;375;p40"/>
          <p:cNvPicPr preferRelativeResize="0"/>
          <p:nvPr/>
        </p:nvPicPr>
        <p:blipFill rotWithShape="1">
          <a:blip r:embed="rId5">
            <a:alphaModFix/>
          </a:blip>
          <a:srcRect b="0" l="0" r="0" t="0"/>
          <a:stretch/>
        </p:blipFill>
        <p:spPr>
          <a:xfrm>
            <a:off x="1731283" y="1788924"/>
            <a:ext cx="8729434" cy="3280152"/>
          </a:xfrm>
          <a:prstGeom prst="rect">
            <a:avLst/>
          </a:prstGeom>
          <a:noFill/>
          <a:ln>
            <a:noFill/>
          </a:ln>
        </p:spPr>
      </p:pic>
      <p:pic>
        <p:nvPicPr>
          <p:cNvPr descr="pasted-image.pdf" id="376" name="Google Shape;376;p40"/>
          <p:cNvPicPr preferRelativeResize="0"/>
          <p:nvPr/>
        </p:nvPicPr>
        <p:blipFill>
          <a:blip r:embed="rId6">
            <a:alphaModFix/>
          </a:blip>
          <a:stretch>
            <a:fillRect/>
          </a:stretch>
        </p:blipFill>
        <p:spPr>
          <a:xfrm>
            <a:off x="420883" y="6319133"/>
            <a:ext cx="793489" cy="205944"/>
          </a:xfrm>
          <a:prstGeom prst="rect">
            <a:avLst/>
          </a:prstGeom>
          <a:noFill/>
          <a:ln>
            <a:noFill/>
          </a:ln>
        </p:spPr>
      </p:pic>
      <p:pic>
        <p:nvPicPr>
          <p:cNvPr descr="Circular spaces_Logo-White-small.png" id="377" name="Google Shape;377;p40"/>
          <p:cNvPicPr preferRelativeResize="0"/>
          <p:nvPr/>
        </p:nvPicPr>
        <p:blipFill rotWithShape="1">
          <a:blip r:embed="rId7">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descr="x.pinkgrain.png" id="382" name="Google Shape;382;p41"/>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383" name="Google Shape;383;p41"/>
          <p:cNvSpPr txBox="1"/>
          <p:nvPr>
            <p:ph type="title"/>
          </p:nvPr>
        </p:nvSpPr>
        <p:spPr>
          <a:xfrm>
            <a:off x="609600" y="948265"/>
            <a:ext cx="10972800" cy="531385"/>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FFFFFF"/>
              </a:buClr>
              <a:buSzPts val="2800"/>
              <a:buFont typeface="Barlow"/>
              <a:buNone/>
            </a:pPr>
            <a:r>
              <a:rPr b="1" lang="en-US">
                <a:solidFill>
                  <a:srgbClr val="FFFFFF"/>
                </a:solidFill>
                <a:latin typeface="Barlow"/>
                <a:ea typeface="Barlow"/>
                <a:cs typeface="Barlow"/>
                <a:sym typeface="Barlow"/>
              </a:rPr>
              <a:t>Good practices: Fab cities</a:t>
            </a:r>
            <a:endParaRPr/>
          </a:p>
        </p:txBody>
      </p:sp>
      <p:sp>
        <p:nvSpPr>
          <p:cNvPr id="384" name="Google Shape;384;p41"/>
          <p:cNvSpPr txBox="1"/>
          <p:nvPr/>
        </p:nvSpPr>
        <p:spPr>
          <a:xfrm>
            <a:off x="8292157" y="3694148"/>
            <a:ext cx="1774635"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1500"/>
              <a:buFont typeface="Barlow"/>
              <a:buNone/>
            </a:pPr>
            <a:r>
              <a:rPr b="0" i="0" lang="en-US" sz="1500" u="sng" cap="none" strike="noStrike">
                <a:solidFill>
                  <a:schemeClr val="hlink"/>
                </a:solidFill>
                <a:latin typeface="Barlow"/>
                <a:ea typeface="Barlow"/>
                <a:cs typeface="Barlow"/>
                <a:sym typeface="Barlow"/>
                <a:hlinkClick r:id="rId4"/>
              </a:rPr>
              <a:t>FULL STACK MODEL</a:t>
            </a:r>
            <a:endParaRPr/>
          </a:p>
        </p:txBody>
      </p:sp>
      <p:pic>
        <p:nvPicPr>
          <p:cNvPr descr="Billede" id="385" name="Google Shape;385;p41"/>
          <p:cNvPicPr preferRelativeResize="0"/>
          <p:nvPr/>
        </p:nvPicPr>
        <p:blipFill rotWithShape="1">
          <a:blip r:embed="rId5">
            <a:alphaModFix/>
          </a:blip>
          <a:srcRect b="0" l="0" r="0" t="0"/>
          <a:stretch/>
        </p:blipFill>
        <p:spPr>
          <a:xfrm>
            <a:off x="4111076" y="1345576"/>
            <a:ext cx="3969848" cy="5017185"/>
          </a:xfrm>
          <a:prstGeom prst="rect">
            <a:avLst/>
          </a:prstGeom>
          <a:noFill/>
          <a:ln>
            <a:noFill/>
          </a:ln>
        </p:spPr>
      </p:pic>
      <p:pic>
        <p:nvPicPr>
          <p:cNvPr descr="pasted-image.pdf" id="386" name="Google Shape;386;p41"/>
          <p:cNvPicPr preferRelativeResize="0"/>
          <p:nvPr/>
        </p:nvPicPr>
        <p:blipFill>
          <a:blip r:embed="rId6">
            <a:alphaModFix/>
          </a:blip>
          <a:stretch>
            <a:fillRect/>
          </a:stretch>
        </p:blipFill>
        <p:spPr>
          <a:xfrm>
            <a:off x="420883" y="6319133"/>
            <a:ext cx="793489" cy="205944"/>
          </a:xfrm>
          <a:prstGeom prst="rect">
            <a:avLst/>
          </a:prstGeom>
          <a:noFill/>
          <a:ln>
            <a:noFill/>
          </a:ln>
        </p:spPr>
      </p:pic>
      <p:pic>
        <p:nvPicPr>
          <p:cNvPr descr="Circular spaces_Logo-White-small.png" id="387" name="Google Shape;387;p41"/>
          <p:cNvPicPr preferRelativeResize="0"/>
          <p:nvPr/>
        </p:nvPicPr>
        <p:blipFill rotWithShape="1">
          <a:blip r:embed="rId7">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descr="x.pinkgrain.png" id="392" name="Google Shape;392;p42"/>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sp>
        <p:nvSpPr>
          <p:cNvPr id="393" name="Google Shape;393;p42"/>
          <p:cNvSpPr/>
          <p:nvPr/>
        </p:nvSpPr>
        <p:spPr>
          <a:xfrm>
            <a:off x="4216876" y="1640419"/>
            <a:ext cx="3960962" cy="3960963"/>
          </a:xfrm>
          <a:prstGeom prst="ellipse">
            <a:avLst/>
          </a:prstGeom>
          <a:solidFill>
            <a:srgbClr val="FFFFFF">
              <a:alpha val="2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394" name="Google Shape;394;p42"/>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Materials? Decisions, decisions </a:t>
            </a:r>
            <a:endParaRPr/>
          </a:p>
        </p:txBody>
      </p:sp>
      <p:sp>
        <p:nvSpPr>
          <p:cNvPr id="395" name="Google Shape;395;p42"/>
          <p:cNvSpPr txBox="1"/>
          <p:nvPr/>
        </p:nvSpPr>
        <p:spPr>
          <a:xfrm>
            <a:off x="4552183" y="2985900"/>
            <a:ext cx="3290348"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Organic and natural</a:t>
            </a:r>
            <a:endParaRPr/>
          </a:p>
          <a:p>
            <a:pPr indent="0" lvl="0" marL="0" marR="0" rtl="0" algn="ctr">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Recyclable</a:t>
            </a:r>
            <a:endParaRPr/>
          </a:p>
          <a:p>
            <a:pPr indent="0" lvl="0" marL="0" marR="0" rtl="0" algn="ctr">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Locally sourced</a:t>
            </a:r>
            <a:endParaRPr/>
          </a:p>
          <a:p>
            <a:pPr indent="0" lvl="0" marL="0" marR="0" rtl="0" algn="ctr">
              <a:lnSpc>
                <a:spcPct val="100000"/>
              </a:lnSpc>
              <a:spcBef>
                <a:spcPts val="0"/>
              </a:spcBef>
              <a:spcAft>
                <a:spcPts val="0"/>
              </a:spcAft>
              <a:buClr>
                <a:srgbClr val="FFFFFF"/>
              </a:buClr>
              <a:buSzPts val="2000"/>
              <a:buFont typeface="Barlow ExtraLight"/>
              <a:buNone/>
            </a:pPr>
            <a:r>
              <a:rPr b="0" i="0" lang="en-US" sz="2000" u="none" cap="none" strike="noStrike">
                <a:solidFill>
                  <a:srgbClr val="FFFFFF"/>
                </a:solidFill>
                <a:latin typeface="Barlow ExtraLight"/>
                <a:ea typeface="Barlow ExtraLight"/>
                <a:cs typeface="Barlow ExtraLight"/>
                <a:sym typeface="Barlow ExtraLight"/>
              </a:rPr>
              <a:t>No use of screws or nails</a:t>
            </a:r>
            <a:endParaRPr/>
          </a:p>
        </p:txBody>
      </p:sp>
      <p:pic>
        <p:nvPicPr>
          <p:cNvPr descr="360_F_234624124_wEkf9dbyYzlROssXeZjmjTmREtdnIBw4.jpg" id="396" name="Google Shape;396;p42"/>
          <p:cNvPicPr preferRelativeResize="0"/>
          <p:nvPr/>
        </p:nvPicPr>
        <p:blipFill rotWithShape="1">
          <a:blip r:embed="rId4">
            <a:alphaModFix/>
          </a:blip>
          <a:srcRect b="506" l="26123" r="7878" t="500"/>
          <a:stretch/>
        </p:blipFill>
        <p:spPr>
          <a:xfrm>
            <a:off x="1620583" y="2185289"/>
            <a:ext cx="2935999" cy="2935842"/>
          </a:xfrm>
          <a:custGeom>
            <a:rect b="b" l="l" r="r" t="t"/>
            <a:pathLst>
              <a:path extrusionOk="0" h="20595" w="19679">
                <a:moveTo>
                  <a:pt x="9840" y="0"/>
                </a:moveTo>
                <a:cubicBezTo>
                  <a:pt x="7322"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8" y="0"/>
                  <a:pt x="9840" y="0"/>
                </a:cubicBezTo>
                <a:close/>
              </a:path>
            </a:pathLst>
          </a:custGeom>
          <a:noFill/>
          <a:ln>
            <a:noFill/>
          </a:ln>
        </p:spPr>
      </p:pic>
      <p:pic>
        <p:nvPicPr>
          <p:cNvPr descr="f6620af741a05cf72e68f1713d792518.jpg" id="397" name="Google Shape;397;p42"/>
          <p:cNvPicPr preferRelativeResize="0"/>
          <p:nvPr/>
        </p:nvPicPr>
        <p:blipFill rotWithShape="1">
          <a:blip r:embed="rId5">
            <a:alphaModFix/>
          </a:blip>
          <a:srcRect b="40585" l="16341" r="16344" t="14474"/>
          <a:stretch/>
        </p:blipFill>
        <p:spPr>
          <a:xfrm>
            <a:off x="7878553" y="2185688"/>
            <a:ext cx="3043243" cy="3043241"/>
          </a:xfrm>
          <a:custGeom>
            <a:rect b="b" l="l" r="r" t="t"/>
            <a:pathLst>
              <a:path extrusionOk="0" h="20595" w="19679">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noFill/>
          <a:ln>
            <a:noFill/>
          </a:ln>
        </p:spPr>
      </p:pic>
      <p:pic>
        <p:nvPicPr>
          <p:cNvPr descr="pasted-image.pdf" id="398" name="Google Shape;398;p42"/>
          <p:cNvPicPr preferRelativeResize="0"/>
          <p:nvPr/>
        </p:nvPicPr>
        <p:blipFill>
          <a:blip r:embed="rId6">
            <a:alphaModFix/>
          </a:blip>
          <a:stretch>
            <a:fillRect/>
          </a:stretch>
        </p:blipFill>
        <p:spPr>
          <a:xfrm>
            <a:off x="420883" y="6319133"/>
            <a:ext cx="793489" cy="205944"/>
          </a:xfrm>
          <a:prstGeom prst="rect">
            <a:avLst/>
          </a:prstGeom>
          <a:noFill/>
          <a:ln>
            <a:noFill/>
          </a:ln>
        </p:spPr>
      </p:pic>
      <p:pic>
        <p:nvPicPr>
          <p:cNvPr descr="Circular spaces_Logo-White-small.png" id="399" name="Google Shape;399;p42"/>
          <p:cNvPicPr preferRelativeResize="0"/>
          <p:nvPr/>
        </p:nvPicPr>
        <p:blipFill rotWithShape="1">
          <a:blip r:embed="rId7">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idx="12" type="sldNum"/>
          </p:nvPr>
        </p:nvSpPr>
        <p:spPr>
          <a:xfrm>
            <a:off x="11289418" y="6173416"/>
            <a:ext cx="128564" cy="279401"/>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rgbClr val="4B4B4D"/>
              </a:buClr>
              <a:buSzPts val="1800"/>
              <a:buFont typeface="Calibri"/>
              <a:buNone/>
            </a:pPr>
            <a:fld id="{00000000-1234-1234-1234-123412341234}" type="slidenum">
              <a:rPr b="0" i="0" lang="en-US" sz="1800" u="none" cap="none" strike="noStrike">
                <a:solidFill>
                  <a:srgbClr val="4B4B4D"/>
                </a:solidFill>
                <a:latin typeface="Calibri"/>
                <a:ea typeface="Calibri"/>
                <a:cs typeface="Calibri"/>
                <a:sym typeface="Calibri"/>
              </a:rPr>
              <a:t>‹#›</a:t>
            </a:fld>
            <a:endParaRPr/>
          </a:p>
        </p:txBody>
      </p:sp>
      <p:graphicFrame>
        <p:nvGraphicFramePr>
          <p:cNvPr id="85" name="Google Shape;85;p16"/>
          <p:cNvGraphicFramePr/>
          <p:nvPr/>
        </p:nvGraphicFramePr>
        <p:xfrm>
          <a:off x="127000" y="336550"/>
          <a:ext cx="3000000" cy="3000000"/>
        </p:xfrm>
        <a:graphic>
          <a:graphicData uri="http://schemas.openxmlformats.org/drawingml/2006/table">
            <a:tbl>
              <a:tblPr bandRow="1">
                <a:noFill/>
                <a:tableStyleId>{5738326A-8E09-4705-8346-B58431376EA2}</a:tableStyleId>
              </a:tblPr>
              <a:tblGrid>
                <a:gridCol w="2202575"/>
                <a:gridCol w="9735425"/>
              </a:tblGrid>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Topic summary</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solidFill>
                            <a:srgbClr val="000000"/>
                          </a:solidFill>
                        </a:rPr>
                        <a:t>[2-3 sentences explaining general idea and aim of your training topic]</a:t>
                      </a:r>
                      <a:br>
                        <a:rPr b="1" lang="en-US" sz="600" u="none" cap="none" strike="noStrike">
                          <a:solidFill>
                            <a:srgbClr val="000000"/>
                          </a:solidFill>
                        </a:rPr>
                      </a:br>
                      <a:r>
                        <a:rPr b="0" lang="en-US" sz="600" u="none" cap="none" strike="noStrike"/>
                        <a:t>This topic focuses on </a:t>
                      </a:r>
                      <a:r>
                        <a:rPr i="1" lang="en-US" sz="600" u="none" cap="none" strike="noStrike"/>
                        <a:t>reusability</a:t>
                      </a:r>
                      <a:r>
                        <a:rPr b="0" lang="en-US" sz="600" u="none" cap="none" strike="noStrike"/>
                        <a:t>, </a:t>
                      </a:r>
                      <a:r>
                        <a:rPr i="1" lang="en-US" sz="600" u="none" cap="none" strike="noStrike"/>
                        <a:t>repairability </a:t>
                      </a:r>
                      <a:r>
                        <a:rPr b="0" i="1" lang="en-US" sz="600" u="none" cap="none" strike="noStrike"/>
                        <a:t>and</a:t>
                      </a:r>
                      <a:r>
                        <a:rPr i="1" lang="en-US" sz="600" u="none" cap="none" strike="noStrike"/>
                        <a:t> recyclability</a:t>
                      </a:r>
                      <a:r>
                        <a:rPr b="0" lang="en-US" sz="600" u="none" cap="none" strike="noStrike"/>
                        <a:t> and aims to inspire and educate local makers, makerspaces and business support organisations about circular design, production and business modelling</a:t>
                      </a:r>
                      <a:r>
                        <a:rPr b="1" lang="en-US" sz="600" u="none" cap="none" strike="noStrike">
                          <a:solidFill>
                            <a:srgbClr val="000000"/>
                          </a:solidFill>
                        </a:rPr>
                        <a:t>.</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Duration (in hours and minutes)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t>4 hours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Training outcomes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solidFill>
                            <a:srgbClr val="000000"/>
                          </a:solidFill>
                        </a:rPr>
                        <a:t>After completing the training trainees will:</a:t>
                      </a:r>
                      <a:endParaRPr/>
                    </a:p>
                    <a:p>
                      <a:pPr indent="-124689" lvl="0" marL="353290" marR="0" rtl="0" algn="l">
                        <a:lnSpc>
                          <a:spcPct val="100000"/>
                        </a:lnSpc>
                        <a:spcBef>
                          <a:spcPts val="400"/>
                        </a:spcBef>
                        <a:spcAft>
                          <a:spcPts val="0"/>
                        </a:spcAft>
                        <a:buClr>
                          <a:srgbClr val="000000"/>
                        </a:buClr>
                        <a:buSzPts val="600"/>
                        <a:buFont typeface="Noto Sans Symbols"/>
                        <a:buChar char="∙"/>
                      </a:pPr>
                      <a:r>
                        <a:rPr lang="en-US" sz="600" u="none" cap="none" strike="noStrike">
                          <a:solidFill>
                            <a:srgbClr val="000000"/>
                          </a:solidFill>
                        </a:rPr>
                        <a:t>be introduced to the Interreg Baltic Sea Region programme project 2021-2027, CIRCULAR SPACES.</a:t>
                      </a:r>
                      <a:endParaRPr/>
                    </a:p>
                    <a:p>
                      <a:pPr indent="-124689" lvl="0" marL="353290" marR="0" rtl="0" algn="l">
                        <a:lnSpc>
                          <a:spcPct val="100000"/>
                        </a:lnSpc>
                        <a:spcBef>
                          <a:spcPts val="400"/>
                        </a:spcBef>
                        <a:spcAft>
                          <a:spcPts val="0"/>
                        </a:spcAft>
                        <a:buClr>
                          <a:srgbClr val="000000"/>
                        </a:buClr>
                        <a:buSzPts val="600"/>
                        <a:buFont typeface="Noto Sans Symbols"/>
                        <a:buChar char="∙"/>
                      </a:pPr>
                      <a:r>
                        <a:rPr lang="en-US" sz="600" u="none" cap="none" strike="noStrike">
                          <a:solidFill>
                            <a:srgbClr val="000000"/>
                          </a:solidFill>
                        </a:rPr>
                        <a:t>get new insights and knowledge about circular design in theory and methods.</a:t>
                      </a:r>
                      <a:endParaRPr/>
                    </a:p>
                    <a:p>
                      <a:pPr indent="-124689" lvl="0" marL="353290" marR="0" rtl="0" algn="l">
                        <a:lnSpc>
                          <a:spcPct val="100000"/>
                        </a:lnSpc>
                        <a:spcBef>
                          <a:spcPts val="400"/>
                        </a:spcBef>
                        <a:spcAft>
                          <a:spcPts val="0"/>
                        </a:spcAft>
                        <a:buClr>
                          <a:srgbClr val="000000"/>
                        </a:buClr>
                        <a:buSzPts val="600"/>
                        <a:buFont typeface="Noto Sans Symbols"/>
                        <a:buChar char="∙"/>
                      </a:pPr>
                      <a:r>
                        <a:rPr lang="en-US" sz="600" u="none" cap="none" strike="noStrike">
                          <a:solidFill>
                            <a:srgbClr val="000000"/>
                          </a:solidFill>
                        </a:rPr>
                        <a:t>get new insights, knowledge and practical experiences with circular design principals and tools.</a:t>
                      </a:r>
                      <a:endParaRPr/>
                    </a:p>
                    <a:p>
                      <a:pPr indent="-124689" lvl="0" marL="353290" marR="0" rtl="0" algn="l">
                        <a:lnSpc>
                          <a:spcPct val="100000"/>
                        </a:lnSpc>
                        <a:spcBef>
                          <a:spcPts val="400"/>
                        </a:spcBef>
                        <a:spcAft>
                          <a:spcPts val="0"/>
                        </a:spcAft>
                        <a:buClr>
                          <a:srgbClr val="000000"/>
                        </a:buClr>
                        <a:buSzPts val="600"/>
                        <a:buFont typeface="Noto Sans Symbols"/>
                        <a:buChar char="∙"/>
                      </a:pPr>
                      <a:r>
                        <a:rPr lang="en-US" sz="600" u="none" cap="none" strike="noStrike">
                          <a:solidFill>
                            <a:srgbClr val="000000"/>
                          </a:solidFill>
                        </a:rPr>
                        <a:t>get new insights, knowledge and practical experiences with circular business models tools and resources.</a:t>
                      </a:r>
                      <a:endParaRPr/>
                    </a:p>
                    <a:p>
                      <a:pPr indent="-124689" lvl="0" marL="353290" marR="0" rtl="0" algn="l">
                        <a:lnSpc>
                          <a:spcPct val="100000"/>
                        </a:lnSpc>
                        <a:spcBef>
                          <a:spcPts val="400"/>
                        </a:spcBef>
                        <a:spcAft>
                          <a:spcPts val="0"/>
                        </a:spcAft>
                        <a:buClr>
                          <a:srgbClr val="000000"/>
                        </a:buClr>
                        <a:buSzPts val="600"/>
                        <a:buFont typeface="Noto Sans Symbols"/>
                        <a:buChar char="∙"/>
                      </a:pPr>
                      <a:r>
                        <a:rPr lang="en-US" sz="600" u="none" cap="none" strike="noStrike">
                          <a:solidFill>
                            <a:srgbClr val="000000"/>
                          </a:solidFill>
                        </a:rPr>
                        <a:t>get access to an open repository of tools, templates and guides within the field of circular design and production</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Training tools and resources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solidFill>
                            <a:srgbClr val="000000"/>
                          </a:solidFill>
                        </a:rPr>
                        <a:t>[Indicate what tools or resources are required for carrying out the training]</a:t>
                      </a:r>
                      <a:endParaRPr/>
                    </a:p>
                    <a:p>
                      <a:pPr indent="0" lvl="0" marL="0" marR="0" rtl="0" algn="l">
                        <a:lnSpc>
                          <a:spcPct val="100000"/>
                        </a:lnSpc>
                        <a:spcBef>
                          <a:spcPts val="400"/>
                        </a:spcBef>
                        <a:spcAft>
                          <a:spcPts val="0"/>
                        </a:spcAft>
                        <a:buClr>
                          <a:srgbClr val="000000"/>
                        </a:buClr>
                        <a:buSzPts val="600"/>
                        <a:buFont typeface="Helvetica Neue"/>
                        <a:buNone/>
                      </a:pPr>
                      <a:r>
                        <a:t/>
                      </a:r>
                      <a:endParaRPr b="1" sz="600" u="none" cap="none" strike="noStrike">
                        <a:solidFill>
                          <a:srgbClr val="000000"/>
                        </a:solidFill>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For trainer:</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3"/>
                        </a:rPr>
                        <a:t>Materialepyramiden</a:t>
                      </a:r>
                      <a:r>
                        <a:rPr lang="en-US" sz="600" u="none" cap="none" strike="noStrike">
                          <a:solidFill>
                            <a:srgbClr val="000000"/>
                          </a:solidFill>
                        </a:rPr>
                        <a:t> by CINARK, KADK and Vandkunsten</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4"/>
                        </a:rPr>
                        <a:t>The Upcycl: New Waste Materials</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5"/>
                        </a:rPr>
                        <a:t>Material Reuse Portal (CIRCuIT)</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6"/>
                        </a:rPr>
                        <a:t>Designing your circular transition </a:t>
                      </a:r>
                      <a:r>
                        <a:rPr lang="en-US" sz="600" u="none" cap="none" strike="noStrike">
                          <a:solidFill>
                            <a:srgbClr val="000000"/>
                          </a:solidFill>
                        </a:rPr>
                        <a:t>by DDC</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7"/>
                        </a:rPr>
                        <a:t>How to get started with Distributed Design?</a:t>
                      </a:r>
                      <a:r>
                        <a:rPr lang="en-US" sz="600" u="none" cap="none" strike="noStrike">
                          <a:solidFill>
                            <a:srgbClr val="000000"/>
                          </a:solidFill>
                        </a:rPr>
                        <a:t> Tools by DDC and Maker</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For trainee:</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8"/>
                        </a:rPr>
                        <a:t>Materialepyramiden</a:t>
                      </a:r>
                      <a:r>
                        <a:rPr lang="en-US" sz="600" u="none" cap="none" strike="noStrike">
                          <a:solidFill>
                            <a:srgbClr val="000000"/>
                          </a:solidFill>
                        </a:rPr>
                        <a:t> by CINARK, KADK and Vandkunsten</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9"/>
                        </a:rPr>
                        <a:t>The Upcycl: New Waste Materials</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10"/>
                        </a:rPr>
                        <a:t>Material Reuse Portal (CIRCuIT)</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11"/>
                        </a:rPr>
                        <a:t>Designing your circular transition </a:t>
                      </a:r>
                      <a:r>
                        <a:rPr lang="en-US" sz="600" u="none" cap="none" strike="noStrike">
                          <a:solidFill>
                            <a:srgbClr val="000000"/>
                          </a:solidFill>
                        </a:rPr>
                        <a:t>by DDC</a:t>
                      </a:r>
                      <a:endParaRPr/>
                    </a:p>
                    <a:p>
                      <a:pPr indent="-124689" lvl="0" marL="353290" marR="0" rtl="0" algn="l">
                        <a:lnSpc>
                          <a:spcPct val="100000"/>
                        </a:lnSpc>
                        <a:spcBef>
                          <a:spcPts val="400"/>
                        </a:spcBef>
                        <a:spcAft>
                          <a:spcPts val="0"/>
                        </a:spcAft>
                        <a:buClr>
                          <a:srgbClr val="00507F"/>
                        </a:buClr>
                        <a:buSzPts val="600"/>
                        <a:buFont typeface="Noto Sans Symbols"/>
                        <a:buChar char="∙"/>
                      </a:pPr>
                      <a:r>
                        <a:rPr lang="en-US" sz="600" u="sng" cap="none" strike="noStrike">
                          <a:solidFill>
                            <a:schemeClr val="hlink"/>
                          </a:solidFill>
                          <a:hlinkClick r:id="rId12"/>
                        </a:rPr>
                        <a:t>How to get started with Distributed Design?</a:t>
                      </a:r>
                      <a:r>
                        <a:rPr lang="en-US" sz="600" u="none" cap="none" strike="noStrike">
                          <a:solidFill>
                            <a:srgbClr val="000000"/>
                          </a:solidFill>
                        </a:rPr>
                        <a:t> Tools by DDC and Maker</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Training modes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solidFill>
                            <a:srgbClr val="000000"/>
                          </a:solidFill>
                        </a:rPr>
                        <a:t>[Indicate how training should be carried out or adapted to different communication formats]</a:t>
                      </a:r>
                      <a:endParaRPr/>
                    </a:p>
                    <a:p>
                      <a:pPr indent="0" lvl="0" marL="0" marR="0" rtl="0" algn="l">
                        <a:lnSpc>
                          <a:spcPct val="100000"/>
                        </a:lnSpc>
                        <a:spcBef>
                          <a:spcPts val="400"/>
                        </a:spcBef>
                        <a:spcAft>
                          <a:spcPts val="0"/>
                        </a:spcAft>
                        <a:buClr>
                          <a:srgbClr val="000000"/>
                        </a:buClr>
                        <a:buSzPts val="600"/>
                        <a:buFont typeface="Helvetica Neue"/>
                        <a:buNone/>
                      </a:pPr>
                      <a:r>
                        <a:t/>
                      </a:r>
                      <a:endParaRPr b="1" sz="600" u="none" cap="none" strike="noStrike">
                        <a:solidFill>
                          <a:srgbClr val="000000"/>
                        </a:solidFill>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In person: X</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Online:</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Hybrid:</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r h="161300">
                <a:tc>
                  <a:txBody>
                    <a:bodyPr/>
                    <a:lstStyle/>
                    <a:p>
                      <a:pPr indent="0" lvl="0" marL="0" marR="0" rtl="0" algn="l">
                        <a:lnSpc>
                          <a:spcPct val="100000"/>
                        </a:lnSpc>
                        <a:spcBef>
                          <a:spcPts val="0"/>
                        </a:spcBef>
                        <a:spcAft>
                          <a:spcPts val="0"/>
                        </a:spcAft>
                        <a:buClr>
                          <a:srgbClr val="000000"/>
                        </a:buClr>
                        <a:buSzPts val="600"/>
                        <a:buFont typeface="Helvetica Neue"/>
                        <a:buNone/>
                      </a:pPr>
                      <a:r>
                        <a:rPr b="1" i="1" lang="en-US" sz="600" u="none" cap="none" strike="noStrike"/>
                        <a:t>Target groups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c>
                  <a:txBody>
                    <a:bodyPr/>
                    <a:lstStyle/>
                    <a:p>
                      <a:pPr indent="0" lvl="0" marL="0" marR="0" rtl="0" algn="l">
                        <a:lnSpc>
                          <a:spcPct val="100000"/>
                        </a:lnSpc>
                        <a:spcBef>
                          <a:spcPts val="0"/>
                        </a:spcBef>
                        <a:spcAft>
                          <a:spcPts val="0"/>
                        </a:spcAft>
                        <a:buClr>
                          <a:srgbClr val="000000"/>
                        </a:buClr>
                        <a:buSzPts val="600"/>
                        <a:buFont typeface="Helvetica Neue"/>
                        <a:buNone/>
                      </a:pPr>
                      <a:r>
                        <a:rPr b="1" lang="en-US" sz="600" u="none" cap="none" strike="noStrike">
                          <a:solidFill>
                            <a:srgbClr val="000000"/>
                          </a:solidFill>
                        </a:rPr>
                        <a:t>[Indicate how training coud be used by different target groups including expected benefits for them]</a:t>
                      </a:r>
                      <a:endParaRPr/>
                    </a:p>
                    <a:p>
                      <a:pPr indent="0" lvl="0" marL="0" marR="0" rtl="0" algn="l">
                        <a:lnSpc>
                          <a:spcPct val="100000"/>
                        </a:lnSpc>
                        <a:spcBef>
                          <a:spcPts val="400"/>
                        </a:spcBef>
                        <a:spcAft>
                          <a:spcPts val="0"/>
                        </a:spcAft>
                        <a:buClr>
                          <a:srgbClr val="000000"/>
                        </a:buClr>
                        <a:buSzPts val="600"/>
                        <a:buFont typeface="Helvetica Neue"/>
                        <a:buNone/>
                      </a:pPr>
                      <a:r>
                        <a:t/>
                      </a:r>
                      <a:endParaRPr b="1" sz="600" u="none" cap="none" strike="noStrike">
                        <a:solidFill>
                          <a:srgbClr val="000000"/>
                        </a:solidFill>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Makers: </a:t>
                      </a:r>
                      <a:r>
                        <a:rPr b="0" lang="en-US" sz="600" u="none" cap="none" strike="noStrike"/>
                        <a:t>Independent makers and designers will benefit from getting access to a carefully curated selection of open resources and tools for transitioning existing design, prototyping and production principals and approaches into more circular models. This target group will gain practical experiences with some of the tools, and be inspired to work with open resources for kickstarting a circular transition. </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Makerspaces: </a:t>
                      </a:r>
                      <a:r>
                        <a:rPr b="0" lang="en-US" sz="600" u="none" cap="none" strike="noStrike"/>
                        <a:t>Makerspaces, fablabs and similar collective workshop ecosystems will benefit  from getting access to a carefully curated selection of open resources and tools for a circular transition. This target group will be able to share, implement and further train their local and specific community within these open resources and tools. </a:t>
                      </a:r>
                      <a:endParaRPr b="0" sz="1800" u="none" cap="none" strike="noStrike"/>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Suppliers: </a:t>
                      </a:r>
                      <a:r>
                        <a:rPr b="0" lang="en-US" sz="600" u="none" cap="none" strike="noStrike"/>
                        <a:t>Will get a communicative and branding opportunity to connect directly with independent makers and designers (customers) and to educate and inspire to use more circular materials. </a:t>
                      </a:r>
                      <a:endParaRPr b="0" sz="1800" u="none" cap="none" strike="noStrike"/>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Start-ups: </a:t>
                      </a:r>
                      <a:r>
                        <a:rPr b="0" lang="en-US" sz="600" u="none" cap="none" strike="noStrike"/>
                        <a:t>Start-ups will benefit from getting access to a carefully curated selection of open resources and tools for transitioning existing design, prototyping and production principals and approaches into more circular models. This target group will gain practical experiences with some of the tools, and be inspired to work with open resources for kickstarting a circular transition. </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SMEs: </a:t>
                      </a:r>
                      <a:r>
                        <a:rPr b="0" lang="en-US" sz="600" u="none" cap="none" strike="noStrike"/>
                        <a:t>SMEs</a:t>
                      </a:r>
                      <a:r>
                        <a:rPr b="1" lang="en-US" sz="600" u="none" cap="none" strike="noStrike">
                          <a:solidFill>
                            <a:srgbClr val="000000"/>
                          </a:solidFill>
                        </a:rPr>
                        <a:t> </a:t>
                      </a:r>
                      <a:r>
                        <a:rPr b="0" lang="en-US" sz="600" u="none" cap="none" strike="noStrike"/>
                        <a:t>will benefit from getting access to a carefully curated selection of open resources and tools for transitioning existing design, prototyping and production principals and approaches into more circular models. This target group will gain practical experiences with some of the tools, and be inspired to work with open resources for kickstarting a circular transition.</a:t>
                      </a:r>
                      <a:endParaRPr/>
                    </a:p>
                    <a:p>
                      <a:pPr indent="0" lvl="0" marL="0" marR="0" rtl="0" algn="l">
                        <a:lnSpc>
                          <a:spcPct val="100000"/>
                        </a:lnSpc>
                        <a:spcBef>
                          <a:spcPts val="400"/>
                        </a:spcBef>
                        <a:spcAft>
                          <a:spcPts val="0"/>
                        </a:spcAft>
                        <a:buClr>
                          <a:srgbClr val="000000"/>
                        </a:buClr>
                        <a:buSzPts val="600"/>
                        <a:buFont typeface="Helvetica Neue"/>
                        <a:buNone/>
                      </a:pPr>
                      <a:r>
                        <a:rPr b="1" lang="en-US" sz="600" u="none" cap="none" strike="noStrike">
                          <a:solidFill>
                            <a:srgbClr val="000000"/>
                          </a:solidFill>
                        </a:rPr>
                        <a:t>Business support organisations: </a:t>
                      </a:r>
                      <a:r>
                        <a:rPr b="0" lang="en-US" sz="600" u="none" cap="none" strike="noStrike"/>
                        <a:t>Business Support Organisations will gain an understanding of the practices of physical entrepreneurs, makers and makerspaces thereby qualifying their own input and tools.</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5DCE4"/>
                    </a:solidFill>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x.pinkgrain.png" id="404" name="Google Shape;404;p43"/>
          <p:cNvPicPr preferRelativeResize="0"/>
          <p:nvPr/>
        </p:nvPicPr>
        <p:blipFill rotWithShape="1">
          <a:blip r:embed="rId3">
            <a:alphaModFix/>
          </a:blip>
          <a:srcRect b="0" l="0" r="0" t="0"/>
          <a:stretch/>
        </p:blipFill>
        <p:spPr>
          <a:xfrm>
            <a:off x="-325536" y="-158872"/>
            <a:ext cx="12843072" cy="7175744"/>
          </a:xfrm>
          <a:prstGeom prst="rect">
            <a:avLst/>
          </a:prstGeom>
          <a:noFill/>
          <a:ln>
            <a:noFill/>
          </a:ln>
        </p:spPr>
      </p:pic>
      <p:pic>
        <p:nvPicPr>
          <p:cNvPr descr="Materialpyramiden_GWP_gallery.jpg" id="405" name="Google Shape;405;p43"/>
          <p:cNvPicPr preferRelativeResize="0"/>
          <p:nvPr/>
        </p:nvPicPr>
        <p:blipFill rotWithShape="1">
          <a:blip r:embed="rId4">
            <a:alphaModFix amt="68109"/>
          </a:blip>
          <a:srcRect b="0" l="0" r="0" t="0"/>
          <a:stretch/>
        </p:blipFill>
        <p:spPr>
          <a:xfrm>
            <a:off x="791857" y="445419"/>
            <a:ext cx="10608286" cy="5967162"/>
          </a:xfrm>
          <a:prstGeom prst="rect">
            <a:avLst/>
          </a:prstGeom>
          <a:noFill/>
          <a:ln>
            <a:noFill/>
          </a:ln>
        </p:spPr>
      </p:pic>
      <p:sp>
        <p:nvSpPr>
          <p:cNvPr id="406" name="Google Shape;406;p43"/>
          <p:cNvSpPr txBox="1"/>
          <p:nvPr/>
        </p:nvSpPr>
        <p:spPr>
          <a:xfrm>
            <a:off x="7839064" y="1763348"/>
            <a:ext cx="3265616" cy="279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5E5E5E"/>
              </a:buClr>
              <a:buSzPts val="1500"/>
              <a:buFont typeface="Barlow"/>
              <a:buNone/>
            </a:pPr>
            <a:r>
              <a:rPr b="0" i="0" lang="en-US" sz="1500" u="none" cap="none" strike="noStrike">
                <a:solidFill>
                  <a:srgbClr val="5E5E5E"/>
                </a:solidFill>
                <a:latin typeface="Barlow"/>
                <a:ea typeface="Barlow"/>
                <a:cs typeface="Barlow"/>
                <a:sym typeface="Barlow"/>
              </a:rPr>
              <a:t>Interactive link to “</a:t>
            </a:r>
            <a:r>
              <a:rPr b="0" i="0" lang="en-US" sz="1500" u="sng" cap="none" strike="noStrike">
                <a:solidFill>
                  <a:schemeClr val="hlink"/>
                </a:solidFill>
                <a:latin typeface="Barlow"/>
                <a:ea typeface="Barlow"/>
                <a:cs typeface="Barlow"/>
                <a:sym typeface="Barlow"/>
                <a:hlinkClick r:id="rId5"/>
              </a:rPr>
              <a:t>Materialepyramiden</a:t>
            </a:r>
            <a:r>
              <a:rPr b="0" i="0" lang="en-US" sz="1500" u="none" cap="none" strike="noStrike">
                <a:solidFill>
                  <a:srgbClr val="5E5E5E"/>
                </a:solidFill>
                <a:latin typeface="Barlow"/>
                <a:ea typeface="Barlow"/>
                <a:cs typeface="Barlow"/>
                <a:sym typeface="Barlow"/>
              </a:rPr>
              <a: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x.pinkgrain.png" id="411" name="Google Shape;411;p44"/>
          <p:cNvPicPr preferRelativeResize="0"/>
          <p:nvPr/>
        </p:nvPicPr>
        <p:blipFill rotWithShape="1">
          <a:blip r:embed="rId3">
            <a:alphaModFix/>
          </a:blip>
          <a:srcRect b="0" l="0" r="0" t="0"/>
          <a:stretch/>
        </p:blipFill>
        <p:spPr>
          <a:xfrm>
            <a:off x="-452536" y="-158872"/>
            <a:ext cx="12843072" cy="7175744"/>
          </a:xfrm>
          <a:prstGeom prst="rect">
            <a:avLst/>
          </a:prstGeom>
          <a:noFill/>
          <a:ln>
            <a:noFill/>
          </a:ln>
        </p:spPr>
      </p:pic>
      <p:pic>
        <p:nvPicPr>
          <p:cNvPr descr="Skærmbillede 2024-01-18 kl. 15.21.22.png" id="412" name="Google Shape;412;p44"/>
          <p:cNvPicPr preferRelativeResize="0"/>
          <p:nvPr/>
        </p:nvPicPr>
        <p:blipFill rotWithShape="1">
          <a:blip r:embed="rId4">
            <a:alphaModFix/>
          </a:blip>
          <a:srcRect b="0" l="0" r="0" t="0"/>
          <a:stretch/>
        </p:blipFill>
        <p:spPr>
          <a:xfrm>
            <a:off x="4708037" y="1635386"/>
            <a:ext cx="6869380" cy="4095543"/>
          </a:xfrm>
          <a:prstGeom prst="rect">
            <a:avLst/>
          </a:prstGeom>
          <a:noFill/>
          <a:ln>
            <a:noFill/>
          </a:ln>
        </p:spPr>
      </p:pic>
      <p:sp>
        <p:nvSpPr>
          <p:cNvPr id="413" name="Google Shape;413;p44"/>
          <p:cNvSpPr txBox="1"/>
          <p:nvPr/>
        </p:nvSpPr>
        <p:spPr>
          <a:xfrm>
            <a:off x="614582" y="1539240"/>
            <a:ext cx="3752965" cy="36474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RFID and QR codes on all parts ensure traceability and connect the inventory with its digital twin on the operating platform.</a:t>
            </a:r>
            <a:endParaRPr/>
          </a:p>
          <a:p>
            <a:pPr indent="0" lvl="0" marL="0" marR="0" rtl="0" algn="l">
              <a:lnSpc>
                <a:spcPct val="120000"/>
              </a:lnSpc>
              <a:spcBef>
                <a:spcPts val="0"/>
              </a:spcBef>
              <a:spcAft>
                <a:spcPts val="0"/>
              </a:spcAft>
              <a:buClr>
                <a:srgbClr val="FFFFFF"/>
              </a:buClr>
              <a:buSzPts val="2000"/>
              <a:buFont typeface="Barlow Light"/>
              <a:buNone/>
            </a:pPr>
            <a:r>
              <a:t/>
            </a:r>
            <a:endParaRPr b="0" i="0" sz="2000" u="none" cap="none" strike="noStrike">
              <a:solidFill>
                <a:srgbClr val="FFFFFF"/>
              </a:solidFill>
              <a:latin typeface="Barlow Light"/>
              <a:ea typeface="Barlow Light"/>
              <a:cs typeface="Barlow Light"/>
              <a:sym typeface="Barlow Light"/>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This enables repairability, future transformability, recyclability and potentially also opens up for a second hand market of unwanted parts.</a:t>
            </a:r>
            <a:endParaRPr/>
          </a:p>
        </p:txBody>
      </p:sp>
      <p:sp>
        <p:nvSpPr>
          <p:cNvPr id="414" name="Google Shape;414;p44"/>
          <p:cNvSpPr txBox="1"/>
          <p:nvPr/>
        </p:nvSpPr>
        <p:spPr>
          <a:xfrm>
            <a:off x="4716682" y="5756476"/>
            <a:ext cx="3567228" cy="27940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1500"/>
              <a:buFont typeface="Barlow Light"/>
              <a:buNone/>
            </a:pPr>
            <a:r>
              <a:rPr b="0" i="0" lang="en-US" sz="1500" u="none" cap="none" strike="noStrike">
                <a:solidFill>
                  <a:srgbClr val="FFFFFF"/>
                </a:solidFill>
                <a:latin typeface="Barlow Light"/>
                <a:ea typeface="Barlow Light"/>
                <a:cs typeface="Barlow Light"/>
                <a:sym typeface="Barlow Light"/>
              </a:rPr>
              <a:t>Stykka: </a:t>
            </a:r>
            <a:r>
              <a:rPr b="0" i="0" lang="en-US" sz="1500" u="sng" cap="none" strike="noStrike">
                <a:solidFill>
                  <a:schemeClr val="hlink"/>
                </a:solidFill>
                <a:latin typeface="Barlow Light"/>
                <a:ea typeface="Barlow Light"/>
                <a:cs typeface="Barlow Light"/>
                <a:sym typeface="Barlow Light"/>
                <a:hlinkClick r:id="rId5"/>
              </a:rPr>
              <a:t>https://www.stykka.com/teknologi</a:t>
            </a:r>
            <a:r>
              <a:rPr b="0" i="0" lang="en-US" sz="1500" u="none" cap="none" strike="noStrike">
                <a:solidFill>
                  <a:srgbClr val="FFFFFF"/>
                </a:solidFill>
                <a:latin typeface="Barlow Light"/>
                <a:ea typeface="Barlow Light"/>
                <a:cs typeface="Barlow Light"/>
                <a:sym typeface="Barlow Light"/>
              </a:rPr>
              <a:t> </a:t>
            </a:r>
            <a:endParaRPr/>
          </a:p>
        </p:txBody>
      </p:sp>
      <p:sp>
        <p:nvSpPr>
          <p:cNvPr id="415" name="Google Shape;415;p44"/>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Material and parts passport</a:t>
            </a:r>
            <a:endParaRPr/>
          </a:p>
        </p:txBody>
      </p:sp>
      <p:pic>
        <p:nvPicPr>
          <p:cNvPr descr="pasted-image.pdf" id="416" name="Google Shape;416;p44"/>
          <p:cNvPicPr preferRelativeResize="0"/>
          <p:nvPr/>
        </p:nvPicPr>
        <p:blipFill>
          <a:blip r:embed="rId6">
            <a:alphaModFix/>
          </a:blip>
          <a:stretch>
            <a:fillRect/>
          </a:stretch>
        </p:blipFill>
        <p:spPr>
          <a:xfrm>
            <a:off x="420883" y="6319133"/>
            <a:ext cx="793489" cy="205944"/>
          </a:xfrm>
          <a:prstGeom prst="rect">
            <a:avLst/>
          </a:prstGeom>
          <a:noFill/>
          <a:ln>
            <a:noFill/>
          </a:ln>
        </p:spPr>
      </p:pic>
      <p:pic>
        <p:nvPicPr>
          <p:cNvPr descr="Circular spaces_Logo-White-small.png" id="417" name="Google Shape;417;p44"/>
          <p:cNvPicPr preferRelativeResize="0"/>
          <p:nvPr/>
        </p:nvPicPr>
        <p:blipFill rotWithShape="1">
          <a:blip r:embed="rId7">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x.pinkgrain.png" id="422" name="Google Shape;422;p45"/>
          <p:cNvPicPr preferRelativeResize="0"/>
          <p:nvPr/>
        </p:nvPicPr>
        <p:blipFill rotWithShape="1">
          <a:blip r:embed="rId3">
            <a:alphaModFix/>
          </a:blip>
          <a:srcRect b="0" l="0" r="0" t="0"/>
          <a:stretch/>
        </p:blipFill>
        <p:spPr>
          <a:xfrm>
            <a:off x="-276726" y="-101892"/>
            <a:ext cx="12745452" cy="7121200"/>
          </a:xfrm>
          <a:prstGeom prst="rect">
            <a:avLst/>
          </a:prstGeom>
          <a:noFill/>
          <a:ln>
            <a:noFill/>
          </a:ln>
        </p:spPr>
      </p:pic>
      <p:sp>
        <p:nvSpPr>
          <p:cNvPr id="423" name="Google Shape;423;p45"/>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Durability &amp; longevity</a:t>
            </a:r>
            <a:endParaRPr/>
          </a:p>
        </p:txBody>
      </p:sp>
      <p:pic>
        <p:nvPicPr>
          <p:cNvPr descr="circerow1.png" id="424" name="Google Shape;424;p45"/>
          <p:cNvPicPr preferRelativeResize="0"/>
          <p:nvPr/>
        </p:nvPicPr>
        <p:blipFill rotWithShape="1">
          <a:blip r:embed="rId4">
            <a:alphaModFix amt="20000"/>
          </a:blip>
          <a:srcRect b="0" l="42360" r="41621" t="0"/>
          <a:stretch/>
        </p:blipFill>
        <p:spPr>
          <a:xfrm>
            <a:off x="2966739" y="1828404"/>
            <a:ext cx="6258509" cy="4395469"/>
          </a:xfrm>
          <a:prstGeom prst="rect">
            <a:avLst/>
          </a:prstGeom>
          <a:noFill/>
          <a:ln>
            <a:noFill/>
          </a:ln>
        </p:spPr>
      </p:pic>
      <p:pic>
        <p:nvPicPr>
          <p:cNvPr descr="pasted-image.pdf" id="425" name="Google Shape;425;p45"/>
          <p:cNvPicPr preferRelativeResize="0"/>
          <p:nvPr/>
        </p:nvPicPr>
        <p:blipFill rotWithShape="1">
          <a:blip r:embed="rId5">
            <a:alphaModFix/>
          </a:blip>
          <a:srcRect b="0" l="0" r="0" t="0"/>
          <a:stretch/>
        </p:blipFill>
        <p:spPr>
          <a:xfrm>
            <a:off x="5610882" y="3581789"/>
            <a:ext cx="970236" cy="888620"/>
          </a:xfrm>
          <a:prstGeom prst="rect">
            <a:avLst/>
          </a:prstGeom>
          <a:noFill/>
          <a:ln>
            <a:noFill/>
          </a:ln>
        </p:spPr>
      </p:pic>
      <p:pic>
        <p:nvPicPr>
          <p:cNvPr descr="pasted-image.pdf" id="426" name="Google Shape;426;p45"/>
          <p:cNvPicPr preferRelativeResize="0"/>
          <p:nvPr/>
        </p:nvPicPr>
        <p:blipFill>
          <a:blip r:embed="rId6">
            <a:alphaModFix/>
          </a:blip>
          <a:stretch>
            <a:fillRect/>
          </a:stretch>
        </p:blipFill>
        <p:spPr>
          <a:xfrm>
            <a:off x="420883" y="6319133"/>
            <a:ext cx="793489" cy="205944"/>
          </a:xfrm>
          <a:prstGeom prst="rect">
            <a:avLst/>
          </a:prstGeom>
          <a:noFill/>
          <a:ln>
            <a:noFill/>
          </a:ln>
        </p:spPr>
      </p:pic>
      <p:pic>
        <p:nvPicPr>
          <p:cNvPr descr="Circular spaces_Logo-White-small.png" id="427" name="Google Shape;427;p45"/>
          <p:cNvPicPr preferRelativeResize="0"/>
          <p:nvPr/>
        </p:nvPicPr>
        <p:blipFill rotWithShape="1">
          <a:blip r:embed="rId7">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descr="yellowgrain.png" id="432" name="Google Shape;432;p46"/>
          <p:cNvPicPr preferRelativeResize="0"/>
          <p:nvPr/>
        </p:nvPicPr>
        <p:blipFill rotWithShape="1">
          <a:blip r:embed="rId3">
            <a:alphaModFix/>
          </a:blip>
          <a:srcRect b="0" l="0" r="0" t="0"/>
          <a:stretch/>
        </p:blipFill>
        <p:spPr>
          <a:xfrm>
            <a:off x="-621711" y="-324352"/>
            <a:ext cx="13435422" cy="7506704"/>
          </a:xfrm>
          <a:prstGeom prst="rect">
            <a:avLst/>
          </a:prstGeom>
          <a:noFill/>
          <a:ln>
            <a:noFill/>
          </a:ln>
        </p:spPr>
      </p:pic>
      <p:sp>
        <p:nvSpPr>
          <p:cNvPr id="433" name="Google Shape;433;p46"/>
          <p:cNvSpPr txBox="1"/>
          <p:nvPr/>
        </p:nvSpPr>
        <p:spPr>
          <a:xfrm>
            <a:off x="1268721" y="2946400"/>
            <a:ext cx="9654558" cy="9652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SESSION 3 - Workshop</a:t>
            </a:r>
            <a:endParaRPr/>
          </a:p>
          <a:p>
            <a:pPr indent="0" lvl="0" marL="0" marR="0" rtl="0" algn="ctr">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Kickstarting your circular transition (strategies, value and ecosystems)</a:t>
            </a:r>
            <a:endParaRPr/>
          </a:p>
        </p:txBody>
      </p:sp>
      <p:pic>
        <p:nvPicPr>
          <p:cNvPr descr="circerow1.png" id="434" name="Google Shape;434;p46"/>
          <p:cNvPicPr preferRelativeResize="0"/>
          <p:nvPr/>
        </p:nvPicPr>
        <p:blipFill rotWithShape="1">
          <a:blip r:embed="rId4">
            <a:alphaModFix amt="20000"/>
          </a:blip>
          <a:srcRect b="0" l="42360" r="41621" t="0"/>
          <a:stretch/>
        </p:blipFill>
        <p:spPr>
          <a:xfrm>
            <a:off x="2030214" y="589067"/>
            <a:ext cx="8131641" cy="5711006"/>
          </a:xfrm>
          <a:prstGeom prst="rect">
            <a:avLst/>
          </a:prstGeom>
          <a:noFill/>
          <a:ln>
            <a:noFill/>
          </a:ln>
        </p:spPr>
      </p:pic>
      <p:sp>
        <p:nvSpPr>
          <p:cNvPr id="435" name="Google Shape;435;p46"/>
          <p:cNvSpPr txBox="1"/>
          <p:nvPr/>
        </p:nvSpPr>
        <p:spPr>
          <a:xfrm>
            <a:off x="4512817" y="1691983"/>
            <a:ext cx="3166365" cy="9144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MAIN PART #2</a:t>
            </a:r>
            <a:endParaRPr/>
          </a:p>
        </p:txBody>
      </p:sp>
      <p:pic>
        <p:nvPicPr>
          <p:cNvPr descr="pasted-image.pdf" id="436" name="Google Shape;436;p46"/>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437" name="Google Shape;437;p46"/>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yellowgrain.png" id="442" name="Google Shape;442;p47"/>
          <p:cNvPicPr preferRelativeResize="0"/>
          <p:nvPr/>
        </p:nvPicPr>
        <p:blipFill rotWithShape="1">
          <a:blip r:embed="rId3">
            <a:alphaModFix/>
          </a:blip>
          <a:srcRect b="0" l="0" r="0" t="0"/>
          <a:stretch/>
        </p:blipFill>
        <p:spPr>
          <a:xfrm>
            <a:off x="-621711" y="-308769"/>
            <a:ext cx="13435422" cy="7506704"/>
          </a:xfrm>
          <a:prstGeom prst="rect">
            <a:avLst/>
          </a:prstGeom>
          <a:noFill/>
          <a:ln>
            <a:noFill/>
          </a:ln>
        </p:spPr>
      </p:pic>
      <p:sp>
        <p:nvSpPr>
          <p:cNvPr id="443" name="Google Shape;443;p47"/>
          <p:cNvSpPr txBox="1"/>
          <p:nvPr/>
        </p:nvSpPr>
        <p:spPr>
          <a:xfrm>
            <a:off x="2935453" y="3103592"/>
            <a:ext cx="3752965" cy="218440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Open resources and </a:t>
            </a:r>
            <a:r>
              <a:rPr b="0" i="0" lang="en-US" sz="2000" u="sng" cap="none" strike="noStrike">
                <a:solidFill>
                  <a:schemeClr val="hlink"/>
                </a:solidFill>
                <a:latin typeface="Barlow Light"/>
                <a:ea typeface="Barlow Light"/>
                <a:cs typeface="Barlow Light"/>
                <a:sym typeface="Barlow Light"/>
                <a:hlinkClick r:id="rId4"/>
              </a:rPr>
              <a:t>Circular Toolkit</a:t>
            </a:r>
            <a:r>
              <a:rPr b="0" i="0" lang="en-US" sz="2000" u="none" cap="none" strike="noStrike">
                <a:solidFill>
                  <a:srgbClr val="FFFFFF"/>
                </a:solidFill>
                <a:latin typeface="Barlow Light"/>
                <a:ea typeface="Barlow Light"/>
                <a:cs typeface="Barlow Light"/>
                <a:sym typeface="Barlow Light"/>
              </a:rPr>
              <a:t>.developed by DDC. </a:t>
            </a:r>
            <a:endParaRPr/>
          </a:p>
          <a:p>
            <a:pPr indent="0" lvl="0" marL="0" marR="0" rtl="0" algn="l">
              <a:lnSpc>
                <a:spcPct val="120000"/>
              </a:lnSpc>
              <a:spcBef>
                <a:spcPts val="0"/>
              </a:spcBef>
              <a:spcAft>
                <a:spcPts val="0"/>
              </a:spcAft>
              <a:buClr>
                <a:srgbClr val="FFFFFF"/>
              </a:buClr>
              <a:buSzPts val="2000"/>
              <a:buFont typeface="Barlow Light"/>
              <a:buNone/>
            </a:pPr>
            <a:r>
              <a:t/>
            </a:r>
            <a:endParaRPr b="0" i="0" sz="2000" u="none" cap="none" strike="noStrike">
              <a:solidFill>
                <a:srgbClr val="FFFFFF"/>
              </a:solidFill>
              <a:latin typeface="Barlow Light"/>
              <a:ea typeface="Barlow Light"/>
              <a:cs typeface="Barlow Light"/>
              <a:sym typeface="Barlow Light"/>
            </a:endParaRPr>
          </a:p>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Possibility to do online training and physical workshops using the Circular Toolkit. </a:t>
            </a:r>
            <a:endParaRPr/>
          </a:p>
        </p:txBody>
      </p:sp>
      <p:pic>
        <p:nvPicPr>
          <p:cNvPr descr="indsat-film.png" id="444" name="Google Shape;444;p47"/>
          <p:cNvPicPr preferRelativeResize="0"/>
          <p:nvPr/>
        </p:nvPicPr>
        <p:blipFill rotWithShape="1">
          <a:blip r:embed="rId5">
            <a:alphaModFix/>
          </a:blip>
          <a:srcRect b="0" l="0" r="0" t="0"/>
          <a:stretch/>
        </p:blipFill>
        <p:spPr>
          <a:xfrm>
            <a:off x="2633885" y="1570007"/>
            <a:ext cx="6924230" cy="1168170"/>
          </a:xfrm>
          <a:prstGeom prst="rect">
            <a:avLst/>
          </a:prstGeom>
          <a:noFill/>
          <a:ln>
            <a:noFill/>
          </a:ln>
        </p:spPr>
      </p:pic>
      <p:pic>
        <p:nvPicPr>
          <p:cNvPr descr="pasted-image.pdf" id="445" name="Google Shape;445;p47"/>
          <p:cNvPicPr preferRelativeResize="0"/>
          <p:nvPr/>
        </p:nvPicPr>
        <p:blipFill>
          <a:blip r:embed="rId6">
            <a:alphaModFix/>
          </a:blip>
          <a:stretch>
            <a:fillRect/>
          </a:stretch>
        </p:blipFill>
        <p:spPr>
          <a:xfrm>
            <a:off x="420883" y="6319133"/>
            <a:ext cx="793489" cy="205944"/>
          </a:xfrm>
          <a:prstGeom prst="rect">
            <a:avLst/>
          </a:prstGeom>
          <a:noFill/>
          <a:ln>
            <a:noFill/>
          </a:ln>
        </p:spPr>
      </p:pic>
      <p:pic>
        <p:nvPicPr>
          <p:cNvPr descr="Circular spaces_Logo-White-small.png" id="446" name="Google Shape;446;p47"/>
          <p:cNvPicPr preferRelativeResize="0"/>
          <p:nvPr/>
        </p:nvPicPr>
        <p:blipFill rotWithShape="1">
          <a:blip r:embed="rId7">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yellowgrain.png" id="451" name="Google Shape;451;p48"/>
          <p:cNvPicPr preferRelativeResize="0"/>
          <p:nvPr/>
        </p:nvPicPr>
        <p:blipFill rotWithShape="1">
          <a:blip r:embed="rId3">
            <a:alphaModFix/>
          </a:blip>
          <a:srcRect b="0" l="0" r="0" t="0"/>
          <a:stretch/>
        </p:blipFill>
        <p:spPr>
          <a:xfrm>
            <a:off x="-621711" y="-324352"/>
            <a:ext cx="13435422" cy="7506704"/>
          </a:xfrm>
          <a:prstGeom prst="rect">
            <a:avLst/>
          </a:prstGeom>
          <a:noFill/>
          <a:ln>
            <a:noFill/>
          </a:ln>
        </p:spPr>
      </p:pic>
      <p:pic>
        <p:nvPicPr>
          <p:cNvPr descr="CE Toolkit - Introduction" id="452" name="Google Shape;452;p48"/>
          <p:cNvPicPr preferRelativeResize="0"/>
          <p:nvPr/>
        </p:nvPicPr>
        <p:blipFill rotWithShape="1">
          <a:blip r:embed="rId4">
            <a:alphaModFix/>
          </a:blip>
          <a:srcRect b="0" l="0" r="0" t="0"/>
          <a:stretch/>
        </p:blipFill>
        <p:spPr>
          <a:xfrm>
            <a:off x="2237199" y="1434649"/>
            <a:ext cx="7717602" cy="4341151"/>
          </a:xfrm>
          <a:prstGeom prst="rect">
            <a:avLst/>
          </a:prstGeom>
          <a:noFill/>
          <a:ln>
            <a:noFill/>
          </a:ln>
        </p:spPr>
      </p:pic>
      <p:sp>
        <p:nvSpPr>
          <p:cNvPr id="453" name="Google Shape;453;p48"/>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Video introduction to DDC’s Circular Toolkit</a:t>
            </a:r>
            <a:endParaRPr/>
          </a:p>
        </p:txBody>
      </p:sp>
      <p:sp>
        <p:nvSpPr>
          <p:cNvPr id="454" name="Google Shape;454;p48"/>
          <p:cNvSpPr txBox="1"/>
          <p:nvPr/>
        </p:nvSpPr>
        <p:spPr>
          <a:xfrm>
            <a:off x="3291128" y="5924865"/>
            <a:ext cx="5609744" cy="2794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8AB419"/>
              </a:buClr>
              <a:buSzPts val="1800"/>
              <a:buFont typeface="Barlow"/>
              <a:buNone/>
            </a:pPr>
            <a:r>
              <a:rPr b="0" i="0" lang="en-US" sz="1800" u="sng" cap="none" strike="noStrike">
                <a:solidFill>
                  <a:schemeClr val="hlink"/>
                </a:solidFill>
                <a:latin typeface="Barlow"/>
                <a:ea typeface="Barlow"/>
                <a:cs typeface="Barlow"/>
                <a:sym typeface="Barlow"/>
                <a:hlinkClick r:id="rId5"/>
              </a:rPr>
              <a:t>https://ddc.dk/tools/designing-your-circular-transition/</a:t>
            </a:r>
            <a:r>
              <a:rPr b="0" i="0" lang="en-US" sz="1800" u="none" cap="none" strike="noStrike">
                <a:solidFill>
                  <a:srgbClr val="FFFFFF"/>
                </a:solidFill>
                <a:latin typeface="Barlow"/>
                <a:ea typeface="Barlow"/>
                <a:cs typeface="Barlow"/>
                <a:sym typeface="Barlow"/>
              </a:rPr>
              <a:t> </a:t>
            </a:r>
            <a:endParaRPr/>
          </a:p>
        </p:txBody>
      </p:sp>
      <p:pic>
        <p:nvPicPr>
          <p:cNvPr descr="pasted-image.pdf" id="455" name="Google Shape;455;p48"/>
          <p:cNvPicPr preferRelativeResize="0"/>
          <p:nvPr/>
        </p:nvPicPr>
        <p:blipFill>
          <a:blip r:embed="rId6">
            <a:alphaModFix/>
          </a:blip>
          <a:stretch>
            <a:fillRect/>
          </a:stretch>
        </p:blipFill>
        <p:spPr>
          <a:xfrm>
            <a:off x="420883" y="6319133"/>
            <a:ext cx="793489" cy="205944"/>
          </a:xfrm>
          <a:prstGeom prst="rect">
            <a:avLst/>
          </a:prstGeom>
          <a:noFill/>
          <a:ln>
            <a:noFill/>
          </a:ln>
        </p:spPr>
      </p:pic>
      <p:pic>
        <p:nvPicPr>
          <p:cNvPr descr="Circular spaces_Logo-White-small.png" id="456" name="Google Shape;456;p48"/>
          <p:cNvPicPr preferRelativeResize="0"/>
          <p:nvPr/>
        </p:nvPicPr>
        <p:blipFill rotWithShape="1">
          <a:blip r:embed="rId7">
            <a:alphaModFix/>
          </a:blip>
          <a:srcRect b="5850" l="2470" r="-2469" t="-5850"/>
          <a:stretch/>
        </p:blipFill>
        <p:spPr>
          <a:xfrm>
            <a:off x="10045350" y="5943723"/>
            <a:ext cx="2119450" cy="896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descr="Circular_strategies_wheel_canvas_less_color.pdf" id="461" name="Google Shape;461;p49"/>
          <p:cNvPicPr preferRelativeResize="0"/>
          <p:nvPr/>
        </p:nvPicPr>
        <p:blipFill rotWithShape="1">
          <a:blip r:embed="rId3">
            <a:alphaModFix/>
          </a:blip>
          <a:srcRect b="0" l="0" r="0" t="0"/>
          <a:stretch/>
        </p:blipFill>
        <p:spPr>
          <a:xfrm>
            <a:off x="2260637" y="720078"/>
            <a:ext cx="7670726" cy="5417844"/>
          </a:xfrm>
          <a:prstGeom prst="rect">
            <a:avLst/>
          </a:prstGeom>
          <a:noFill/>
          <a:ln>
            <a:noFill/>
          </a:ln>
        </p:spPr>
      </p:pic>
      <p:pic>
        <p:nvPicPr>
          <p:cNvPr descr="Picture 1" id="462" name="Google Shape;462;p49"/>
          <p:cNvPicPr preferRelativeResize="0"/>
          <p:nvPr/>
        </p:nvPicPr>
        <p:blipFill rotWithShape="1">
          <a:blip r:embed="rId4">
            <a:alphaModFix/>
          </a:blip>
          <a:srcRect b="0" l="0" r="0" t="0"/>
          <a:stretch/>
        </p:blipFill>
        <p:spPr>
          <a:xfrm>
            <a:off x="3430765" y="-4607337"/>
            <a:ext cx="6188711" cy="3889376"/>
          </a:xfrm>
          <a:prstGeom prst="rect">
            <a:avLst/>
          </a:prstGeom>
          <a:noFill/>
          <a:ln>
            <a:noFill/>
          </a:ln>
        </p:spPr>
      </p:pic>
      <p:sp>
        <p:nvSpPr>
          <p:cNvPr id="463" name="Google Shape;463;p49"/>
          <p:cNvSpPr txBox="1"/>
          <p:nvPr/>
        </p:nvSpPr>
        <p:spPr>
          <a:xfrm>
            <a:off x="3524374" y="6232881"/>
            <a:ext cx="5564023" cy="2794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4B4B4D"/>
              </a:buClr>
              <a:buSzPts val="1800"/>
              <a:buFont typeface="Barlow"/>
              <a:buNone/>
            </a:pPr>
            <a:r>
              <a:rPr b="0" i="0" lang="en-US" sz="1800" u="none" cap="none" strike="noStrike">
                <a:solidFill>
                  <a:srgbClr val="4B4B4D"/>
                </a:solidFill>
                <a:latin typeface="Barlow"/>
                <a:ea typeface="Barlow"/>
                <a:cs typeface="Barlow"/>
                <a:sym typeface="Barlow"/>
              </a:rPr>
              <a:t>https://ddc.dk/tools/designing-your-circular-transition/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Ecosystemmap_printvenlig_A1.pdf" id="468" name="Google Shape;468;p50"/>
          <p:cNvPicPr preferRelativeResize="0"/>
          <p:nvPr/>
        </p:nvPicPr>
        <p:blipFill rotWithShape="1">
          <a:blip r:embed="rId3">
            <a:alphaModFix/>
          </a:blip>
          <a:srcRect b="0" l="0" r="0" t="0"/>
          <a:stretch/>
        </p:blipFill>
        <p:spPr>
          <a:xfrm>
            <a:off x="2260600" y="720051"/>
            <a:ext cx="7670800" cy="5417898"/>
          </a:xfrm>
          <a:prstGeom prst="rect">
            <a:avLst/>
          </a:prstGeom>
          <a:noFill/>
          <a:ln>
            <a:noFill/>
          </a:ln>
        </p:spPr>
      </p:pic>
      <p:sp>
        <p:nvSpPr>
          <p:cNvPr id="469" name="Google Shape;469;p50"/>
          <p:cNvSpPr txBox="1"/>
          <p:nvPr/>
        </p:nvSpPr>
        <p:spPr>
          <a:xfrm>
            <a:off x="3524374" y="6232881"/>
            <a:ext cx="5564023" cy="2794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4B4B4D"/>
              </a:buClr>
              <a:buSzPts val="1800"/>
              <a:buFont typeface="Barlow"/>
              <a:buNone/>
            </a:pPr>
            <a:r>
              <a:rPr b="0" i="0" lang="en-US" sz="1800" u="none" cap="none" strike="noStrike">
                <a:solidFill>
                  <a:srgbClr val="4B4B4D"/>
                </a:solidFill>
                <a:latin typeface="Barlow"/>
                <a:ea typeface="Barlow"/>
                <a:cs typeface="Barlow"/>
                <a:sym typeface="Barlow"/>
              </a:rPr>
              <a:t>https://ddc.dk/tools/designing-your-circular-transition/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x.greengrain.png" id="474" name="Google Shape;474;p51"/>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sp>
        <p:nvSpPr>
          <p:cNvPr id="475" name="Google Shape;475;p51"/>
          <p:cNvSpPr txBox="1"/>
          <p:nvPr/>
        </p:nvSpPr>
        <p:spPr>
          <a:xfrm>
            <a:off x="1268721" y="2946400"/>
            <a:ext cx="9654558" cy="9652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SESSION 4</a:t>
            </a:r>
            <a:endParaRPr/>
          </a:p>
          <a:p>
            <a:pPr indent="0" lvl="0" marL="0" marR="0" rtl="0" algn="ctr">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CIRCULAR MAKER tool box of open resources</a:t>
            </a:r>
            <a:endParaRPr/>
          </a:p>
        </p:txBody>
      </p:sp>
      <p:pic>
        <p:nvPicPr>
          <p:cNvPr descr="circerow1.png" id="476" name="Google Shape;476;p51"/>
          <p:cNvPicPr preferRelativeResize="0"/>
          <p:nvPr/>
        </p:nvPicPr>
        <p:blipFill rotWithShape="1">
          <a:blip r:embed="rId4">
            <a:alphaModFix amt="20000"/>
          </a:blip>
          <a:srcRect b="0" l="42360" r="41621" t="0"/>
          <a:stretch/>
        </p:blipFill>
        <p:spPr>
          <a:xfrm>
            <a:off x="2030214" y="589067"/>
            <a:ext cx="8131641" cy="5711006"/>
          </a:xfrm>
          <a:prstGeom prst="rect">
            <a:avLst/>
          </a:prstGeom>
          <a:noFill/>
          <a:ln>
            <a:noFill/>
          </a:ln>
        </p:spPr>
      </p:pic>
      <p:sp>
        <p:nvSpPr>
          <p:cNvPr id="477" name="Google Shape;477;p51"/>
          <p:cNvSpPr txBox="1"/>
          <p:nvPr/>
        </p:nvSpPr>
        <p:spPr>
          <a:xfrm>
            <a:off x="4598924" y="1691983"/>
            <a:ext cx="2994153" cy="9144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CONCLUSION</a:t>
            </a:r>
            <a:endParaRPr/>
          </a:p>
        </p:txBody>
      </p:sp>
      <p:pic>
        <p:nvPicPr>
          <p:cNvPr descr="pasted-image.pdf" id="478" name="Google Shape;478;p51"/>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479" name="Google Shape;479;p51"/>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descr="x.greengrain.png" id="484" name="Google Shape;484;p52"/>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sp>
        <p:nvSpPr>
          <p:cNvPr id="485" name="Google Shape;485;p52"/>
          <p:cNvSpPr txBox="1"/>
          <p:nvPr/>
        </p:nvSpPr>
        <p:spPr>
          <a:xfrm>
            <a:off x="1268721" y="320383"/>
            <a:ext cx="9654558"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Platforms and communities for circular makers and makerspaces</a:t>
            </a:r>
            <a:endParaRPr/>
          </a:p>
        </p:txBody>
      </p:sp>
      <p:sp>
        <p:nvSpPr>
          <p:cNvPr id="486" name="Google Shape;486;p52"/>
          <p:cNvSpPr txBox="1"/>
          <p:nvPr/>
        </p:nvSpPr>
        <p:spPr>
          <a:xfrm>
            <a:off x="1385416" y="2185063"/>
            <a:ext cx="3947468" cy="36474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4"/>
              </a:rPr>
              <a:t>WIKIFACTORY</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Is a product development platform built for engineers and designed for all extended team members. With no training required, you experience effortless real-time collaboration across teams, fostering efficient communication, streamlined workflows, and accelerated time to market.</a:t>
            </a:r>
            <a:endParaRPr/>
          </a:p>
        </p:txBody>
      </p:sp>
      <p:sp>
        <p:nvSpPr>
          <p:cNvPr id="487" name="Google Shape;487;p52"/>
          <p:cNvSpPr txBox="1"/>
          <p:nvPr/>
        </p:nvSpPr>
        <p:spPr>
          <a:xfrm>
            <a:off x="6859116" y="2185063"/>
            <a:ext cx="3947468" cy="3281682"/>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5"/>
              </a:rPr>
              <a:t>DISTRIBUTED DESIGN PLATFORM</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 Distributed Design Platform acts as an exchange and networking hub for the emerging field of distributed design. The initiative aims at developing and promoting the connection between designers, makers and emerging digital and local markets.</a:t>
            </a:r>
            <a:endParaRPr/>
          </a:p>
        </p:txBody>
      </p:sp>
      <p:pic>
        <p:nvPicPr>
          <p:cNvPr descr="pasted-image.pdf" id="488" name="Google Shape;488;p52"/>
          <p:cNvPicPr preferRelativeResize="0"/>
          <p:nvPr/>
        </p:nvPicPr>
        <p:blipFill>
          <a:blip r:embed="rId6">
            <a:alphaModFix/>
          </a:blip>
          <a:stretch>
            <a:fillRect/>
          </a:stretch>
        </p:blipFill>
        <p:spPr>
          <a:xfrm>
            <a:off x="420883" y="6319133"/>
            <a:ext cx="793489" cy="205944"/>
          </a:xfrm>
          <a:prstGeom prst="rect">
            <a:avLst/>
          </a:prstGeom>
          <a:noFill/>
          <a:ln>
            <a:noFill/>
          </a:ln>
        </p:spPr>
      </p:pic>
      <p:pic>
        <p:nvPicPr>
          <p:cNvPr descr="Circular spaces_Logo-White-small.png" id="489" name="Google Shape;489;p52"/>
          <p:cNvPicPr preferRelativeResize="0"/>
          <p:nvPr/>
        </p:nvPicPr>
        <p:blipFill rotWithShape="1">
          <a:blip r:embed="rId7">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descr="bluegrain.png" id="90" name="Google Shape;90;p17"/>
          <p:cNvPicPr preferRelativeResize="0"/>
          <p:nvPr/>
        </p:nvPicPr>
        <p:blipFill rotWithShape="1">
          <a:blip r:embed="rId3">
            <a:alphaModFix/>
          </a:blip>
          <a:srcRect b="0" l="0" r="0" t="0"/>
          <a:stretch/>
        </p:blipFill>
        <p:spPr>
          <a:xfrm>
            <a:off x="-519152" y="-267050"/>
            <a:ext cx="13230304" cy="7392100"/>
          </a:xfrm>
          <a:prstGeom prst="rect">
            <a:avLst/>
          </a:prstGeom>
          <a:noFill/>
          <a:ln>
            <a:noFill/>
          </a:ln>
        </p:spPr>
      </p:pic>
      <p:sp>
        <p:nvSpPr>
          <p:cNvPr id="91" name="Google Shape;91;p17"/>
          <p:cNvSpPr txBox="1"/>
          <p:nvPr/>
        </p:nvSpPr>
        <p:spPr>
          <a:xfrm>
            <a:off x="625286" y="2129696"/>
            <a:ext cx="2539405" cy="36474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Session 1	</a:t>
            </a:r>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Session 2</a:t>
            </a:r>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Session 3</a:t>
            </a:r>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t/>
            </a:r>
            <a:endParaRPr b="0" i="0" sz="2000" u="none" cap="none" strike="noStrike">
              <a:solidFill>
                <a:srgbClr val="FFFFFF"/>
              </a:solidFill>
              <a:latin typeface="Barlow SemiBold"/>
              <a:ea typeface="Barlow SemiBold"/>
              <a:cs typeface="Barlow SemiBold"/>
              <a:sym typeface="Barlow SemiBold"/>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Session 4</a:t>
            </a:r>
            <a:endParaRPr/>
          </a:p>
        </p:txBody>
      </p:sp>
      <p:sp>
        <p:nvSpPr>
          <p:cNvPr id="92" name="Google Shape;92;p17"/>
          <p:cNvSpPr txBox="1"/>
          <p:nvPr/>
        </p:nvSpPr>
        <p:spPr>
          <a:xfrm>
            <a:off x="2408577" y="1932244"/>
            <a:ext cx="9283766" cy="72136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About CIRCULAR SPACES and CIRCULAR MAKER EDUCATION TOPIC</a:t>
            </a:r>
            <a:endParaRPr/>
          </a:p>
          <a:p>
            <a:pPr indent="-200525" lvl="1" marL="581526" marR="0" rtl="0" algn="l">
              <a:lnSpc>
                <a:spcPct val="120000"/>
              </a:lnSpc>
              <a:spcBef>
                <a:spcPts val="0"/>
              </a:spcBef>
              <a:spcAft>
                <a:spcPts val="0"/>
              </a:spcAft>
              <a:buClr>
                <a:srgbClr val="FFFFFF"/>
              </a:buClr>
              <a:buSzPts val="2000"/>
              <a:buFont typeface="Barlow"/>
              <a:buChar char="-"/>
            </a:pPr>
            <a:r>
              <a:rPr b="0" i="1" lang="en-US" sz="2000" u="none" cap="none" strike="noStrike">
                <a:solidFill>
                  <a:srgbClr val="FFFFFF"/>
                </a:solidFill>
                <a:latin typeface="Barlow"/>
                <a:ea typeface="Barlow"/>
                <a:cs typeface="Barlow"/>
                <a:sym typeface="Barlow"/>
              </a:rPr>
              <a:t>Introduction by Maker</a:t>
            </a:r>
            <a:endParaRPr/>
          </a:p>
        </p:txBody>
      </p:sp>
      <p:sp>
        <p:nvSpPr>
          <p:cNvPr id="93" name="Google Shape;93;p17"/>
          <p:cNvSpPr txBox="1"/>
          <p:nvPr/>
        </p:nvSpPr>
        <p:spPr>
          <a:xfrm>
            <a:off x="4370143" y="984129"/>
            <a:ext cx="2937765" cy="508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3000"/>
              <a:buFont typeface="Barlow"/>
              <a:buNone/>
            </a:pPr>
            <a:r>
              <a:rPr b="0" i="0" lang="en-US" sz="3000" u="none" cap="none" strike="noStrike">
                <a:solidFill>
                  <a:srgbClr val="FFFFFF"/>
                </a:solidFill>
                <a:latin typeface="Barlow"/>
                <a:ea typeface="Barlow"/>
                <a:cs typeface="Barlow"/>
                <a:sym typeface="Barlow"/>
              </a:rPr>
              <a:t>TOPIC OVERVIEW</a:t>
            </a:r>
            <a:endParaRPr/>
          </a:p>
        </p:txBody>
      </p:sp>
      <p:cxnSp>
        <p:nvCxnSpPr>
          <p:cNvPr id="94" name="Google Shape;94;p17"/>
          <p:cNvCxnSpPr/>
          <p:nvPr/>
        </p:nvCxnSpPr>
        <p:spPr>
          <a:xfrm>
            <a:off x="625286" y="1686033"/>
            <a:ext cx="10941428" cy="1"/>
          </a:xfrm>
          <a:prstGeom prst="straightConnector1">
            <a:avLst/>
          </a:prstGeom>
          <a:noFill/>
          <a:ln cap="flat" cmpd="sng" w="12700">
            <a:solidFill>
              <a:srgbClr val="FFFFFF"/>
            </a:solidFill>
            <a:prstDash val="solid"/>
            <a:miter lim="400000"/>
            <a:headEnd len="sm" w="sm" type="none"/>
            <a:tailEnd len="sm" w="sm" type="none"/>
          </a:ln>
        </p:spPr>
      </p:cxnSp>
      <p:cxnSp>
        <p:nvCxnSpPr>
          <p:cNvPr id="95" name="Google Shape;95;p17"/>
          <p:cNvCxnSpPr/>
          <p:nvPr/>
        </p:nvCxnSpPr>
        <p:spPr>
          <a:xfrm>
            <a:off x="625286" y="790225"/>
            <a:ext cx="10941428" cy="1"/>
          </a:xfrm>
          <a:prstGeom prst="straightConnector1">
            <a:avLst/>
          </a:prstGeom>
          <a:noFill/>
          <a:ln cap="flat" cmpd="sng" w="12700">
            <a:solidFill>
              <a:srgbClr val="FFFFFF"/>
            </a:solidFill>
            <a:prstDash val="solid"/>
            <a:miter lim="400000"/>
            <a:headEnd len="sm" w="sm" type="none"/>
            <a:tailEnd len="sm" w="sm" type="none"/>
          </a:ln>
        </p:spPr>
      </p:cxnSp>
      <p:sp>
        <p:nvSpPr>
          <p:cNvPr id="96" name="Google Shape;96;p17"/>
          <p:cNvSpPr txBox="1"/>
          <p:nvPr/>
        </p:nvSpPr>
        <p:spPr>
          <a:xfrm>
            <a:off x="2408577" y="3093720"/>
            <a:ext cx="9504173" cy="670561"/>
          </a:xfrm>
          <a:prstGeom prst="rect">
            <a:avLst/>
          </a:prstGeom>
          <a:noFill/>
          <a:ln>
            <a:noFill/>
          </a:ln>
        </p:spPr>
        <p:txBody>
          <a:bodyPr anchorCtr="0" anchor="ctr" bIns="0" lIns="0" spcFirstLastPara="1" rIns="0" wrap="square" tIns="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Introduction to circular design: design principals, good practices, mindset and methods</a:t>
            </a:r>
            <a:endParaRPr/>
          </a:p>
          <a:p>
            <a:pPr indent="-200525" lvl="1" marL="581526" marR="0" rtl="0" algn="l">
              <a:lnSpc>
                <a:spcPct val="120000"/>
              </a:lnSpc>
              <a:spcBef>
                <a:spcPts val="0"/>
              </a:spcBef>
              <a:spcAft>
                <a:spcPts val="0"/>
              </a:spcAft>
              <a:buClr>
                <a:srgbClr val="FFFFFF"/>
              </a:buClr>
              <a:buSzPts val="2000"/>
              <a:buFont typeface="Barlow"/>
              <a:buChar char="-"/>
            </a:pPr>
            <a:r>
              <a:rPr b="0" i="1" lang="en-US" sz="2000" u="none" cap="none" strike="noStrike">
                <a:solidFill>
                  <a:srgbClr val="FFFFFF"/>
                </a:solidFill>
                <a:latin typeface="Barlow"/>
                <a:ea typeface="Barlow"/>
                <a:cs typeface="Barlow"/>
                <a:sym typeface="Barlow"/>
              </a:rPr>
              <a:t>Reusability, repairability, recyclability</a:t>
            </a:r>
            <a:endParaRPr/>
          </a:p>
        </p:txBody>
      </p:sp>
      <p:sp>
        <p:nvSpPr>
          <p:cNvPr id="97" name="Google Shape;97;p17"/>
          <p:cNvSpPr txBox="1"/>
          <p:nvPr/>
        </p:nvSpPr>
        <p:spPr>
          <a:xfrm>
            <a:off x="2408577" y="4183448"/>
            <a:ext cx="7636765" cy="670561"/>
          </a:xfrm>
          <a:prstGeom prst="rect">
            <a:avLst/>
          </a:prstGeom>
          <a:noFill/>
          <a:ln>
            <a:noFill/>
          </a:ln>
        </p:spPr>
        <p:txBody>
          <a:bodyPr anchorCtr="0" anchor="ctr" bIns="0" lIns="0" spcFirstLastPara="1" rIns="0" wrap="square" tIns="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Kickstarting your circular transition (strategies, value and ecosystems)</a:t>
            </a:r>
            <a:endParaRPr/>
          </a:p>
          <a:p>
            <a:pPr indent="-200525" lvl="1" marL="581526" marR="0" rtl="0" algn="l">
              <a:lnSpc>
                <a:spcPct val="120000"/>
              </a:lnSpc>
              <a:spcBef>
                <a:spcPts val="0"/>
              </a:spcBef>
              <a:spcAft>
                <a:spcPts val="0"/>
              </a:spcAft>
              <a:buClr>
                <a:srgbClr val="FFFFFF"/>
              </a:buClr>
              <a:buSzPts val="2000"/>
              <a:buFont typeface="Barlow"/>
              <a:buChar char="-"/>
            </a:pPr>
            <a:r>
              <a:rPr b="0" i="1" lang="en-US" sz="2000" u="none" cap="none" strike="noStrike">
                <a:solidFill>
                  <a:srgbClr val="FFFFFF"/>
                </a:solidFill>
                <a:latin typeface="Barlow"/>
                <a:ea typeface="Barlow"/>
                <a:cs typeface="Barlow"/>
                <a:sym typeface="Barlow"/>
              </a:rPr>
              <a:t>Facilitated by Maker and Danish Design Center</a:t>
            </a:r>
            <a:endParaRPr/>
          </a:p>
        </p:txBody>
      </p:sp>
      <p:sp>
        <p:nvSpPr>
          <p:cNvPr id="98" name="Google Shape;98;p17"/>
          <p:cNvSpPr txBox="1"/>
          <p:nvPr/>
        </p:nvSpPr>
        <p:spPr>
          <a:xfrm>
            <a:off x="2408577" y="5273175"/>
            <a:ext cx="9011667" cy="670561"/>
          </a:xfrm>
          <a:prstGeom prst="rect">
            <a:avLst/>
          </a:prstGeom>
          <a:noFill/>
          <a:ln>
            <a:noFill/>
          </a:ln>
        </p:spPr>
        <p:txBody>
          <a:bodyPr anchorCtr="0" anchor="ctr" bIns="0" lIns="0" spcFirstLastPara="1" rIns="0" wrap="square" tIns="0">
            <a:spAutoFit/>
          </a:bodyPr>
          <a:lstStyle/>
          <a:p>
            <a:pPr indent="0" lvl="0" marL="0" marR="0" rtl="0" algn="l">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CIRCULAR MAKER tool box of open resources: How to pursue your circular journey?</a:t>
            </a:r>
            <a:endParaRPr/>
          </a:p>
          <a:p>
            <a:pPr indent="-200525" lvl="1" marL="581526" marR="0" rtl="0" algn="l">
              <a:lnSpc>
                <a:spcPct val="120000"/>
              </a:lnSpc>
              <a:spcBef>
                <a:spcPts val="0"/>
              </a:spcBef>
              <a:spcAft>
                <a:spcPts val="0"/>
              </a:spcAft>
              <a:buClr>
                <a:srgbClr val="FFFFFF"/>
              </a:buClr>
              <a:buSzPts val="2000"/>
              <a:buFont typeface="Barlow"/>
              <a:buChar char="-"/>
            </a:pPr>
            <a:r>
              <a:rPr b="0" i="1" lang="en-US" sz="2000" u="none" cap="none" strike="noStrike">
                <a:solidFill>
                  <a:srgbClr val="FFFFFF"/>
                </a:solidFill>
                <a:latin typeface="Barlow"/>
                <a:ea typeface="Barlow"/>
                <a:cs typeface="Barlow"/>
                <a:sym typeface="Barlow"/>
              </a:rPr>
              <a:t>Facilitated by Maker</a:t>
            </a:r>
            <a:endParaRPr/>
          </a:p>
        </p:txBody>
      </p:sp>
      <p:pic>
        <p:nvPicPr>
          <p:cNvPr descr="pasted-image.pdf" id="99" name="Google Shape;99;p17"/>
          <p:cNvPicPr preferRelativeResize="0"/>
          <p:nvPr/>
        </p:nvPicPr>
        <p:blipFill>
          <a:blip r:embed="rId4">
            <a:alphaModFix/>
          </a:blip>
          <a:stretch>
            <a:fillRect/>
          </a:stretch>
        </p:blipFill>
        <p:spPr>
          <a:xfrm>
            <a:off x="420883" y="6319133"/>
            <a:ext cx="793489" cy="205944"/>
          </a:xfrm>
          <a:prstGeom prst="rect">
            <a:avLst/>
          </a:prstGeom>
          <a:noFill/>
          <a:ln>
            <a:noFill/>
          </a:ln>
        </p:spPr>
      </p:pic>
      <p:pic>
        <p:nvPicPr>
          <p:cNvPr descr="Circular spaces_Logo-White-small.png" id="100" name="Google Shape;100;p17"/>
          <p:cNvPicPr preferRelativeResize="0"/>
          <p:nvPr/>
        </p:nvPicPr>
        <p:blipFill rotWithShape="1">
          <a:blip r:embed="rId5">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descr="x.greengrain.png" id="494" name="Google Shape;494;p53"/>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sp>
        <p:nvSpPr>
          <p:cNvPr id="495" name="Google Shape;495;p53"/>
          <p:cNvSpPr txBox="1"/>
          <p:nvPr/>
        </p:nvSpPr>
        <p:spPr>
          <a:xfrm>
            <a:off x="3833564" y="5772444"/>
            <a:ext cx="4524872" cy="2794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4B4B4D"/>
              </a:buClr>
              <a:buSzPts val="1800"/>
              <a:buFont typeface="Calibri"/>
              <a:buNone/>
            </a:pPr>
            <a:r>
              <a:rPr b="0" i="0" lang="en-US" sz="1800" u="none" cap="none" strike="noStrike">
                <a:solidFill>
                  <a:srgbClr val="4B4B4D"/>
                </a:solidFill>
                <a:latin typeface="Calibri"/>
                <a:ea typeface="Calibri"/>
                <a:cs typeface="Calibri"/>
                <a:sym typeface="Calibri"/>
              </a:rPr>
              <a:t>https://github.com/found-objects/FoundObjects</a:t>
            </a:r>
            <a:endParaRPr/>
          </a:p>
        </p:txBody>
      </p:sp>
      <p:sp>
        <p:nvSpPr>
          <p:cNvPr id="496" name="Google Shape;496;p53"/>
          <p:cNvSpPr txBox="1"/>
          <p:nvPr>
            <p:ph type="title"/>
          </p:nvPr>
        </p:nvSpPr>
        <p:spPr>
          <a:xfrm>
            <a:off x="609600" y="948265"/>
            <a:ext cx="10972800" cy="531385"/>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2800"/>
              <a:buFont typeface="Avenir"/>
              <a:buNone/>
            </a:pPr>
            <a:r>
              <a:rPr lang="en-US">
                <a:latin typeface="Avenir"/>
                <a:ea typeface="Avenir"/>
                <a:cs typeface="Avenir"/>
                <a:sym typeface="Avenir"/>
              </a:rPr>
              <a:t>TOOL: Found Objects - Edge Generator</a:t>
            </a:r>
            <a:endParaRPr/>
          </a:p>
        </p:txBody>
      </p:sp>
      <p:sp>
        <p:nvSpPr>
          <p:cNvPr id="497" name="Google Shape;497;p53"/>
          <p:cNvSpPr txBox="1"/>
          <p:nvPr/>
        </p:nvSpPr>
        <p:spPr>
          <a:xfrm>
            <a:off x="601414" y="1412688"/>
            <a:ext cx="2388807" cy="320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500"/>
              <a:buFont typeface="Barlow"/>
              <a:buNone/>
            </a:pPr>
            <a:r>
              <a:rPr b="0" i="0" lang="en-US" sz="1500" u="none" cap="none" strike="noStrike">
                <a:solidFill>
                  <a:srgbClr val="000000"/>
                </a:solidFill>
                <a:latin typeface="Barlow"/>
                <a:ea typeface="Barlow"/>
                <a:cs typeface="Barlow"/>
                <a:sym typeface="Barlow"/>
              </a:rPr>
              <a:t>Reusability and recyclability</a:t>
            </a:r>
            <a:endParaRPr/>
          </a:p>
        </p:txBody>
      </p:sp>
      <p:pic>
        <p:nvPicPr>
          <p:cNvPr descr="Billede" id="498" name="Google Shape;498;p53"/>
          <p:cNvPicPr preferRelativeResize="0"/>
          <p:nvPr/>
        </p:nvPicPr>
        <p:blipFill rotWithShape="1">
          <a:blip r:embed="rId4">
            <a:alphaModFix/>
          </a:blip>
          <a:srcRect b="0" l="0" r="0" t="0"/>
          <a:stretch/>
        </p:blipFill>
        <p:spPr>
          <a:xfrm>
            <a:off x="1116755" y="2169302"/>
            <a:ext cx="2134458" cy="3202469"/>
          </a:xfrm>
          <a:prstGeom prst="rect">
            <a:avLst/>
          </a:prstGeom>
          <a:noFill/>
          <a:ln>
            <a:noFill/>
          </a:ln>
        </p:spPr>
      </p:pic>
      <p:pic>
        <p:nvPicPr>
          <p:cNvPr descr="Billede" id="499" name="Google Shape;499;p53"/>
          <p:cNvPicPr preferRelativeResize="0"/>
          <p:nvPr/>
        </p:nvPicPr>
        <p:blipFill rotWithShape="1">
          <a:blip r:embed="rId5">
            <a:alphaModFix/>
          </a:blip>
          <a:srcRect b="0" l="0" r="0" t="0"/>
          <a:stretch/>
        </p:blipFill>
        <p:spPr>
          <a:xfrm>
            <a:off x="5028771" y="2169302"/>
            <a:ext cx="2134458" cy="3202488"/>
          </a:xfrm>
          <a:prstGeom prst="rect">
            <a:avLst/>
          </a:prstGeom>
          <a:noFill/>
          <a:ln>
            <a:noFill/>
          </a:ln>
        </p:spPr>
      </p:pic>
      <p:pic>
        <p:nvPicPr>
          <p:cNvPr descr="Billede" id="500" name="Google Shape;500;p53"/>
          <p:cNvPicPr preferRelativeResize="0"/>
          <p:nvPr/>
        </p:nvPicPr>
        <p:blipFill rotWithShape="1">
          <a:blip r:embed="rId6">
            <a:alphaModFix/>
          </a:blip>
          <a:srcRect b="0" l="0" r="0" t="0"/>
          <a:stretch/>
        </p:blipFill>
        <p:spPr>
          <a:xfrm>
            <a:off x="7583978" y="3031384"/>
            <a:ext cx="3904191" cy="1478306"/>
          </a:xfrm>
          <a:prstGeom prst="rect">
            <a:avLst/>
          </a:prstGeom>
          <a:noFill/>
          <a:ln>
            <a:noFill/>
          </a:ln>
        </p:spPr>
      </p:pic>
      <p:pic>
        <p:nvPicPr>
          <p:cNvPr descr="pasted-image.pdf" id="501" name="Google Shape;501;p53"/>
          <p:cNvPicPr preferRelativeResize="0"/>
          <p:nvPr/>
        </p:nvPicPr>
        <p:blipFill>
          <a:blip r:embed="rId7">
            <a:alphaModFix/>
          </a:blip>
          <a:stretch>
            <a:fillRect/>
          </a:stretch>
        </p:blipFill>
        <p:spPr>
          <a:xfrm>
            <a:off x="420883" y="6319133"/>
            <a:ext cx="793489" cy="205944"/>
          </a:xfrm>
          <a:prstGeom prst="rect">
            <a:avLst/>
          </a:prstGeom>
          <a:noFill/>
          <a:ln>
            <a:noFill/>
          </a:ln>
        </p:spPr>
      </p:pic>
      <p:pic>
        <p:nvPicPr>
          <p:cNvPr descr="Circular spaces_Logo-White-small.png" id="502" name="Google Shape;502;p53"/>
          <p:cNvPicPr preferRelativeResize="0"/>
          <p:nvPr/>
        </p:nvPicPr>
        <p:blipFill rotWithShape="1">
          <a:blip r:embed="rId8">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x.greengrain.png" id="507" name="Google Shape;507;p54"/>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sp>
        <p:nvSpPr>
          <p:cNvPr id="508" name="Google Shape;508;p54"/>
          <p:cNvSpPr txBox="1"/>
          <p:nvPr/>
        </p:nvSpPr>
        <p:spPr>
          <a:xfrm>
            <a:off x="1268721" y="320383"/>
            <a:ext cx="9654558"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Open resources for LCAs and material comparisons</a:t>
            </a:r>
            <a:endParaRPr/>
          </a:p>
        </p:txBody>
      </p:sp>
      <p:sp>
        <p:nvSpPr>
          <p:cNvPr id="509" name="Google Shape;509;p54"/>
          <p:cNvSpPr txBox="1"/>
          <p:nvPr/>
        </p:nvSpPr>
        <p:spPr>
          <a:xfrm>
            <a:off x="1385416" y="3008023"/>
            <a:ext cx="3947468" cy="18186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4"/>
              </a:rPr>
              <a:t>OpenLCA</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 platform is freely available software for Life Cycle Assessment (LCA) developed by </a:t>
            </a:r>
            <a:r>
              <a:rPr b="0" i="0" lang="en-US" sz="2000" u="sng" cap="none" strike="noStrike">
                <a:solidFill>
                  <a:schemeClr val="hlink"/>
                </a:solidFill>
                <a:latin typeface="Barlow SemiBold"/>
                <a:ea typeface="Barlow SemiBold"/>
                <a:cs typeface="Barlow SemiBold"/>
                <a:sym typeface="Barlow SemiBold"/>
                <a:hlinkClick r:id="rId5"/>
              </a:rPr>
              <a:t>GreenDELTA</a:t>
            </a:r>
            <a:r>
              <a:rPr b="0" i="0" lang="en-US" sz="2000" u="none" cap="none" strike="noStrike">
                <a:solidFill>
                  <a:srgbClr val="FFFFFF"/>
                </a:solidFill>
                <a:latin typeface="Barlow SemiBold"/>
                <a:ea typeface="Barlow SemiBold"/>
                <a:cs typeface="Barlow SemiBold"/>
                <a:sym typeface="Barlow SemiBold"/>
              </a:rPr>
              <a:t> in Berlin. </a:t>
            </a:r>
            <a:endParaRPr/>
          </a:p>
        </p:txBody>
      </p:sp>
      <p:sp>
        <p:nvSpPr>
          <p:cNvPr id="510" name="Google Shape;510;p54"/>
          <p:cNvSpPr txBox="1"/>
          <p:nvPr/>
        </p:nvSpPr>
        <p:spPr>
          <a:xfrm>
            <a:off x="6859116" y="3008023"/>
            <a:ext cx="4074816" cy="18186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6"/>
              </a:rPr>
              <a:t>BYGGERIETS MATERIALEPYRAMIDE</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This website is an online and interactive tool for calculating and comparing the (relative) carbon footprint of various materials. </a:t>
            </a:r>
            <a:endParaRPr/>
          </a:p>
        </p:txBody>
      </p:sp>
      <p:pic>
        <p:nvPicPr>
          <p:cNvPr descr="pasted-image.pdf" id="511" name="Google Shape;511;p54"/>
          <p:cNvPicPr preferRelativeResize="0"/>
          <p:nvPr/>
        </p:nvPicPr>
        <p:blipFill>
          <a:blip r:embed="rId7">
            <a:alphaModFix/>
          </a:blip>
          <a:stretch>
            <a:fillRect/>
          </a:stretch>
        </p:blipFill>
        <p:spPr>
          <a:xfrm>
            <a:off x="420883" y="6319133"/>
            <a:ext cx="793489" cy="205944"/>
          </a:xfrm>
          <a:prstGeom prst="rect">
            <a:avLst/>
          </a:prstGeom>
          <a:noFill/>
          <a:ln>
            <a:noFill/>
          </a:ln>
        </p:spPr>
      </p:pic>
      <p:pic>
        <p:nvPicPr>
          <p:cNvPr descr="Circular spaces_Logo-White-small.png" id="512" name="Google Shape;512;p54"/>
          <p:cNvPicPr preferRelativeResize="0"/>
          <p:nvPr/>
        </p:nvPicPr>
        <p:blipFill rotWithShape="1">
          <a:blip r:embed="rId8">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descr="Materialpyramiden_GWP_gallery.jpg" id="517" name="Google Shape;517;p55"/>
          <p:cNvPicPr preferRelativeResize="0"/>
          <p:nvPr/>
        </p:nvPicPr>
        <p:blipFill rotWithShape="1">
          <a:blip r:embed="rId3">
            <a:alphaModFix/>
          </a:blip>
          <a:srcRect b="0" l="0" r="0" t="0"/>
          <a:stretch/>
        </p:blipFill>
        <p:spPr>
          <a:xfrm>
            <a:off x="-1265388" y="-457686"/>
            <a:ext cx="14722776" cy="8281561"/>
          </a:xfrm>
          <a:prstGeom prst="rect">
            <a:avLst/>
          </a:prstGeom>
          <a:noFill/>
          <a:ln>
            <a:noFill/>
          </a:ln>
        </p:spPr>
      </p:pic>
      <p:sp>
        <p:nvSpPr>
          <p:cNvPr id="518" name="Google Shape;518;p55"/>
          <p:cNvSpPr txBox="1"/>
          <p:nvPr/>
        </p:nvSpPr>
        <p:spPr>
          <a:xfrm>
            <a:off x="7839064" y="1763348"/>
            <a:ext cx="3265616" cy="279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5E5E5E"/>
              </a:buClr>
              <a:buSzPts val="1500"/>
              <a:buFont typeface="Barlow"/>
              <a:buNone/>
            </a:pPr>
            <a:r>
              <a:rPr b="0" i="0" lang="en-US" sz="1500" u="none" cap="none" strike="noStrike">
                <a:solidFill>
                  <a:srgbClr val="5E5E5E"/>
                </a:solidFill>
                <a:latin typeface="Barlow"/>
                <a:ea typeface="Barlow"/>
                <a:cs typeface="Barlow"/>
                <a:sym typeface="Barlow"/>
              </a:rPr>
              <a:t>Interactive link to “</a:t>
            </a:r>
            <a:r>
              <a:rPr b="0" i="0" lang="en-US" sz="1500" u="sng" cap="none" strike="noStrike">
                <a:solidFill>
                  <a:schemeClr val="hlink"/>
                </a:solidFill>
                <a:latin typeface="Barlow"/>
                <a:ea typeface="Barlow"/>
                <a:cs typeface="Barlow"/>
                <a:sym typeface="Barlow"/>
                <a:hlinkClick r:id="rId4"/>
              </a:rPr>
              <a:t>Materialepyramiden</a:t>
            </a:r>
            <a:r>
              <a:rPr b="0" i="0" lang="en-US" sz="1500" u="none" cap="none" strike="noStrike">
                <a:solidFill>
                  <a:srgbClr val="5E5E5E"/>
                </a:solidFill>
                <a:latin typeface="Barlow"/>
                <a:ea typeface="Barlow"/>
                <a:cs typeface="Barlow"/>
                <a:sym typeface="Barlow"/>
              </a:rPr>
              <a:t>”</a:t>
            </a:r>
            <a:endParaRPr/>
          </a:p>
        </p:txBody>
      </p:sp>
      <p:sp>
        <p:nvSpPr>
          <p:cNvPr id="519" name="Google Shape;519;p55"/>
          <p:cNvSpPr txBox="1"/>
          <p:nvPr/>
        </p:nvSpPr>
        <p:spPr>
          <a:xfrm>
            <a:off x="752286" y="1240696"/>
            <a:ext cx="3621088" cy="181864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000000"/>
              </a:buClr>
              <a:buSzPts val="2000"/>
              <a:buFont typeface="Barlow SemiBold"/>
              <a:buNone/>
            </a:pPr>
            <a:r>
              <a:rPr b="0" i="0" lang="en-US" sz="2000" u="none" cap="none" strike="noStrike">
                <a:solidFill>
                  <a:srgbClr val="000000"/>
                </a:solidFill>
                <a:latin typeface="Barlow SemiBold"/>
                <a:ea typeface="Barlow SemiBold"/>
                <a:cs typeface="Barlow SemiBold"/>
                <a:sym typeface="Barlow SemiBold"/>
              </a:rPr>
              <a:t>Open LCA tool and CO2 material calculations </a:t>
            </a:r>
            <a:r>
              <a:rPr b="0" i="0" lang="en-US" sz="2000" u="none" cap="none" strike="noStrike">
                <a:solidFill>
                  <a:srgbClr val="000000"/>
                </a:solidFill>
                <a:latin typeface="Barlow"/>
                <a:ea typeface="Barlow"/>
                <a:cs typeface="Barlow"/>
                <a:sym typeface="Barlow"/>
              </a:rPr>
              <a:t>developed by CINARK – Center for Industriel Arkitektur, KADK and Vandkunsten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descr="x.greengrain.png" id="524" name="Google Shape;524;p56"/>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sp>
        <p:nvSpPr>
          <p:cNvPr id="525" name="Google Shape;525;p56"/>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New waste materials and platforms</a:t>
            </a:r>
            <a:endParaRPr/>
          </a:p>
        </p:txBody>
      </p:sp>
      <p:sp>
        <p:nvSpPr>
          <p:cNvPr id="526" name="Google Shape;526;p56"/>
          <p:cNvSpPr txBox="1"/>
          <p:nvPr/>
        </p:nvSpPr>
        <p:spPr>
          <a:xfrm>
            <a:off x="1156642" y="1671983"/>
            <a:ext cx="3947469" cy="291592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4"/>
              </a:rPr>
              <a:t>MATERIAL EXCHANGE PORTAL</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 Material Reuse Portal brings together construction materials from multiple marketplaces to create a single place where reusable materials can be found. Developed as part of the EU funded project </a:t>
            </a:r>
            <a:r>
              <a:rPr b="0" i="0" lang="en-US" sz="2000" u="sng" cap="none" strike="noStrike">
                <a:solidFill>
                  <a:schemeClr val="hlink"/>
                </a:solidFill>
                <a:latin typeface="Barlow SemiBold"/>
                <a:ea typeface="Barlow SemiBold"/>
                <a:cs typeface="Barlow SemiBold"/>
                <a:sym typeface="Barlow SemiBold"/>
                <a:hlinkClick r:id="rId5"/>
              </a:rPr>
              <a:t>CIRCuIT</a:t>
            </a:r>
            <a:r>
              <a:rPr b="0" i="0" lang="en-US" sz="2000" u="none" cap="none" strike="noStrike">
                <a:solidFill>
                  <a:srgbClr val="FFFFFF"/>
                </a:solidFill>
                <a:latin typeface="Barlow SemiBold"/>
                <a:ea typeface="Barlow SemiBold"/>
                <a:cs typeface="Barlow SemiBold"/>
                <a:sym typeface="Barlow SemiBold"/>
              </a:rPr>
              <a:t>.</a:t>
            </a:r>
            <a:endParaRPr/>
          </a:p>
        </p:txBody>
      </p:sp>
      <p:sp>
        <p:nvSpPr>
          <p:cNvPr id="527" name="Google Shape;527;p56"/>
          <p:cNvSpPr txBox="1"/>
          <p:nvPr/>
        </p:nvSpPr>
        <p:spPr>
          <a:xfrm>
            <a:off x="7570142" y="1707543"/>
            <a:ext cx="3947469" cy="2184401"/>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8AB419"/>
              </a:buClr>
              <a:buSzPts val="2000"/>
              <a:buFont typeface="Barlow SemiBold"/>
              <a:buNone/>
            </a:pPr>
            <a:r>
              <a:rPr b="0" i="0" lang="en-US" sz="2000" u="sng" cap="none" strike="noStrike">
                <a:solidFill>
                  <a:schemeClr val="hlink"/>
                </a:solidFill>
                <a:latin typeface="Barlow SemiBold"/>
                <a:ea typeface="Barlow SemiBold"/>
                <a:cs typeface="Barlow SemiBold"/>
                <a:sym typeface="Barlow SemiBold"/>
                <a:hlinkClick r:id="rId6"/>
              </a:rPr>
              <a:t>THE UPCYCL</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THE UPCYCL is a tool and a catalyst for the utilization of materials - even those with skewed dimensions and unrefined edges.</a:t>
            </a:r>
            <a:endParaRPr/>
          </a:p>
        </p:txBody>
      </p:sp>
      <p:pic>
        <p:nvPicPr>
          <p:cNvPr descr="pasted-image.pdf" id="528" name="Google Shape;528;p56"/>
          <p:cNvPicPr preferRelativeResize="0"/>
          <p:nvPr/>
        </p:nvPicPr>
        <p:blipFill>
          <a:blip r:embed="rId7">
            <a:alphaModFix/>
          </a:blip>
          <a:stretch>
            <a:fillRect/>
          </a:stretch>
        </p:blipFill>
        <p:spPr>
          <a:xfrm>
            <a:off x="420883" y="6319133"/>
            <a:ext cx="793489" cy="205944"/>
          </a:xfrm>
          <a:prstGeom prst="rect">
            <a:avLst/>
          </a:prstGeom>
          <a:noFill/>
          <a:ln>
            <a:noFill/>
          </a:ln>
        </p:spPr>
      </p:pic>
      <p:pic>
        <p:nvPicPr>
          <p:cNvPr descr="Circular spaces_Logo-White-small.png" id="529" name="Google Shape;529;p56"/>
          <p:cNvPicPr preferRelativeResize="0"/>
          <p:nvPr/>
        </p:nvPicPr>
        <p:blipFill rotWithShape="1">
          <a:blip r:embed="rId8">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descr="x.greengrain.png" id="534" name="Google Shape;534;p57"/>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sp>
        <p:nvSpPr>
          <p:cNvPr id="535" name="Google Shape;535;p57"/>
          <p:cNvSpPr txBox="1"/>
          <p:nvPr/>
        </p:nvSpPr>
        <p:spPr>
          <a:xfrm>
            <a:off x="1436042" y="1332229"/>
            <a:ext cx="4074816" cy="1818642"/>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GENBYG</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This website is an online and interactive tool for calculating and comparing the (relative) carbon footprint of various materials. </a:t>
            </a:r>
            <a:endParaRPr/>
          </a:p>
        </p:txBody>
      </p:sp>
      <p:sp>
        <p:nvSpPr>
          <p:cNvPr id="536" name="Google Shape;536;p57"/>
          <p:cNvSpPr txBox="1"/>
          <p:nvPr/>
        </p:nvSpPr>
        <p:spPr>
          <a:xfrm>
            <a:off x="1436042" y="3707129"/>
            <a:ext cx="4074816" cy="1818642"/>
          </a:xfrm>
          <a:prstGeom prst="rect">
            <a:avLst/>
          </a:prstGeom>
          <a:noFill/>
          <a:ln>
            <a:noFill/>
          </a:ln>
        </p:spPr>
        <p:txBody>
          <a:bodyPr anchorCtr="0" anchor="ctr" bIns="25400" lIns="25400" spcFirstLastPara="1" rIns="25400" wrap="square" tIns="25400">
            <a:spAutoFit/>
          </a:bodyPr>
          <a:lstStyle/>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JJENSEN GENBRUG</a:t>
            </a:r>
            <a:endParaRPr/>
          </a:p>
          <a:p>
            <a:pPr indent="0" lvl="0" marL="0" marR="0" rtl="0" algn="l">
              <a:lnSpc>
                <a:spcPct val="120000"/>
              </a:lnSpc>
              <a:spcBef>
                <a:spcPts val="0"/>
              </a:spcBef>
              <a:spcAft>
                <a:spcPts val="0"/>
              </a:spcAft>
              <a:buClr>
                <a:srgbClr val="FFFFFF"/>
              </a:buClr>
              <a:buSzPts val="2000"/>
              <a:buFont typeface="Barlow SemiBold"/>
              <a:buNone/>
            </a:pPr>
            <a:r>
              <a:rPr b="0" i="0" lang="en-US" sz="2000" u="none" cap="none" strike="noStrike">
                <a:solidFill>
                  <a:srgbClr val="FFFFFF"/>
                </a:solidFill>
                <a:latin typeface="Barlow SemiBold"/>
                <a:ea typeface="Barlow SemiBold"/>
                <a:cs typeface="Barlow SemiBold"/>
                <a:sym typeface="Barlow SemiBold"/>
              </a:rPr>
              <a:t>This website is an online and interactive tool for calculating and comparing the (relative) carbon footprint of various materials. </a:t>
            </a:r>
            <a:endParaRPr/>
          </a:p>
        </p:txBody>
      </p:sp>
      <p:pic>
        <p:nvPicPr>
          <p:cNvPr descr="pasted-image.pdf" id="537" name="Google Shape;537;p57"/>
          <p:cNvPicPr preferRelativeResize="0"/>
          <p:nvPr/>
        </p:nvPicPr>
        <p:blipFill>
          <a:blip r:embed="rId4">
            <a:alphaModFix/>
          </a:blip>
          <a:stretch>
            <a:fillRect/>
          </a:stretch>
        </p:blipFill>
        <p:spPr>
          <a:xfrm>
            <a:off x="420883" y="6319133"/>
            <a:ext cx="793489" cy="205944"/>
          </a:xfrm>
          <a:prstGeom prst="rect">
            <a:avLst/>
          </a:prstGeom>
          <a:noFill/>
          <a:ln>
            <a:noFill/>
          </a:ln>
        </p:spPr>
      </p:pic>
      <p:pic>
        <p:nvPicPr>
          <p:cNvPr descr="Circular spaces_Logo-White-small.png" id="538" name="Google Shape;538;p57"/>
          <p:cNvPicPr preferRelativeResize="0"/>
          <p:nvPr/>
        </p:nvPicPr>
        <p:blipFill rotWithShape="1">
          <a:blip r:embed="rId5">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x.greengrain.png" id="543" name="Google Shape;543;p58"/>
          <p:cNvPicPr preferRelativeResize="0"/>
          <p:nvPr/>
        </p:nvPicPr>
        <p:blipFill rotWithShape="1">
          <a:blip r:embed="rId3">
            <a:alphaModFix/>
          </a:blip>
          <a:srcRect b="0" l="0" r="0" t="0"/>
          <a:stretch/>
        </p:blipFill>
        <p:spPr>
          <a:xfrm>
            <a:off x="-588193" y="-290041"/>
            <a:ext cx="13368386" cy="7469249"/>
          </a:xfrm>
          <a:prstGeom prst="rect">
            <a:avLst/>
          </a:prstGeom>
          <a:noFill/>
          <a:ln>
            <a:noFill/>
          </a:ln>
        </p:spPr>
      </p:pic>
      <p:sp>
        <p:nvSpPr>
          <p:cNvPr id="544" name="Google Shape;544;p58"/>
          <p:cNvSpPr txBox="1"/>
          <p:nvPr/>
        </p:nvSpPr>
        <p:spPr>
          <a:xfrm>
            <a:off x="1268721" y="320383"/>
            <a:ext cx="9654558" cy="12700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What to know more? Check out these articles and websites</a:t>
            </a:r>
            <a:endParaRPr/>
          </a:p>
        </p:txBody>
      </p:sp>
      <p:sp>
        <p:nvSpPr>
          <p:cNvPr id="545" name="Google Shape;545;p58"/>
          <p:cNvSpPr txBox="1"/>
          <p:nvPr/>
        </p:nvSpPr>
        <p:spPr>
          <a:xfrm>
            <a:off x="554359" y="1752599"/>
            <a:ext cx="11083281" cy="33528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4"/>
              </a:rPr>
              <a:t>https://distributeddesign.eu/how-makers-relate-their-work-to-circularity/</a:t>
            </a:r>
            <a:endParaRPr/>
          </a:p>
          <a:p>
            <a:pPr indent="0" lvl="0" marL="0" marR="0" rtl="0" algn="l">
              <a:lnSpc>
                <a:spcPct val="100000"/>
              </a:lnSpc>
              <a:spcBef>
                <a:spcPts val="0"/>
              </a:spcBef>
              <a:spcAft>
                <a:spcPts val="0"/>
              </a:spcAft>
              <a:buClr>
                <a:srgbClr val="4B4B4D"/>
              </a:buClr>
              <a:buSzPts val="1800"/>
              <a:buFont typeface="Calibri"/>
              <a:buNone/>
            </a:pPr>
            <a:r>
              <a:t/>
            </a:r>
            <a:endParaRPr b="0" i="0" sz="1800" u="sng" cap="none" strike="noStrike">
              <a:solidFill>
                <a:schemeClr val="hlink"/>
              </a:solidFill>
              <a:latin typeface="Calibri"/>
              <a:ea typeface="Calibri"/>
              <a:cs typeface="Calibri"/>
              <a:sym typeface="Calibri"/>
              <a:hlinkClick r:id="rId5"/>
            </a:endParaRPr>
          </a:p>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6"/>
              </a:rPr>
              <a:t>https://distributeddesign.eu/cities-as-distributed-and-decentralized-material-ecosystems-supporting-local-and-circular-production-within-all-sectors/</a:t>
            </a:r>
            <a:endParaRPr/>
          </a:p>
          <a:p>
            <a:pPr indent="0" lvl="0" marL="0" marR="0" rtl="0" algn="l">
              <a:lnSpc>
                <a:spcPct val="100000"/>
              </a:lnSpc>
              <a:spcBef>
                <a:spcPts val="0"/>
              </a:spcBef>
              <a:spcAft>
                <a:spcPts val="0"/>
              </a:spcAft>
              <a:buClr>
                <a:srgbClr val="4B4B4D"/>
              </a:buClr>
              <a:buSzPts val="1800"/>
              <a:buFont typeface="Calibri"/>
              <a:buNone/>
            </a:pPr>
            <a:r>
              <a:t/>
            </a:r>
            <a:endParaRPr b="0" i="0" sz="1800" u="sng" cap="none" strike="noStrike">
              <a:solidFill>
                <a:schemeClr val="hlink"/>
              </a:solidFill>
              <a:latin typeface="Calibri"/>
              <a:ea typeface="Calibri"/>
              <a:cs typeface="Calibri"/>
              <a:sym typeface="Calibri"/>
              <a:hlinkClick r:id="rId7"/>
            </a:endParaRPr>
          </a:p>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8"/>
              </a:rPr>
              <a:t>https://wikifactory.com/+wikifactory/stories/guide-to-design-for-disassembly-how-to-implement-it</a:t>
            </a:r>
            <a:endParaRPr/>
          </a:p>
          <a:p>
            <a:pPr indent="0" lvl="0" marL="0" marR="0" rtl="0" algn="l">
              <a:lnSpc>
                <a:spcPct val="100000"/>
              </a:lnSpc>
              <a:spcBef>
                <a:spcPts val="0"/>
              </a:spcBef>
              <a:spcAft>
                <a:spcPts val="0"/>
              </a:spcAft>
              <a:buClr>
                <a:srgbClr val="4B4B4D"/>
              </a:buClr>
              <a:buSzPts val="1800"/>
              <a:buFont typeface="Calibri"/>
              <a:buNone/>
            </a:pPr>
            <a:r>
              <a:t/>
            </a:r>
            <a:endParaRPr b="0" i="0" sz="1800" u="sng" cap="none" strike="noStrike">
              <a:solidFill>
                <a:schemeClr val="hlink"/>
              </a:solidFill>
              <a:latin typeface="Calibri"/>
              <a:ea typeface="Calibri"/>
              <a:cs typeface="Calibri"/>
              <a:sym typeface="Calibri"/>
              <a:hlinkClick r:id="rId9"/>
            </a:endParaRPr>
          </a:p>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10"/>
              </a:rPr>
              <a:t>https://www.teknologisk.dk/design-for-disassembly-haandbog-om-affaldsforebyggelse-i-byggeriet/40730</a:t>
            </a:r>
            <a:endParaRPr/>
          </a:p>
          <a:p>
            <a:pPr indent="0" lvl="0" marL="0" marR="0" rtl="0" algn="l">
              <a:lnSpc>
                <a:spcPct val="100000"/>
              </a:lnSpc>
              <a:spcBef>
                <a:spcPts val="0"/>
              </a:spcBef>
              <a:spcAft>
                <a:spcPts val="0"/>
              </a:spcAft>
              <a:buClr>
                <a:srgbClr val="4B4B4D"/>
              </a:buClr>
              <a:buSzPts val="1800"/>
              <a:buFont typeface="Calibri"/>
              <a:buNone/>
            </a:pPr>
            <a:r>
              <a:t/>
            </a:r>
            <a:endParaRPr b="0" i="0" sz="1800" u="sng" cap="none" strike="noStrike">
              <a:solidFill>
                <a:schemeClr val="hlink"/>
              </a:solidFill>
              <a:latin typeface="Calibri"/>
              <a:ea typeface="Calibri"/>
              <a:cs typeface="Calibri"/>
              <a:sym typeface="Calibri"/>
              <a:hlinkClick r:id="rId11"/>
            </a:endParaRPr>
          </a:p>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12"/>
              </a:rPr>
              <a:t>https://materialreuseportal.com/</a:t>
            </a:r>
            <a:endParaRPr/>
          </a:p>
          <a:p>
            <a:pPr indent="0" lvl="0" marL="0" marR="0" rtl="0" algn="l">
              <a:lnSpc>
                <a:spcPct val="100000"/>
              </a:lnSpc>
              <a:spcBef>
                <a:spcPts val="0"/>
              </a:spcBef>
              <a:spcAft>
                <a:spcPts val="0"/>
              </a:spcAft>
              <a:buClr>
                <a:srgbClr val="4B4B4D"/>
              </a:buClr>
              <a:buSzPts val="1800"/>
              <a:buFont typeface="Calibri"/>
              <a:buNone/>
            </a:pPr>
            <a:r>
              <a:t/>
            </a:r>
            <a:endParaRPr b="0" i="0" sz="1800" u="sng" cap="none" strike="noStrike">
              <a:solidFill>
                <a:schemeClr val="hlink"/>
              </a:solidFill>
              <a:latin typeface="Calibri"/>
              <a:ea typeface="Calibri"/>
              <a:cs typeface="Calibri"/>
              <a:sym typeface="Calibri"/>
              <a:hlinkClick r:id="rId13"/>
            </a:endParaRPr>
          </a:p>
          <a:p>
            <a:pPr indent="0" lvl="0" marL="0" marR="0" rtl="0" algn="l">
              <a:lnSpc>
                <a:spcPct val="100000"/>
              </a:lnSpc>
              <a:spcBef>
                <a:spcPts val="0"/>
              </a:spcBef>
              <a:spcAft>
                <a:spcPts val="0"/>
              </a:spcAft>
              <a:buClr>
                <a:srgbClr val="8AB419"/>
              </a:buClr>
              <a:buSzPts val="1800"/>
              <a:buFont typeface="Calibri"/>
              <a:buNone/>
            </a:pPr>
            <a:r>
              <a:rPr b="0" i="0" lang="en-US" sz="1800" u="sng" cap="none" strike="noStrike">
                <a:solidFill>
                  <a:schemeClr val="hlink"/>
                </a:solidFill>
                <a:latin typeface="Calibri"/>
                <a:ea typeface="Calibri"/>
                <a:cs typeface="Calibri"/>
                <a:sym typeface="Calibri"/>
                <a:hlinkClick r:id="rId14"/>
              </a:rPr>
              <a:t>https://wikifactory.com/</a:t>
            </a:r>
            <a:endParaRPr/>
          </a:p>
        </p:txBody>
      </p:sp>
      <p:pic>
        <p:nvPicPr>
          <p:cNvPr descr="pasted-image.pdf" id="546" name="Google Shape;546;p58"/>
          <p:cNvPicPr preferRelativeResize="0"/>
          <p:nvPr/>
        </p:nvPicPr>
        <p:blipFill>
          <a:blip r:embed="rId15">
            <a:alphaModFix/>
          </a:blip>
          <a:stretch>
            <a:fillRect/>
          </a:stretch>
        </p:blipFill>
        <p:spPr>
          <a:xfrm>
            <a:off x="420883" y="6319133"/>
            <a:ext cx="793489" cy="205944"/>
          </a:xfrm>
          <a:prstGeom prst="rect">
            <a:avLst/>
          </a:prstGeom>
          <a:noFill/>
          <a:ln>
            <a:noFill/>
          </a:ln>
        </p:spPr>
      </p:pic>
      <p:pic>
        <p:nvPicPr>
          <p:cNvPr descr="Circular spaces_Logo-White-small.png" id="547" name="Google Shape;547;p58"/>
          <p:cNvPicPr preferRelativeResize="0"/>
          <p:nvPr/>
        </p:nvPicPr>
        <p:blipFill rotWithShape="1">
          <a:blip r:embed="rId1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orangegrain.png" id="105" name="Google Shape;105;p18"/>
          <p:cNvPicPr preferRelativeResize="0"/>
          <p:nvPr/>
        </p:nvPicPr>
        <p:blipFill rotWithShape="1">
          <a:blip r:embed="rId3">
            <a:alphaModFix/>
          </a:blip>
          <a:srcRect b="0" l="0" r="0" t="0"/>
          <a:stretch/>
        </p:blipFill>
        <p:spPr>
          <a:xfrm>
            <a:off x="-273689" y="-129903"/>
            <a:ext cx="12739376" cy="7117806"/>
          </a:xfrm>
          <a:prstGeom prst="rect">
            <a:avLst/>
          </a:prstGeom>
          <a:noFill/>
          <a:ln>
            <a:noFill/>
          </a:ln>
        </p:spPr>
      </p:pic>
      <p:sp>
        <p:nvSpPr>
          <p:cNvPr id="106" name="Google Shape;106;p18"/>
          <p:cNvSpPr txBox="1"/>
          <p:nvPr/>
        </p:nvSpPr>
        <p:spPr>
          <a:xfrm>
            <a:off x="1268721" y="2946400"/>
            <a:ext cx="9654558" cy="9652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SESSION 1</a:t>
            </a:r>
            <a:endParaRPr/>
          </a:p>
          <a:p>
            <a:pPr indent="0" lvl="0" marL="0" marR="0" rtl="0" algn="ctr">
              <a:lnSpc>
                <a:spcPct val="120000"/>
              </a:lnSpc>
              <a:spcBef>
                <a:spcPts val="0"/>
              </a:spcBef>
              <a:spcAft>
                <a:spcPts val="0"/>
              </a:spcAft>
              <a:buClr>
                <a:srgbClr val="FFFFFF"/>
              </a:buClr>
              <a:buSzPts val="2000"/>
              <a:buFont typeface="Barlow Light"/>
              <a:buNone/>
            </a:pPr>
            <a:r>
              <a:rPr b="0" i="0" lang="en-US" sz="2000" u="none" cap="none" strike="noStrike">
                <a:solidFill>
                  <a:srgbClr val="FFFFFF"/>
                </a:solidFill>
                <a:latin typeface="Barlow Light"/>
                <a:ea typeface="Barlow Light"/>
                <a:cs typeface="Barlow Light"/>
                <a:sym typeface="Barlow Light"/>
              </a:rPr>
              <a:t>About CIRCULAR SPACES and CIRCULAR MAKER EDUCATION TOPIC</a:t>
            </a:r>
            <a:endParaRPr/>
          </a:p>
        </p:txBody>
      </p:sp>
      <p:pic>
        <p:nvPicPr>
          <p:cNvPr descr="circerow1.png" id="107" name="Google Shape;107;p18"/>
          <p:cNvPicPr preferRelativeResize="0"/>
          <p:nvPr/>
        </p:nvPicPr>
        <p:blipFill rotWithShape="1">
          <a:blip r:embed="rId4">
            <a:alphaModFix amt="20000"/>
          </a:blip>
          <a:srcRect b="0" l="42360" r="41621" t="0"/>
          <a:stretch/>
        </p:blipFill>
        <p:spPr>
          <a:xfrm>
            <a:off x="2030214" y="589067"/>
            <a:ext cx="8131641" cy="5711006"/>
          </a:xfrm>
          <a:prstGeom prst="rect">
            <a:avLst/>
          </a:prstGeom>
          <a:noFill/>
          <a:ln>
            <a:noFill/>
          </a:ln>
        </p:spPr>
      </p:pic>
      <p:sp>
        <p:nvSpPr>
          <p:cNvPr id="108" name="Google Shape;108;p18"/>
          <p:cNvSpPr txBox="1"/>
          <p:nvPr/>
        </p:nvSpPr>
        <p:spPr>
          <a:xfrm>
            <a:off x="4384293" y="1691983"/>
            <a:ext cx="3423413" cy="9144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INTRODUCTION</a:t>
            </a:r>
            <a:endParaRPr/>
          </a:p>
        </p:txBody>
      </p:sp>
      <p:pic>
        <p:nvPicPr>
          <p:cNvPr descr="pasted-image.pdf" id="109" name="Google Shape;109;p18"/>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110" name="Google Shape;110;p18"/>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orangegrain.png" id="115" name="Google Shape;115;p19"/>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pic>
        <p:nvPicPr>
          <p:cNvPr descr="Picture 3" id="116" name="Google Shape;116;p19"/>
          <p:cNvPicPr preferRelativeResize="0"/>
          <p:nvPr/>
        </p:nvPicPr>
        <p:blipFill rotWithShape="1">
          <a:blip r:embed="rId4">
            <a:alphaModFix/>
          </a:blip>
          <a:srcRect b="54320" l="2973" r="57909" t="13992"/>
          <a:stretch/>
        </p:blipFill>
        <p:spPr>
          <a:xfrm>
            <a:off x="697897" y="2115716"/>
            <a:ext cx="5528188" cy="3029684"/>
          </a:xfrm>
          <a:prstGeom prst="rect">
            <a:avLst/>
          </a:prstGeom>
          <a:noFill/>
          <a:ln>
            <a:noFill/>
          </a:ln>
        </p:spPr>
      </p:pic>
      <p:pic>
        <p:nvPicPr>
          <p:cNvPr descr="Picture 4" id="117" name="Google Shape;117;p19"/>
          <p:cNvPicPr preferRelativeResize="0"/>
          <p:nvPr/>
        </p:nvPicPr>
        <p:blipFill rotWithShape="1">
          <a:blip r:embed="rId4">
            <a:alphaModFix/>
          </a:blip>
          <a:srcRect b="59410" l="54480" r="7305" t="13992"/>
          <a:stretch/>
        </p:blipFill>
        <p:spPr>
          <a:xfrm>
            <a:off x="5854825" y="2304600"/>
            <a:ext cx="5400601" cy="2543055"/>
          </a:xfrm>
          <a:prstGeom prst="rect">
            <a:avLst/>
          </a:prstGeom>
          <a:noFill/>
          <a:ln>
            <a:noFill/>
          </a:ln>
        </p:spPr>
      </p:pic>
      <p:sp>
        <p:nvSpPr>
          <p:cNvPr id="118" name="Google Shape;118;p19"/>
          <p:cNvSpPr txBox="1"/>
          <p:nvPr/>
        </p:nvSpPr>
        <p:spPr>
          <a:xfrm>
            <a:off x="1268721" y="123533"/>
            <a:ext cx="9654558" cy="17653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From linear to circular</a:t>
            </a:r>
            <a:endParaRPr/>
          </a:p>
          <a:p>
            <a:pPr indent="0" lvl="0" marL="0" marR="0" rtl="0" algn="ctr">
              <a:lnSpc>
                <a:spcPct val="100000"/>
              </a:lnSpc>
              <a:spcBef>
                <a:spcPts val="0"/>
              </a:spcBef>
              <a:spcAft>
                <a:spcPts val="0"/>
              </a:spcAft>
              <a:buClr>
                <a:srgbClr val="FFFFFF"/>
              </a:buClr>
              <a:buSzPts val="2400"/>
              <a:buFont typeface="Barlow"/>
              <a:buNone/>
            </a:pPr>
            <a:r>
              <a:rPr b="0" i="0" lang="en-US" sz="2400" u="none" cap="none" strike="noStrike">
                <a:solidFill>
                  <a:srgbClr val="FFFFFF"/>
                </a:solidFill>
                <a:latin typeface="Barlow"/>
                <a:ea typeface="Barlow"/>
                <a:cs typeface="Barlow"/>
                <a:sym typeface="Barlow"/>
              </a:rPr>
              <a:t>Recyclability and reusability - the future of material flows is focusing on recirculation of materials, direct reuse and material exchange ecosystems</a:t>
            </a:r>
            <a:endParaRPr/>
          </a:p>
        </p:txBody>
      </p:sp>
      <p:pic>
        <p:nvPicPr>
          <p:cNvPr descr="pasted-image.pdf" id="119" name="Google Shape;119;p19"/>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120" name="Google Shape;120;p19"/>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orangegrain.png" id="125" name="Google Shape;125;p20"/>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grpSp>
        <p:nvGrpSpPr>
          <p:cNvPr id="126" name="Google Shape;126;p20"/>
          <p:cNvGrpSpPr/>
          <p:nvPr/>
        </p:nvGrpSpPr>
        <p:grpSpPr>
          <a:xfrm>
            <a:off x="933710" y="1424614"/>
            <a:ext cx="4638085" cy="4008773"/>
            <a:chOff x="0" y="0"/>
            <a:chExt cx="4638083" cy="4008771"/>
          </a:xfrm>
        </p:grpSpPr>
        <p:sp>
          <p:nvSpPr>
            <p:cNvPr id="127" name="Google Shape;127;p20"/>
            <p:cNvSpPr/>
            <p:nvPr/>
          </p:nvSpPr>
          <p:spPr>
            <a:xfrm>
              <a:off x="0" y="241444"/>
              <a:ext cx="3700612" cy="3492026"/>
            </a:xfrm>
            <a:prstGeom prst="rect">
              <a:avLst/>
            </a:prstGeom>
            <a:blipFill rotWithShape="1">
              <a:blip r:embed="rId4">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8" name="Google Shape;128;p20"/>
            <p:cNvSpPr txBox="1"/>
            <p:nvPr/>
          </p:nvSpPr>
          <p:spPr>
            <a:xfrm>
              <a:off x="3474143" y="678767"/>
              <a:ext cx="1137320" cy="360751"/>
            </a:xfrm>
            <a:prstGeom prst="rect">
              <a:avLst/>
            </a:prstGeom>
            <a:noFill/>
            <a:ln>
              <a:noFill/>
            </a:ln>
          </p:spPr>
          <p:txBody>
            <a:bodyPr anchorCtr="0" anchor="t" bIns="0" lIns="0" spcFirstLastPara="1" rIns="0" wrap="square" tIns="0">
              <a:noAutofit/>
            </a:bodyPr>
            <a:lstStyle/>
            <a:p>
              <a:pPr indent="12700" lvl="0" marL="0" marR="5080" rtl="0" algn="ctr">
                <a:lnSpc>
                  <a:spcPct val="102899"/>
                </a:lnSpc>
                <a:spcBef>
                  <a:spcPts val="0"/>
                </a:spcBef>
                <a:spcAft>
                  <a:spcPts val="0"/>
                </a:spcAft>
                <a:buClr>
                  <a:srgbClr val="231F20"/>
                </a:buClr>
                <a:buSzPts val="1000"/>
                <a:buFont typeface="Arial"/>
                <a:buNone/>
              </a:pPr>
              <a:r>
                <a:rPr b="0" i="0" lang="en-US" sz="1000" u="none" cap="none" strike="noStrike">
                  <a:solidFill>
                    <a:srgbClr val="231F20"/>
                  </a:solidFill>
                  <a:latin typeface="Arial"/>
                  <a:ea typeface="Arial"/>
                  <a:cs typeface="Arial"/>
                  <a:sym typeface="Arial"/>
                </a:rPr>
                <a:t>Residential  Indirect  11%</a:t>
              </a:r>
              <a:endParaRPr/>
            </a:p>
          </p:txBody>
        </p:sp>
        <p:sp>
          <p:nvSpPr>
            <p:cNvPr id="129" name="Google Shape;129;p20"/>
            <p:cNvSpPr txBox="1"/>
            <p:nvPr/>
          </p:nvSpPr>
          <p:spPr>
            <a:xfrm>
              <a:off x="2795366" y="0"/>
              <a:ext cx="1056633" cy="360750"/>
            </a:xfrm>
            <a:prstGeom prst="rect">
              <a:avLst/>
            </a:prstGeom>
            <a:noFill/>
            <a:ln>
              <a:noFill/>
            </a:ln>
          </p:spPr>
          <p:txBody>
            <a:bodyPr anchorCtr="0" anchor="t" bIns="0" lIns="0" spcFirstLastPara="1" rIns="0" wrap="square" tIns="0">
              <a:noAutofit/>
            </a:bodyPr>
            <a:lstStyle/>
            <a:p>
              <a:pPr indent="-80010" lvl="0" marL="92075" marR="5080" rtl="0" algn="l">
                <a:lnSpc>
                  <a:spcPct val="102899"/>
                </a:lnSpc>
                <a:spcBef>
                  <a:spcPts val="0"/>
                </a:spcBef>
                <a:spcAft>
                  <a:spcPts val="0"/>
                </a:spcAft>
                <a:buClr>
                  <a:srgbClr val="231F20"/>
                </a:buClr>
                <a:buSzPts val="1000"/>
                <a:buFont typeface="Arial"/>
                <a:buNone/>
              </a:pPr>
              <a:r>
                <a:rPr b="0" i="0" lang="en-US" sz="1000" u="none" cap="none" strike="noStrike">
                  <a:solidFill>
                    <a:srgbClr val="231F20"/>
                  </a:solidFill>
                  <a:latin typeface="Arial"/>
                  <a:ea typeface="Arial"/>
                  <a:cs typeface="Arial"/>
                  <a:sym typeface="Arial"/>
                </a:rPr>
                <a:t>Residential  Direct  6%</a:t>
              </a:r>
              <a:endParaRPr/>
            </a:p>
          </p:txBody>
        </p:sp>
        <p:sp>
          <p:nvSpPr>
            <p:cNvPr id="130" name="Google Shape;130;p20"/>
            <p:cNvSpPr txBox="1"/>
            <p:nvPr/>
          </p:nvSpPr>
          <p:spPr>
            <a:xfrm>
              <a:off x="3805980" y="1357535"/>
              <a:ext cx="832103" cy="360750"/>
            </a:xfrm>
            <a:prstGeom prst="rect">
              <a:avLst/>
            </a:prstGeom>
            <a:noFill/>
            <a:ln>
              <a:noFill/>
            </a:ln>
          </p:spPr>
          <p:txBody>
            <a:bodyPr anchorCtr="0" anchor="t" bIns="0" lIns="0" spcFirstLastPara="1" rIns="0" wrap="square" tIns="0">
              <a:noAutofit/>
            </a:bodyPr>
            <a:lstStyle/>
            <a:p>
              <a:pPr indent="12700" lvl="0" marL="0" marR="5080" rtl="0" algn="ctr">
                <a:lnSpc>
                  <a:spcPct val="102899"/>
                </a:lnSpc>
                <a:spcBef>
                  <a:spcPts val="0"/>
                </a:spcBef>
                <a:spcAft>
                  <a:spcPts val="0"/>
                </a:spcAft>
                <a:buClr>
                  <a:srgbClr val="231F20"/>
                </a:buClr>
                <a:buSzPts val="1000"/>
                <a:buFont typeface="Arial"/>
                <a:buNone/>
              </a:pPr>
              <a:r>
                <a:rPr b="0" i="0" lang="en-US" sz="1000" u="none" cap="none" strike="noStrike">
                  <a:solidFill>
                    <a:srgbClr val="231F20"/>
                  </a:solidFill>
                  <a:latin typeface="Arial"/>
                  <a:ea typeface="Arial"/>
                  <a:cs typeface="Arial"/>
                  <a:sym typeface="Arial"/>
                </a:rPr>
                <a:t>Non-resi  Direct  3%</a:t>
              </a:r>
              <a:endParaRPr/>
            </a:p>
          </p:txBody>
        </p:sp>
        <p:sp>
          <p:nvSpPr>
            <p:cNvPr id="131" name="Google Shape;131;p20"/>
            <p:cNvSpPr txBox="1"/>
            <p:nvPr/>
          </p:nvSpPr>
          <p:spPr>
            <a:xfrm>
              <a:off x="3805980" y="2486055"/>
              <a:ext cx="736202" cy="546348"/>
            </a:xfrm>
            <a:prstGeom prst="rect">
              <a:avLst/>
            </a:prstGeom>
            <a:noFill/>
            <a:ln>
              <a:noFill/>
            </a:ln>
          </p:spPr>
          <p:txBody>
            <a:bodyPr anchorCtr="0" anchor="t" bIns="0" lIns="0" spcFirstLastPara="1" rIns="0" wrap="square" tIns="0">
              <a:noAutofit/>
            </a:bodyPr>
            <a:lstStyle/>
            <a:p>
              <a:pPr indent="12700" lvl="0" marL="0" marR="5080" rtl="0" algn="ctr">
                <a:lnSpc>
                  <a:spcPct val="102899"/>
                </a:lnSpc>
                <a:spcBef>
                  <a:spcPts val="0"/>
                </a:spcBef>
                <a:spcAft>
                  <a:spcPts val="0"/>
                </a:spcAft>
                <a:buClr>
                  <a:srgbClr val="231F20"/>
                </a:buClr>
                <a:buSzPts val="1000"/>
                <a:buFont typeface="Arial"/>
                <a:buNone/>
              </a:pPr>
              <a:r>
                <a:rPr b="0" i="0" lang="en-US" sz="1000" u="none" cap="none" strike="noStrike">
                  <a:solidFill>
                    <a:srgbClr val="231F20"/>
                  </a:solidFill>
                  <a:latin typeface="Arial"/>
                  <a:ea typeface="Arial"/>
                  <a:cs typeface="Arial"/>
                  <a:sym typeface="Arial"/>
                </a:rPr>
                <a:t>Non-resi  Indirect  8%</a:t>
              </a:r>
              <a:endParaRPr/>
            </a:p>
          </p:txBody>
        </p:sp>
        <p:sp>
          <p:nvSpPr>
            <p:cNvPr id="132" name="Google Shape;132;p20"/>
            <p:cNvSpPr txBox="1"/>
            <p:nvPr/>
          </p:nvSpPr>
          <p:spPr>
            <a:xfrm>
              <a:off x="3121599" y="3462423"/>
              <a:ext cx="1011478" cy="546348"/>
            </a:xfrm>
            <a:prstGeom prst="rect">
              <a:avLst/>
            </a:prstGeom>
            <a:noFill/>
            <a:ln>
              <a:noFill/>
            </a:ln>
          </p:spPr>
          <p:txBody>
            <a:bodyPr anchorCtr="0" anchor="t" bIns="0" lIns="0" spcFirstLastPara="1" rIns="0" wrap="square" tIns="0">
              <a:noAutofit/>
            </a:bodyPr>
            <a:lstStyle/>
            <a:p>
              <a:pPr indent="12700" lvl="0" marL="0" marR="5080" rtl="0" algn="ctr">
                <a:lnSpc>
                  <a:spcPct val="102899"/>
                </a:lnSpc>
                <a:spcBef>
                  <a:spcPts val="0"/>
                </a:spcBef>
                <a:spcAft>
                  <a:spcPts val="0"/>
                </a:spcAft>
                <a:buClr>
                  <a:srgbClr val="231F20"/>
                </a:buClr>
                <a:buSzPts val="1000"/>
                <a:buFont typeface="Arial"/>
                <a:buNone/>
              </a:pPr>
              <a:r>
                <a:rPr b="0" i="0" lang="en-US" sz="1000" u="none" cap="none" strike="noStrike">
                  <a:solidFill>
                    <a:srgbClr val="231F20"/>
                  </a:solidFill>
                  <a:latin typeface="Arial"/>
                  <a:ea typeface="Arial"/>
                  <a:cs typeface="Arial"/>
                  <a:sym typeface="Arial"/>
                </a:rPr>
                <a:t>Other  Construction  11%</a:t>
              </a:r>
              <a:endParaRPr/>
            </a:p>
          </p:txBody>
        </p:sp>
        <p:sp>
          <p:nvSpPr>
            <p:cNvPr id="133" name="Google Shape;133;p20"/>
            <p:cNvSpPr txBox="1"/>
            <p:nvPr/>
          </p:nvSpPr>
          <p:spPr>
            <a:xfrm>
              <a:off x="439934" y="1790710"/>
              <a:ext cx="2016597" cy="393495"/>
            </a:xfrm>
            <a:prstGeom prst="rect">
              <a:avLst/>
            </a:prstGeom>
            <a:noFill/>
            <a:ln>
              <a:noFill/>
            </a:ln>
          </p:spPr>
          <p:txBody>
            <a:bodyPr anchorCtr="0" anchor="t" bIns="0" lIns="0" spcFirstLastPara="1" rIns="0" wrap="square" tIns="0">
              <a:noAutofit/>
            </a:bodyPr>
            <a:lstStyle/>
            <a:p>
              <a:pPr indent="391159" lvl="0" marL="0" marR="5080" rtl="0" algn="ctr">
                <a:lnSpc>
                  <a:spcPct val="102899"/>
                </a:lnSpc>
                <a:spcBef>
                  <a:spcPts val="0"/>
                </a:spcBef>
                <a:spcAft>
                  <a:spcPts val="0"/>
                </a:spcAft>
                <a:buClr>
                  <a:srgbClr val="231F20"/>
                </a:buClr>
                <a:buSzPts val="1100"/>
                <a:buFont typeface="Arial"/>
                <a:buNone/>
              </a:pPr>
              <a:r>
                <a:rPr b="0" i="0" lang="en-US" sz="1100" u="none" cap="none" strike="noStrike">
                  <a:solidFill>
                    <a:srgbClr val="231F20"/>
                  </a:solidFill>
                  <a:latin typeface="Arial"/>
                  <a:ea typeface="Arial"/>
                  <a:cs typeface="Arial"/>
                  <a:sym typeface="Arial"/>
                </a:rPr>
                <a:t>Global Industrial CO2 emissions</a:t>
              </a:r>
              <a:endParaRPr/>
            </a:p>
          </p:txBody>
        </p:sp>
        <p:sp>
          <p:nvSpPr>
            <p:cNvPr id="134" name="Google Shape;134;p20"/>
            <p:cNvSpPr txBox="1"/>
            <p:nvPr/>
          </p:nvSpPr>
          <p:spPr>
            <a:xfrm>
              <a:off x="1155935" y="652266"/>
              <a:ext cx="754323" cy="328005"/>
            </a:xfrm>
            <a:prstGeom prst="rect">
              <a:avLst/>
            </a:prstGeom>
            <a:noFill/>
            <a:ln>
              <a:noFill/>
            </a:ln>
          </p:spPr>
          <p:txBody>
            <a:bodyPr anchorCtr="0" anchor="t" bIns="0" lIns="0" spcFirstLastPara="1" rIns="0" wrap="square" tIns="0">
              <a:noAutofit/>
            </a:bodyPr>
            <a:lstStyle/>
            <a:p>
              <a:pPr indent="-56515" lvl="0" marL="68580" marR="5080" rtl="0" algn="l">
                <a:lnSpc>
                  <a:spcPct val="102899"/>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Transport  23 %</a:t>
              </a:r>
              <a:endParaRPr/>
            </a:p>
          </p:txBody>
        </p:sp>
        <p:sp>
          <p:nvSpPr>
            <p:cNvPr id="135" name="Google Shape;135;p20"/>
            <p:cNvSpPr txBox="1"/>
            <p:nvPr/>
          </p:nvSpPr>
          <p:spPr>
            <a:xfrm>
              <a:off x="741507" y="2829566"/>
              <a:ext cx="1067515" cy="546348"/>
            </a:xfrm>
            <a:prstGeom prst="rect">
              <a:avLst/>
            </a:prstGeom>
            <a:noFill/>
            <a:ln>
              <a:noFill/>
            </a:ln>
          </p:spPr>
          <p:txBody>
            <a:bodyPr anchorCtr="0" anchor="t" bIns="0" lIns="0" spcFirstLastPara="1" rIns="0" wrap="square" tIns="0">
              <a:noAutofit/>
            </a:bodyPr>
            <a:lstStyle/>
            <a:p>
              <a:pPr indent="-123825" lvl="0" marL="135889" marR="5080" rtl="0" algn="l">
                <a:lnSpc>
                  <a:spcPct val="102899"/>
                </a:lnSpc>
                <a:spcBef>
                  <a:spcPts val="0"/>
                </a:spcBef>
                <a:spcAft>
                  <a:spcPts val="0"/>
                </a:spcAft>
                <a:buClr>
                  <a:srgbClr val="FFFFFF"/>
                </a:buClr>
                <a:buSzPts val="1000"/>
                <a:buFont typeface="Arial"/>
                <a:buNone/>
              </a:pPr>
              <a:r>
                <a:rPr b="1" i="0" lang="en-US" sz="1000" u="none" cap="none" strike="noStrike">
                  <a:solidFill>
                    <a:srgbClr val="FFFFFF"/>
                  </a:solidFill>
                  <a:latin typeface="Arial"/>
                  <a:ea typeface="Arial"/>
                  <a:cs typeface="Arial"/>
                  <a:sym typeface="Arial"/>
                </a:rPr>
                <a:t>Other industry  32 %</a:t>
              </a:r>
              <a:endParaRPr/>
            </a:p>
          </p:txBody>
        </p:sp>
        <p:sp>
          <p:nvSpPr>
            <p:cNvPr id="136" name="Google Shape;136;p20"/>
            <p:cNvSpPr txBox="1"/>
            <p:nvPr/>
          </p:nvSpPr>
          <p:spPr>
            <a:xfrm>
              <a:off x="110997" y="1549237"/>
              <a:ext cx="784665" cy="175152"/>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1000"/>
                <a:buFont typeface="Arial"/>
                <a:buNone/>
              </a:pPr>
              <a:r>
                <a:rPr b="1" i="0" lang="en-US" sz="1000" u="none" cap="none" strike="noStrike">
                  <a:solidFill>
                    <a:srgbClr val="FFFFFF"/>
                  </a:solidFill>
                  <a:latin typeface="Arial"/>
                  <a:ea typeface="Arial"/>
                  <a:cs typeface="Arial"/>
                  <a:sym typeface="Arial"/>
                </a:rPr>
                <a:t>Other 6%</a:t>
              </a:r>
              <a:endParaRPr/>
            </a:p>
          </p:txBody>
        </p:sp>
      </p:grpSp>
      <p:pic>
        <p:nvPicPr>
          <p:cNvPr descr="Picture 13" id="137" name="Google Shape;137;p20"/>
          <p:cNvPicPr preferRelativeResize="0"/>
          <p:nvPr/>
        </p:nvPicPr>
        <p:blipFill rotWithShape="1">
          <a:blip r:embed="rId5">
            <a:alphaModFix/>
          </a:blip>
          <a:srcRect b="29976" l="13665" r="11733" t="26592"/>
          <a:stretch/>
        </p:blipFill>
        <p:spPr>
          <a:xfrm>
            <a:off x="5667511" y="2513607"/>
            <a:ext cx="5590706" cy="1830832"/>
          </a:xfrm>
          <a:prstGeom prst="rect">
            <a:avLst/>
          </a:prstGeom>
          <a:noFill/>
          <a:ln>
            <a:noFill/>
          </a:ln>
        </p:spPr>
      </p:pic>
      <p:pic>
        <p:nvPicPr>
          <p:cNvPr descr="pasted-image.pdf" id="138" name="Google Shape;138;p20"/>
          <p:cNvPicPr preferRelativeResize="0"/>
          <p:nvPr/>
        </p:nvPicPr>
        <p:blipFill>
          <a:blip r:embed="rId6">
            <a:alphaModFix/>
          </a:blip>
          <a:stretch>
            <a:fillRect/>
          </a:stretch>
        </p:blipFill>
        <p:spPr>
          <a:xfrm>
            <a:off x="420883" y="6319133"/>
            <a:ext cx="793489" cy="205944"/>
          </a:xfrm>
          <a:prstGeom prst="rect">
            <a:avLst/>
          </a:prstGeom>
          <a:noFill/>
          <a:ln>
            <a:noFill/>
          </a:ln>
        </p:spPr>
      </p:pic>
      <p:pic>
        <p:nvPicPr>
          <p:cNvPr descr="Circular spaces_Logo-White-small.png" id="139" name="Google Shape;139;p20"/>
          <p:cNvPicPr preferRelativeResize="0"/>
          <p:nvPr/>
        </p:nvPicPr>
        <p:blipFill rotWithShape="1">
          <a:blip r:embed="rId7">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orangegrain.png" id="144" name="Google Shape;144;p21"/>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pic>
        <p:nvPicPr>
          <p:cNvPr descr="Picture 1" id="145" name="Google Shape;145;p21"/>
          <p:cNvPicPr preferRelativeResize="0"/>
          <p:nvPr/>
        </p:nvPicPr>
        <p:blipFill rotWithShape="1">
          <a:blip r:embed="rId4">
            <a:alphaModFix/>
          </a:blip>
          <a:srcRect b="0" l="0" r="0" t="0"/>
          <a:stretch/>
        </p:blipFill>
        <p:spPr>
          <a:xfrm>
            <a:off x="8410020" y="2601283"/>
            <a:ext cx="2942991" cy="1655433"/>
          </a:xfrm>
          <a:prstGeom prst="rect">
            <a:avLst/>
          </a:prstGeom>
          <a:noFill/>
          <a:ln>
            <a:noFill/>
          </a:ln>
        </p:spPr>
      </p:pic>
      <p:pic>
        <p:nvPicPr>
          <p:cNvPr descr="Picture 2" id="146" name="Google Shape;146;p21"/>
          <p:cNvPicPr preferRelativeResize="0"/>
          <p:nvPr/>
        </p:nvPicPr>
        <p:blipFill rotWithShape="1">
          <a:blip r:embed="rId5">
            <a:alphaModFix/>
          </a:blip>
          <a:srcRect b="0" l="0" r="0" t="0"/>
          <a:stretch/>
        </p:blipFill>
        <p:spPr>
          <a:xfrm>
            <a:off x="838989" y="2601283"/>
            <a:ext cx="2942991" cy="1655433"/>
          </a:xfrm>
          <a:prstGeom prst="rect">
            <a:avLst/>
          </a:prstGeom>
          <a:noFill/>
          <a:ln>
            <a:noFill/>
          </a:ln>
        </p:spPr>
      </p:pic>
      <p:pic>
        <p:nvPicPr>
          <p:cNvPr descr="Picture 8" id="147" name="Google Shape;147;p21"/>
          <p:cNvPicPr preferRelativeResize="0"/>
          <p:nvPr/>
        </p:nvPicPr>
        <p:blipFill rotWithShape="1">
          <a:blip r:embed="rId6">
            <a:alphaModFix/>
          </a:blip>
          <a:srcRect b="0" l="0" r="0" t="0"/>
          <a:stretch/>
        </p:blipFill>
        <p:spPr>
          <a:xfrm>
            <a:off x="4624504" y="2601283"/>
            <a:ext cx="2942991" cy="1655433"/>
          </a:xfrm>
          <a:prstGeom prst="rect">
            <a:avLst/>
          </a:prstGeom>
          <a:noFill/>
          <a:ln>
            <a:noFill/>
          </a:ln>
        </p:spPr>
      </p:pic>
      <p:sp>
        <p:nvSpPr>
          <p:cNvPr id="148" name="Google Shape;148;p21"/>
          <p:cNvSpPr/>
          <p:nvPr/>
        </p:nvSpPr>
        <p:spPr>
          <a:xfrm>
            <a:off x="3912784" y="3246103"/>
            <a:ext cx="576953" cy="365794"/>
          </a:xfrm>
          <a:prstGeom prst="rightArrow">
            <a:avLst>
              <a:gd fmla="val 32000" name="adj1"/>
              <a:gd fmla="val 64000" name="adj2"/>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9" name="Google Shape;149;p21"/>
          <p:cNvSpPr/>
          <p:nvPr/>
        </p:nvSpPr>
        <p:spPr>
          <a:xfrm>
            <a:off x="7698299" y="3246103"/>
            <a:ext cx="576953" cy="365794"/>
          </a:xfrm>
          <a:prstGeom prst="rightArrow">
            <a:avLst>
              <a:gd fmla="val 32000" name="adj1"/>
              <a:gd fmla="val 64000" name="adj2"/>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0" name="Google Shape;150;p21"/>
          <p:cNvSpPr txBox="1"/>
          <p:nvPr/>
        </p:nvSpPr>
        <p:spPr>
          <a:xfrm>
            <a:off x="1268721" y="409283"/>
            <a:ext cx="9654558" cy="10922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Repairability, reusability and recyclability</a:t>
            </a:r>
            <a:endParaRPr/>
          </a:p>
          <a:p>
            <a:pPr indent="0" lvl="0" marL="0" marR="0" rtl="0" algn="ctr">
              <a:lnSpc>
                <a:spcPct val="100000"/>
              </a:lnSpc>
              <a:spcBef>
                <a:spcPts val="0"/>
              </a:spcBef>
              <a:spcAft>
                <a:spcPts val="0"/>
              </a:spcAft>
              <a:buClr>
                <a:srgbClr val="FFFFFF"/>
              </a:buClr>
              <a:buSzPts val="2800"/>
              <a:buFont typeface="Barlow"/>
              <a:buNone/>
            </a:pPr>
            <a:r>
              <a:rPr b="0" i="0" lang="en-US" sz="2800" u="none" cap="none" strike="noStrike">
                <a:solidFill>
                  <a:srgbClr val="FFFFFF"/>
                </a:solidFill>
                <a:latin typeface="Barlow"/>
                <a:ea typeface="Barlow"/>
                <a:cs typeface="Barlow"/>
                <a:sym typeface="Barlow"/>
              </a:rPr>
              <a:t>The ideal way of disassembly</a:t>
            </a:r>
            <a:endParaRPr/>
          </a:p>
        </p:txBody>
      </p:sp>
      <p:pic>
        <p:nvPicPr>
          <p:cNvPr descr="pasted-image.pdf" id="151" name="Google Shape;151;p21"/>
          <p:cNvPicPr preferRelativeResize="0"/>
          <p:nvPr/>
        </p:nvPicPr>
        <p:blipFill>
          <a:blip r:embed="rId7">
            <a:alphaModFix/>
          </a:blip>
          <a:stretch>
            <a:fillRect/>
          </a:stretch>
        </p:blipFill>
        <p:spPr>
          <a:xfrm>
            <a:off x="420883" y="6319133"/>
            <a:ext cx="793489" cy="205944"/>
          </a:xfrm>
          <a:prstGeom prst="rect">
            <a:avLst/>
          </a:prstGeom>
          <a:noFill/>
          <a:ln>
            <a:noFill/>
          </a:ln>
        </p:spPr>
      </p:pic>
      <p:pic>
        <p:nvPicPr>
          <p:cNvPr descr="Circular spaces_Logo-White-small.png" id="152" name="Google Shape;152;p21"/>
          <p:cNvPicPr preferRelativeResize="0"/>
          <p:nvPr/>
        </p:nvPicPr>
        <p:blipFill rotWithShape="1">
          <a:blip r:embed="rId8">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orangegrain.png" id="157" name="Google Shape;157;p22"/>
          <p:cNvPicPr preferRelativeResize="0"/>
          <p:nvPr/>
        </p:nvPicPr>
        <p:blipFill rotWithShape="1">
          <a:blip r:embed="rId3">
            <a:alphaModFix/>
          </a:blip>
          <a:srcRect b="0" l="0" r="0" t="0"/>
          <a:stretch/>
        </p:blipFill>
        <p:spPr>
          <a:xfrm>
            <a:off x="-273689" y="-129903"/>
            <a:ext cx="12739377" cy="7117806"/>
          </a:xfrm>
          <a:prstGeom prst="rect">
            <a:avLst/>
          </a:prstGeom>
          <a:noFill/>
          <a:ln>
            <a:noFill/>
          </a:ln>
        </p:spPr>
      </p:pic>
      <p:pic>
        <p:nvPicPr>
          <p:cNvPr descr="Billede 4" id="158" name="Google Shape;158;p22"/>
          <p:cNvPicPr preferRelativeResize="0"/>
          <p:nvPr/>
        </p:nvPicPr>
        <p:blipFill rotWithShape="1">
          <a:blip r:embed="rId4">
            <a:alphaModFix/>
          </a:blip>
          <a:srcRect b="0" l="0" r="0" t="0"/>
          <a:stretch/>
        </p:blipFill>
        <p:spPr>
          <a:xfrm>
            <a:off x="1902340" y="1070065"/>
            <a:ext cx="8387320" cy="4717869"/>
          </a:xfrm>
          <a:prstGeom prst="rect">
            <a:avLst/>
          </a:prstGeom>
          <a:noFill/>
          <a:ln>
            <a:noFill/>
          </a:ln>
        </p:spPr>
      </p:pic>
      <p:sp>
        <p:nvSpPr>
          <p:cNvPr id="159" name="Google Shape;159;p22"/>
          <p:cNvSpPr txBox="1"/>
          <p:nvPr/>
        </p:nvSpPr>
        <p:spPr>
          <a:xfrm>
            <a:off x="1268721" y="625183"/>
            <a:ext cx="9654558" cy="660401"/>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4000"/>
              <a:buFont typeface="Barlow"/>
              <a:buNone/>
            </a:pPr>
            <a:r>
              <a:rPr b="0" i="0" lang="en-US" sz="4000" u="none" cap="none" strike="noStrike">
                <a:solidFill>
                  <a:srgbClr val="FFFFFF"/>
                </a:solidFill>
                <a:latin typeface="Barlow"/>
                <a:ea typeface="Barlow"/>
                <a:cs typeface="Barlow"/>
                <a:sym typeface="Barlow"/>
              </a:rPr>
              <a:t>The reality</a:t>
            </a:r>
            <a:endParaRPr/>
          </a:p>
        </p:txBody>
      </p:sp>
      <p:pic>
        <p:nvPicPr>
          <p:cNvPr descr="pasted-image.pdf" id="160" name="Google Shape;160;p22"/>
          <p:cNvPicPr preferRelativeResize="0"/>
          <p:nvPr/>
        </p:nvPicPr>
        <p:blipFill>
          <a:blip r:embed="rId5">
            <a:alphaModFix/>
          </a:blip>
          <a:stretch>
            <a:fillRect/>
          </a:stretch>
        </p:blipFill>
        <p:spPr>
          <a:xfrm>
            <a:off x="420883" y="6319133"/>
            <a:ext cx="793489" cy="205944"/>
          </a:xfrm>
          <a:prstGeom prst="rect">
            <a:avLst/>
          </a:prstGeom>
          <a:noFill/>
          <a:ln>
            <a:noFill/>
          </a:ln>
        </p:spPr>
      </p:pic>
      <p:pic>
        <p:nvPicPr>
          <p:cNvPr descr="Circular spaces_Logo-White-small.png" id="161" name="Google Shape;161;p22"/>
          <p:cNvPicPr preferRelativeResize="0"/>
          <p:nvPr/>
        </p:nvPicPr>
        <p:blipFill rotWithShape="1">
          <a:blip r:embed="rId6">
            <a:alphaModFix/>
          </a:blip>
          <a:srcRect b="5850" l="2470" r="-2469" t="-5850"/>
          <a:stretch/>
        </p:blipFill>
        <p:spPr>
          <a:xfrm>
            <a:off x="10045350" y="5943723"/>
            <a:ext cx="2119450" cy="896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Office">
      <a:dk1>
        <a:srgbClr val="4B4B4D"/>
      </a:dk1>
      <a:lt1>
        <a:srgbClr val="FFFFFF"/>
      </a:lt1>
      <a:dk2>
        <a:srgbClr val="A7A7A7"/>
      </a:dk2>
      <a:lt2>
        <a:srgbClr val="535353"/>
      </a:lt2>
      <a:accent1>
        <a:srgbClr val="6B9BC2"/>
      </a:accent1>
      <a:accent2>
        <a:srgbClr val="377F77"/>
      </a:accent2>
      <a:accent3>
        <a:srgbClr val="AC3287"/>
      </a:accent3>
      <a:accent4>
        <a:srgbClr val="FFA829"/>
      </a:accent4>
      <a:accent5>
        <a:srgbClr val="8E8C8C"/>
      </a:accent5>
      <a:accent6>
        <a:srgbClr val="64AE53"/>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6B9BC2"/>
      </a:accent1>
      <a:accent2>
        <a:srgbClr val="377F77"/>
      </a:accent2>
      <a:accent3>
        <a:srgbClr val="AC3287"/>
      </a:accent3>
      <a:accent4>
        <a:srgbClr val="FFA829"/>
      </a:accent4>
      <a:accent5>
        <a:srgbClr val="8E8C8C"/>
      </a:accent5>
      <a:accent6>
        <a:srgbClr val="64AE53"/>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