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6" r:id="rId4"/>
    <p:sldMasterId id="2147483667" r:id="rId5"/>
    <p:sldMasterId id="214748366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34">
          <p15:clr>
            <a:srgbClr val="A4A3A4"/>
          </p15:clr>
        </p15:guide>
        <p15:guide id="2" pos="7446">
          <p15:clr>
            <a:srgbClr val="A4A3A4"/>
          </p15:clr>
        </p15:guide>
        <p15:guide id="3" pos="3749">
          <p15:clr>
            <a:srgbClr val="A4A3A4"/>
          </p15:clr>
        </p15:guide>
        <p15:guide id="4" orient="horz" pos="1774">
          <p15:clr>
            <a:srgbClr val="A4A3A4"/>
          </p15:clr>
        </p15:guide>
        <p15:guide id="5" pos="393">
          <p15:clr>
            <a:srgbClr val="A4A3A4"/>
          </p15:clr>
        </p15:guide>
        <p15:guide id="6" orient="horz" pos="1230">
          <p15:clr>
            <a:srgbClr val="A4A3A4"/>
          </p15:clr>
        </p15:guide>
        <p15:guide id="7" orient="horz" pos="4110">
          <p15:clr>
            <a:srgbClr val="A4A3A4"/>
          </p15:clr>
        </p15:guide>
        <p15:guide id="8" orient="horz" pos="21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4"/>
        <p:guide pos="7446"/>
        <p:guide pos="3749"/>
        <p:guide pos="1774" orient="horz"/>
        <p:guide pos="393"/>
        <p:guide pos="1230" orient="horz"/>
        <p:guide pos="4110" orient="horz"/>
        <p:guide pos="218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lv-LV"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europa.eu/eurostat/statistics-explained/index.php?title=Glossary:Domestic_material_consumption_(DMC)" TargetMode="External"/><Relationship Id="rId3" Type="http://schemas.openxmlformats.org/officeDocument/2006/relationships/hyperlink" Target="https://ec.europa.eu/eurostat/statistics-explained/index.php?title=Glossary:European_Union_(EU)" TargetMode="External"/><Relationship Id="rId4" Type="http://schemas.openxmlformats.org/officeDocument/2006/relationships/hyperlink" Target="https://ec.europa.eu/eurostat/statistics-explained/index.php?title=Glossary:Per_capita"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lv-LV">
                <a:solidFill>
                  <a:srgbClr val="374151"/>
                </a:solidFill>
                <a:latin typeface="Arial"/>
                <a:ea typeface="Arial"/>
                <a:cs typeface="Arial"/>
                <a:sym typeface="Arial"/>
              </a:rPr>
              <a:t>Life Cycle Assessment (LCA) software tools are designed to assess the environmental impacts of products and processes throughout their entire life cycle. These tools help organizations make informed decisions to reduce their ecological footprint. </a:t>
            </a:r>
            <a:endParaRPr/>
          </a:p>
          <a:p>
            <a:pPr indent="0" lvl="0" marL="0" rtl="0" algn="l">
              <a:spcBef>
                <a:spcPts val="0"/>
              </a:spcBef>
              <a:spcAft>
                <a:spcPts val="0"/>
              </a:spcAft>
              <a:buNone/>
            </a:pPr>
            <a:r>
              <a:rPr b="0" i="0" lang="lv-LV">
                <a:solidFill>
                  <a:srgbClr val="374151"/>
                </a:solidFill>
                <a:latin typeface="Arial"/>
                <a:ea typeface="Arial"/>
                <a:cs typeface="Arial"/>
                <a:sym typeface="Arial"/>
              </a:rPr>
              <a:t>When selecting an LCA software tool, organizations should consider factors such as the complexity of their analysis, the availability of databases, and the specific environmental impact categories they want to assess. Additionally, user training and support are crucial for effective utilization of these tools.</a:t>
            </a:r>
            <a:endParaRPr/>
          </a:p>
        </p:txBody>
      </p:sp>
      <p:sp>
        <p:nvSpPr>
          <p:cNvPr id="169" name="Google Shape;16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lv-LV">
                <a:solidFill>
                  <a:srgbClr val="374151"/>
                </a:solidFill>
                <a:latin typeface="Arial"/>
                <a:ea typeface="Arial"/>
                <a:cs typeface="Arial"/>
                <a:sym typeface="Arial"/>
              </a:rPr>
              <a:t>A linear economy is a traditional economic model in which raw materials are taken, products are made, used and then discarded as waste. It is a linear flow model in which the economy operates as a linear chain of processes: extraction, production, consumption and waste disposal.</a:t>
            </a:r>
            <a:endParaRPr/>
          </a:p>
          <a:p>
            <a:pPr indent="0" lvl="0" marL="0" rtl="0" algn="l">
              <a:spcBef>
                <a:spcPts val="0"/>
              </a:spcBef>
              <a:spcAft>
                <a:spcPts val="0"/>
              </a:spcAft>
              <a:buNone/>
            </a:pPr>
            <a:r>
              <a:rPr b="0" i="0" lang="lv-LV">
                <a:solidFill>
                  <a:srgbClr val="374151"/>
                </a:solidFill>
                <a:latin typeface="Arial"/>
                <a:ea typeface="Arial"/>
                <a:cs typeface="Arial"/>
                <a:sym typeface="Arial"/>
              </a:rPr>
              <a:t>The life cycle of a product in a linear economy includes the following stages:</a:t>
            </a:r>
            <a:endParaRPr/>
          </a:p>
          <a:p>
            <a:pPr indent="-76200" lvl="0" marL="0" rtl="0" algn="l">
              <a:spcBef>
                <a:spcPts val="0"/>
              </a:spcBef>
              <a:spcAft>
                <a:spcPts val="0"/>
              </a:spcAft>
              <a:buClr>
                <a:srgbClr val="374151"/>
              </a:buClr>
              <a:buSzPts val="1200"/>
              <a:buFont typeface="Calibri"/>
              <a:buAutoNum type="arabicPeriod"/>
            </a:pPr>
            <a:r>
              <a:rPr b="1" i="0" lang="lv-LV">
                <a:solidFill>
                  <a:srgbClr val="374151"/>
                </a:solidFill>
                <a:latin typeface="Arial"/>
                <a:ea typeface="Arial"/>
                <a:cs typeface="Arial"/>
                <a:sym typeface="Arial"/>
              </a:rPr>
              <a:t>Extraction:</a:t>
            </a:r>
            <a:endParaRPr b="0" i="0">
              <a:solidFill>
                <a:srgbClr val="374151"/>
              </a:solidFill>
              <a:latin typeface="Arial"/>
              <a:ea typeface="Arial"/>
              <a:cs typeface="Arial"/>
              <a:sym typeface="Arial"/>
            </a:endParaRPr>
          </a:p>
          <a:p>
            <a:pPr indent="-285750" lvl="1" marL="742950" rtl="0" algn="l">
              <a:spcBef>
                <a:spcPts val="0"/>
              </a:spcBef>
              <a:spcAft>
                <a:spcPts val="0"/>
              </a:spcAft>
              <a:buClr>
                <a:srgbClr val="374151"/>
              </a:buClr>
              <a:buSzPts val="1200"/>
              <a:buFont typeface="Calibri"/>
              <a:buAutoNum type="arabicPeriod"/>
            </a:pPr>
            <a:r>
              <a:rPr b="0" i="0" lang="lv-LV">
                <a:solidFill>
                  <a:srgbClr val="374151"/>
                </a:solidFill>
                <a:latin typeface="Arial"/>
                <a:ea typeface="Arial"/>
                <a:cs typeface="Arial"/>
                <a:sym typeface="Arial"/>
              </a:rPr>
              <a:t>In this stage, natural resources such as minerals, metals, wood are taken to create the raw materials needed to produce the products.</a:t>
            </a:r>
            <a:endParaRPr/>
          </a:p>
          <a:p>
            <a:pPr indent="-76200" lvl="0" marL="0" rtl="0" algn="l">
              <a:spcBef>
                <a:spcPts val="0"/>
              </a:spcBef>
              <a:spcAft>
                <a:spcPts val="0"/>
              </a:spcAft>
              <a:buClr>
                <a:srgbClr val="374151"/>
              </a:buClr>
              <a:buSzPts val="1200"/>
              <a:buFont typeface="Calibri"/>
              <a:buAutoNum type="arabicPeriod"/>
            </a:pPr>
            <a:r>
              <a:rPr b="1" i="0" lang="lv-LV">
                <a:solidFill>
                  <a:srgbClr val="374151"/>
                </a:solidFill>
                <a:latin typeface="Arial"/>
                <a:ea typeface="Arial"/>
                <a:cs typeface="Arial"/>
                <a:sym typeface="Arial"/>
              </a:rPr>
              <a:t>Production:</a:t>
            </a:r>
            <a:endParaRPr b="0" i="0">
              <a:solidFill>
                <a:srgbClr val="374151"/>
              </a:solidFill>
              <a:latin typeface="Arial"/>
              <a:ea typeface="Arial"/>
              <a:cs typeface="Arial"/>
              <a:sym typeface="Arial"/>
            </a:endParaRPr>
          </a:p>
          <a:p>
            <a:pPr indent="-285750" lvl="1" marL="742950" rtl="0" algn="l">
              <a:spcBef>
                <a:spcPts val="0"/>
              </a:spcBef>
              <a:spcAft>
                <a:spcPts val="0"/>
              </a:spcAft>
              <a:buClr>
                <a:srgbClr val="374151"/>
              </a:buClr>
              <a:buSzPts val="1200"/>
              <a:buFont typeface="Calibri"/>
              <a:buAutoNum type="arabicPeriod"/>
            </a:pPr>
            <a:r>
              <a:rPr b="0" i="0" lang="lv-LV">
                <a:solidFill>
                  <a:srgbClr val="374151"/>
                </a:solidFill>
                <a:latin typeface="Arial"/>
                <a:ea typeface="Arial"/>
                <a:cs typeface="Arial"/>
                <a:sym typeface="Arial"/>
              </a:rPr>
              <a:t>In the production stage, raw materials are processed and products are made from them. Different technologies can be used at this stage.</a:t>
            </a:r>
            <a:endParaRPr/>
          </a:p>
          <a:p>
            <a:pPr indent="-76200" lvl="0" marL="0" rtl="0" algn="l">
              <a:spcBef>
                <a:spcPts val="0"/>
              </a:spcBef>
              <a:spcAft>
                <a:spcPts val="0"/>
              </a:spcAft>
              <a:buClr>
                <a:srgbClr val="374151"/>
              </a:buClr>
              <a:buSzPts val="1200"/>
              <a:buFont typeface="Calibri"/>
              <a:buAutoNum type="arabicPeriod"/>
            </a:pPr>
            <a:r>
              <a:rPr b="1" i="0" lang="lv-LV">
                <a:solidFill>
                  <a:srgbClr val="374151"/>
                </a:solidFill>
                <a:latin typeface="Arial"/>
                <a:ea typeface="Arial"/>
                <a:cs typeface="Arial"/>
                <a:sym typeface="Arial"/>
              </a:rPr>
              <a:t>Consumption:</a:t>
            </a:r>
            <a:endParaRPr b="0" i="0">
              <a:solidFill>
                <a:srgbClr val="374151"/>
              </a:solidFill>
              <a:latin typeface="Arial"/>
              <a:ea typeface="Arial"/>
              <a:cs typeface="Arial"/>
              <a:sym typeface="Arial"/>
            </a:endParaRPr>
          </a:p>
          <a:p>
            <a:pPr indent="-285750" lvl="1" marL="742950" rtl="0" algn="l">
              <a:spcBef>
                <a:spcPts val="0"/>
              </a:spcBef>
              <a:spcAft>
                <a:spcPts val="0"/>
              </a:spcAft>
              <a:buClr>
                <a:srgbClr val="374151"/>
              </a:buClr>
              <a:buSzPts val="1200"/>
              <a:buFont typeface="Calibri"/>
              <a:buAutoNum type="arabicPeriod"/>
            </a:pPr>
            <a:r>
              <a:rPr b="0" i="0" lang="lv-LV">
                <a:solidFill>
                  <a:srgbClr val="374151"/>
                </a:solidFill>
                <a:latin typeface="Arial"/>
                <a:ea typeface="Arial"/>
                <a:cs typeface="Arial"/>
                <a:sym typeface="Arial"/>
              </a:rPr>
              <a:t>Products enter the consumption stage where they are used according to their intended purpose or function. During the consumption stage, the product is subject to use and can serve various purposes, such as entertainment, transportation or household needs.</a:t>
            </a:r>
            <a:endParaRPr/>
          </a:p>
          <a:p>
            <a:pPr indent="-76200" lvl="0" marL="0" rtl="0" algn="l">
              <a:spcBef>
                <a:spcPts val="0"/>
              </a:spcBef>
              <a:spcAft>
                <a:spcPts val="0"/>
              </a:spcAft>
              <a:buClr>
                <a:srgbClr val="374151"/>
              </a:buClr>
              <a:buSzPts val="1200"/>
              <a:buFont typeface="Calibri"/>
              <a:buAutoNum type="arabicPeriod"/>
            </a:pPr>
            <a:r>
              <a:rPr b="1" i="0" lang="lv-LV">
                <a:solidFill>
                  <a:srgbClr val="374151"/>
                </a:solidFill>
                <a:latin typeface="Arial"/>
                <a:ea typeface="Arial"/>
                <a:cs typeface="Arial"/>
                <a:sym typeface="Arial"/>
              </a:rPr>
              <a:t>Waste:</a:t>
            </a:r>
            <a:endParaRPr b="0" i="0">
              <a:solidFill>
                <a:srgbClr val="374151"/>
              </a:solidFill>
              <a:latin typeface="Arial"/>
              <a:ea typeface="Arial"/>
              <a:cs typeface="Arial"/>
              <a:sym typeface="Arial"/>
            </a:endParaRPr>
          </a:p>
          <a:p>
            <a:pPr indent="-285750" lvl="1" marL="742950" rtl="0" algn="l">
              <a:spcBef>
                <a:spcPts val="0"/>
              </a:spcBef>
              <a:spcAft>
                <a:spcPts val="0"/>
              </a:spcAft>
              <a:buClr>
                <a:srgbClr val="374151"/>
              </a:buClr>
              <a:buSzPts val="1200"/>
              <a:buFont typeface="Calibri"/>
              <a:buAutoNum type="arabicPeriod"/>
            </a:pPr>
            <a:r>
              <a:rPr b="0" i="0" lang="lv-LV">
                <a:solidFill>
                  <a:srgbClr val="374151"/>
                </a:solidFill>
                <a:latin typeface="Arial"/>
                <a:ea typeface="Arial"/>
                <a:cs typeface="Arial"/>
                <a:sym typeface="Arial"/>
              </a:rPr>
              <a:t>In the end, the product is thrown away as waste. This phase includes both physical waste, such as the materials from which the product is made, as well as unused energy and resources.</a:t>
            </a:r>
            <a:endParaRPr/>
          </a:p>
          <a:p>
            <a:pPr indent="0" lvl="0" marL="0" rtl="0" algn="l">
              <a:spcBef>
                <a:spcPts val="0"/>
              </a:spcBef>
              <a:spcAft>
                <a:spcPts val="0"/>
              </a:spcAft>
              <a:buNone/>
            </a:pPr>
            <a:r>
              <a:rPr b="0" i="0" lang="lv-LV">
                <a:solidFill>
                  <a:srgbClr val="374151"/>
                </a:solidFill>
                <a:latin typeface="Arial"/>
                <a:ea typeface="Arial"/>
                <a:cs typeface="Arial"/>
                <a:sym typeface="Arial"/>
              </a:rPr>
              <a:t>This linear economic model affects the environment, causing resource depletion, pollution and increased amounts of waste. This goes against the goals of sustainable development, as the extraction and use of resources is thoughtless and waste is not always recycled or used efficiently.</a:t>
            </a:r>
            <a:endParaRPr/>
          </a:p>
          <a:p>
            <a:pPr indent="0" lvl="0" marL="0" rtl="0" algn="l">
              <a:spcBef>
                <a:spcPts val="0"/>
              </a:spcBef>
              <a:spcAft>
                <a:spcPts val="0"/>
              </a:spcAft>
              <a:buNone/>
            </a:pPr>
            <a:r>
              <a:rPr b="0" i="0" lang="lv-LV">
                <a:solidFill>
                  <a:srgbClr val="374151"/>
                </a:solidFill>
                <a:latin typeface="Arial"/>
                <a:ea typeface="Arial"/>
                <a:cs typeface="Arial"/>
                <a:sym typeface="Arial"/>
              </a:rPr>
              <a:t>This type of economy creates several problems, so in recent years there has been a transition to a circular economy. A circular economy creates a closed system in which the life cycle of products is optimized, resources are recycled and reused, thus reducing environmental impact.</a:t>
            </a:r>
            <a:endParaRPr b="0" i="0">
              <a:solidFill>
                <a:srgbClr val="374151"/>
              </a:solidFill>
              <a:latin typeface="Arial"/>
              <a:ea typeface="Arial"/>
              <a:cs typeface="Arial"/>
              <a:sym typeface="Arial"/>
            </a:endParaRPr>
          </a:p>
          <a:p>
            <a:pPr indent="0" lvl="0" marL="0" rtl="0" algn="l">
              <a:spcBef>
                <a:spcPts val="0"/>
              </a:spcBef>
              <a:spcAft>
                <a:spcPts val="0"/>
              </a:spcAft>
              <a:buNone/>
            </a:pPr>
            <a:r>
              <a:t/>
            </a:r>
            <a:endParaRPr/>
          </a:p>
        </p:txBody>
      </p:sp>
      <p:sp>
        <p:nvSpPr>
          <p:cNvPr id="206" name="Google Shape;20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lv-LV">
                <a:solidFill>
                  <a:srgbClr val="374151"/>
                </a:solidFill>
                <a:latin typeface="Arial"/>
                <a:ea typeface="Arial"/>
                <a:cs typeface="Arial"/>
                <a:sym typeface="Arial"/>
              </a:rPr>
              <a:t>*self-drawn graphics</a:t>
            </a:r>
            <a:endParaRPr b="0" i="0">
              <a:solidFill>
                <a:srgbClr val="374151"/>
              </a:solidFill>
              <a:latin typeface="Arial"/>
              <a:ea typeface="Arial"/>
              <a:cs typeface="Arial"/>
              <a:sym typeface="Arial"/>
            </a:endParaRPr>
          </a:p>
          <a:p>
            <a:pPr indent="0" lvl="0" marL="0" rtl="0" algn="l">
              <a:spcBef>
                <a:spcPts val="0"/>
              </a:spcBef>
              <a:spcAft>
                <a:spcPts val="0"/>
              </a:spcAft>
              <a:buNone/>
            </a:pPr>
            <a:r>
              <a:t/>
            </a:r>
            <a:endParaRPr b="0" i="0">
              <a:solidFill>
                <a:srgbClr val="374151"/>
              </a:solidFill>
              <a:latin typeface="Arial"/>
              <a:ea typeface="Arial"/>
              <a:cs typeface="Arial"/>
              <a:sym typeface="Arial"/>
            </a:endParaRPr>
          </a:p>
          <a:p>
            <a:pPr indent="0" lvl="0" marL="0" rtl="0" algn="l">
              <a:spcBef>
                <a:spcPts val="0"/>
              </a:spcBef>
              <a:spcAft>
                <a:spcPts val="0"/>
              </a:spcAft>
              <a:buNone/>
            </a:pPr>
            <a:r>
              <a:t/>
            </a:r>
            <a:endParaRPr/>
          </a:p>
        </p:txBody>
      </p:sp>
      <p:sp>
        <p:nvSpPr>
          <p:cNvPr id="225" name="Google Shape;22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b="0" i="0">
              <a:solidFill>
                <a:srgbClr val="515560"/>
              </a:solidFill>
              <a:latin typeface="arial"/>
              <a:ea typeface="arial"/>
              <a:cs typeface="arial"/>
              <a:sym typeface="arial"/>
            </a:endParaRPr>
          </a:p>
          <a:p>
            <a:pPr indent="-171450" lvl="0" marL="171450" rtl="0" algn="l">
              <a:spcBef>
                <a:spcPts val="0"/>
              </a:spcBef>
              <a:spcAft>
                <a:spcPts val="0"/>
              </a:spcAft>
              <a:buClr>
                <a:srgbClr val="515560"/>
              </a:buClr>
              <a:buSzPts val="1200"/>
              <a:buFont typeface="Arial"/>
              <a:buChar char="•"/>
            </a:pPr>
            <a:r>
              <a:rPr b="0" i="0" lang="lv-LV">
                <a:solidFill>
                  <a:srgbClr val="515560"/>
                </a:solidFill>
                <a:latin typeface="arial"/>
                <a:ea typeface="arial"/>
                <a:cs typeface="arial"/>
                <a:sym typeface="arial"/>
              </a:rPr>
              <a:t>In 2022, the </a:t>
            </a:r>
            <a:r>
              <a:rPr b="0" i="0" lang="lv-LV" u="sng">
                <a:solidFill>
                  <a:schemeClr val="hlink"/>
                </a:solidFill>
                <a:latin typeface="arial"/>
                <a:ea typeface="arial"/>
                <a:cs typeface="arial"/>
                <a:sym typeface="arial"/>
                <a:hlinkClick r:id="rId2"/>
              </a:rPr>
              <a:t>domestic material consumption</a:t>
            </a:r>
            <a:r>
              <a:rPr b="0" i="0" lang="lv-LV">
                <a:solidFill>
                  <a:srgbClr val="515560"/>
                </a:solidFill>
                <a:latin typeface="arial"/>
                <a:ea typeface="arial"/>
                <a:cs typeface="arial"/>
                <a:sym typeface="arial"/>
              </a:rPr>
              <a:t> of the </a:t>
            </a:r>
            <a:r>
              <a:rPr b="0" i="0" lang="lv-LV" u="sng">
                <a:solidFill>
                  <a:schemeClr val="hlink"/>
                </a:solidFill>
                <a:latin typeface="arial"/>
                <a:ea typeface="arial"/>
                <a:cs typeface="arial"/>
                <a:sym typeface="arial"/>
                <a:hlinkClick r:id="rId3"/>
              </a:rPr>
              <a:t>EU</a:t>
            </a:r>
            <a:r>
              <a:rPr b="0" i="0" lang="lv-LV">
                <a:solidFill>
                  <a:srgbClr val="515560"/>
                </a:solidFill>
                <a:latin typeface="arial"/>
                <a:ea typeface="arial"/>
                <a:cs typeface="arial"/>
                <a:sym typeface="arial"/>
              </a:rPr>
              <a:t> economy remained relatively stable at around 14.5 tonnes </a:t>
            </a:r>
            <a:r>
              <a:rPr b="0" i="0" lang="lv-LV" u="sng">
                <a:solidFill>
                  <a:schemeClr val="hlink"/>
                </a:solidFill>
                <a:latin typeface="arial"/>
                <a:ea typeface="arial"/>
                <a:cs typeface="arial"/>
                <a:sym typeface="arial"/>
                <a:hlinkClick r:id="rId4"/>
              </a:rPr>
              <a:t>per person</a:t>
            </a:r>
            <a:r>
              <a:rPr b="0" i="0" lang="lv-LV">
                <a:solidFill>
                  <a:srgbClr val="515560"/>
                </a:solidFill>
                <a:latin typeface="arial"/>
                <a:ea typeface="arial"/>
                <a:cs typeface="arial"/>
                <a:sym typeface="arial"/>
              </a:rPr>
              <a:t>, indicating a very slight increase of 0.4% compared with 2021 (14.4 tonnes per person). Since 2000, the EU reduced its domestic consumption of material by 0.9 tonnes per person. </a:t>
            </a:r>
            <a:endParaRPr b="0" i="0">
              <a:solidFill>
                <a:srgbClr val="374151"/>
              </a:solidFill>
              <a:latin typeface="Arial"/>
              <a:ea typeface="Arial"/>
              <a:cs typeface="Arial"/>
              <a:sym typeface="Arial"/>
            </a:endParaRPr>
          </a:p>
          <a:p>
            <a:pPr indent="-171450" lvl="0" marL="171450" rtl="0" algn="l">
              <a:spcBef>
                <a:spcPts val="0"/>
              </a:spcBef>
              <a:spcAft>
                <a:spcPts val="0"/>
              </a:spcAft>
              <a:buClr>
                <a:srgbClr val="374151"/>
              </a:buClr>
              <a:buSzPts val="1200"/>
              <a:buFont typeface="Arial"/>
              <a:buChar char="•"/>
            </a:pPr>
            <a:r>
              <a:rPr b="0" i="0" lang="lv-LV">
                <a:solidFill>
                  <a:srgbClr val="374151"/>
                </a:solidFill>
                <a:latin typeface="Arial"/>
                <a:ea typeface="Arial"/>
                <a:cs typeface="Arial"/>
                <a:sym typeface="Arial"/>
              </a:rPr>
              <a:t>By calculating how many kilograms of biomass, energy, metals and non-metals one person in Europe uses in a year could give an estimate of their ecological footprint. The Ecological Footprint is an indicator that measures the impact of human consumption and lifestyle on natural resources and ecosystems. It gives a rough idea of how much land and resources people use to meet their housing, food, clothing, energy and other needs.</a:t>
            </a:r>
            <a:endParaRPr/>
          </a:p>
        </p:txBody>
      </p:sp>
      <p:sp>
        <p:nvSpPr>
          <p:cNvPr id="234" name="Google Shape;23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74151"/>
              </a:buClr>
              <a:buSzPts val="1200"/>
              <a:buFont typeface="Arial"/>
              <a:buNone/>
            </a:pPr>
            <a:r>
              <a:rPr b="0" i="0" lang="lv-LV">
                <a:solidFill>
                  <a:srgbClr val="374151"/>
                </a:solidFill>
                <a:latin typeface="Arial"/>
                <a:ea typeface="Arial"/>
                <a:cs typeface="Arial"/>
                <a:sym typeface="Arial"/>
              </a:rPr>
              <a:t>*self-drawn graphics</a:t>
            </a:r>
            <a:endParaRPr b="0" i="0">
              <a:solidFill>
                <a:srgbClr val="374151"/>
              </a:solidFill>
              <a:latin typeface="Arial"/>
              <a:ea typeface="Arial"/>
              <a:cs typeface="Arial"/>
              <a:sym typeface="Arial"/>
            </a:endParaRPr>
          </a:p>
          <a:p>
            <a:pPr indent="0" lvl="0" marL="0" rtl="0" algn="l">
              <a:spcBef>
                <a:spcPts val="0"/>
              </a:spcBef>
              <a:spcAft>
                <a:spcPts val="0"/>
              </a:spcAft>
              <a:buNone/>
            </a:pPr>
            <a:r>
              <a:t/>
            </a:r>
            <a:endParaRPr b="0" i="0">
              <a:solidFill>
                <a:srgbClr val="374151"/>
              </a:solidFill>
              <a:latin typeface="Arial"/>
              <a:ea typeface="Arial"/>
              <a:cs typeface="Arial"/>
              <a:sym typeface="Arial"/>
            </a:endParaRPr>
          </a:p>
          <a:p>
            <a:pPr indent="0" lvl="0" marL="0" rtl="0" algn="l">
              <a:spcBef>
                <a:spcPts val="0"/>
              </a:spcBef>
              <a:spcAft>
                <a:spcPts val="0"/>
              </a:spcAft>
              <a:buNone/>
            </a:pPr>
            <a:r>
              <a:rPr b="0" i="0" lang="lv-LV">
                <a:solidFill>
                  <a:srgbClr val="374151"/>
                </a:solidFill>
                <a:latin typeface="Arial"/>
                <a:ea typeface="Arial"/>
                <a:cs typeface="Arial"/>
                <a:sym typeface="Arial"/>
              </a:rPr>
              <a:t>A circular economy is an economic model that differs from the traditional linear economy in which raw materials are taken, developed, used and then discarded as waste. In a circular economy, resources are used efficiently, thus reducing the amount of waste and the impact on the environment.</a:t>
            </a:r>
            <a:endParaRPr/>
          </a:p>
          <a:p>
            <a:pPr indent="0" lvl="0" marL="0" rtl="0" algn="l">
              <a:spcBef>
                <a:spcPts val="0"/>
              </a:spcBef>
              <a:spcAft>
                <a:spcPts val="0"/>
              </a:spcAft>
              <a:buNone/>
            </a:pPr>
            <a:r>
              <a:rPr b="0" i="0" lang="lv-LV">
                <a:solidFill>
                  <a:srgbClr val="374151"/>
                </a:solidFill>
                <a:latin typeface="Arial"/>
                <a:ea typeface="Arial"/>
                <a:cs typeface="Arial"/>
                <a:sym typeface="Arial"/>
              </a:rPr>
              <a:t>This economic model operates in a cyclical system where materials are recycled and reused, reducing the need for new raw materials. The circular economy is based on three main principles:</a:t>
            </a:r>
            <a:endParaRPr/>
          </a:p>
          <a:p>
            <a:pPr indent="0" lvl="0" marL="0" rtl="0" algn="l">
              <a:spcBef>
                <a:spcPts val="0"/>
              </a:spcBef>
              <a:spcAft>
                <a:spcPts val="0"/>
              </a:spcAft>
              <a:buNone/>
            </a:pPr>
            <a:r>
              <a:t/>
            </a:r>
            <a:endParaRPr b="0" i="0">
              <a:solidFill>
                <a:srgbClr val="374151"/>
              </a:solidFill>
              <a:latin typeface="Arial"/>
              <a:ea typeface="Arial"/>
              <a:cs typeface="Arial"/>
              <a:sym typeface="Arial"/>
            </a:endParaRPr>
          </a:p>
          <a:p>
            <a:pPr indent="-76200" lvl="0" marL="0" rtl="0" algn="l">
              <a:spcBef>
                <a:spcPts val="0"/>
              </a:spcBef>
              <a:spcAft>
                <a:spcPts val="0"/>
              </a:spcAft>
              <a:buClr>
                <a:srgbClr val="374151"/>
              </a:buClr>
              <a:buSzPts val="1200"/>
              <a:buFont typeface="Calibri"/>
              <a:buAutoNum type="arabicPeriod"/>
            </a:pPr>
            <a:r>
              <a:rPr b="1" i="0" lang="lv-LV">
                <a:solidFill>
                  <a:srgbClr val="374151"/>
                </a:solidFill>
                <a:latin typeface="Arial"/>
                <a:ea typeface="Arial"/>
                <a:cs typeface="Arial"/>
                <a:sym typeface="Arial"/>
              </a:rPr>
              <a:t>Recycling and reusing:</a:t>
            </a:r>
            <a:r>
              <a:rPr b="0" i="0" lang="lv-LV">
                <a:solidFill>
                  <a:srgbClr val="374151"/>
                </a:solidFill>
                <a:latin typeface="Arial"/>
                <a:ea typeface="Arial"/>
                <a:cs typeface="Arial"/>
                <a:sym typeface="Arial"/>
              </a:rPr>
              <a:t> Materials are reused and recycled to extend their life cycle. This includes both reusing products and recycling raw materials to create new products.</a:t>
            </a:r>
            <a:endParaRPr/>
          </a:p>
          <a:p>
            <a:pPr indent="-76200" lvl="0" marL="0" rtl="0" algn="l">
              <a:spcBef>
                <a:spcPts val="0"/>
              </a:spcBef>
              <a:spcAft>
                <a:spcPts val="0"/>
              </a:spcAft>
              <a:buClr>
                <a:srgbClr val="374151"/>
              </a:buClr>
              <a:buSzPts val="1200"/>
              <a:buFont typeface="Calibri"/>
              <a:buAutoNum type="arabicPeriod"/>
            </a:pPr>
            <a:r>
              <a:rPr b="1" i="0" lang="lv-LV">
                <a:solidFill>
                  <a:srgbClr val="374151"/>
                </a:solidFill>
                <a:latin typeface="Arial"/>
                <a:ea typeface="Arial"/>
                <a:cs typeface="Arial"/>
                <a:sym typeface="Arial"/>
              </a:rPr>
              <a:t>Sustainable use of resources:</a:t>
            </a:r>
            <a:r>
              <a:rPr b="0" i="0" lang="lv-LV">
                <a:solidFill>
                  <a:srgbClr val="374151"/>
                </a:solidFill>
                <a:latin typeface="Arial"/>
                <a:ea typeface="Arial"/>
                <a:cs typeface="Arial"/>
                <a:sym typeface="Arial"/>
              </a:rPr>
              <a:t> In a circular economy, resources are used efficiently, reducing waste and resource depletion. This principle includes efficient management of resources and reduction of waste.</a:t>
            </a:r>
            <a:endParaRPr b="0" i="0">
              <a:solidFill>
                <a:srgbClr val="374151"/>
              </a:solidFill>
              <a:latin typeface="Arial"/>
              <a:ea typeface="Arial"/>
              <a:cs typeface="Arial"/>
              <a:sym typeface="Arial"/>
            </a:endParaRPr>
          </a:p>
          <a:p>
            <a:pPr indent="-76200" lvl="0" marL="0" rtl="0" algn="l">
              <a:spcBef>
                <a:spcPts val="0"/>
              </a:spcBef>
              <a:spcAft>
                <a:spcPts val="0"/>
              </a:spcAft>
              <a:buClr>
                <a:srgbClr val="374151"/>
              </a:buClr>
              <a:buSzPts val="1200"/>
              <a:buFont typeface="Calibri"/>
              <a:buAutoNum type="arabicPeriod"/>
            </a:pPr>
            <a:r>
              <a:rPr b="1" i="0" lang="lv-LV">
                <a:solidFill>
                  <a:srgbClr val="374151"/>
                </a:solidFill>
                <a:latin typeface="Arial"/>
                <a:ea typeface="Arial"/>
                <a:cs typeface="Arial"/>
                <a:sym typeface="Arial"/>
              </a:rPr>
              <a:t>Production and design changes:</a:t>
            </a:r>
            <a:r>
              <a:rPr b="0" i="0" lang="lv-LV">
                <a:solidFill>
                  <a:srgbClr val="374151"/>
                </a:solidFill>
                <a:latin typeface="Arial"/>
                <a:ea typeface="Arial"/>
                <a:cs typeface="Arial"/>
                <a:sym typeface="Arial"/>
              </a:rPr>
              <a:t> Changes are made to product design and manufacturing processes to facilitate easier recycling and reuse. Sustainable design is created taking into account the life cycle of products and the possibilities of recycling raw materials.</a:t>
            </a:r>
            <a:endParaRPr/>
          </a:p>
          <a:p>
            <a:pPr indent="0" lvl="0" marL="0" rtl="0" algn="l">
              <a:spcBef>
                <a:spcPts val="0"/>
              </a:spcBef>
              <a:spcAft>
                <a:spcPts val="0"/>
              </a:spcAft>
              <a:buNone/>
            </a:pPr>
            <a:r>
              <a:rPr b="0" i="0" lang="lv-LV">
                <a:solidFill>
                  <a:srgbClr val="374151"/>
                </a:solidFill>
                <a:latin typeface="Arial"/>
                <a:ea typeface="Arial"/>
                <a:cs typeface="Arial"/>
                <a:sym typeface="Arial"/>
              </a:rPr>
              <a:t>The aim of the circular economy is to achieve sustainable use of resources, reducing environmental impact and helping to prevent the accumulation of waste. It also involves engaging businesses and consumers to promote responsible consumption and change in the product life cycle. The circular economy is considered one of the paths to take towards sustainable development and a resource-efficient economy.</a:t>
            </a:r>
            <a:endParaRPr/>
          </a:p>
          <a:p>
            <a:pPr indent="0" lvl="0" marL="0" rtl="0" algn="l">
              <a:spcBef>
                <a:spcPts val="0"/>
              </a:spcBef>
              <a:spcAft>
                <a:spcPts val="0"/>
              </a:spcAft>
              <a:buNone/>
            </a:pPr>
            <a:r>
              <a:t/>
            </a:r>
            <a:endParaRPr/>
          </a:p>
        </p:txBody>
      </p:sp>
      <p:sp>
        <p:nvSpPr>
          <p:cNvPr id="245" name="Google Shape;24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lv-LV"/>
              <a:t>Sustainable design and circular economy principles include environmental, economic and social aspects. </a:t>
            </a:r>
            <a:endParaRPr/>
          </a:p>
          <a:p>
            <a:pPr indent="0" lvl="0" marL="0" rtl="0" algn="l">
              <a:spcBef>
                <a:spcPts val="0"/>
              </a:spcBef>
              <a:spcAft>
                <a:spcPts val="0"/>
              </a:spcAft>
              <a:buNone/>
            </a:pPr>
            <a:r>
              <a:t/>
            </a:r>
            <a:endParaRPr/>
          </a:p>
          <a:p>
            <a:pPr indent="0" lvl="0" marL="0" rtl="0" algn="l">
              <a:spcBef>
                <a:spcPts val="0"/>
              </a:spcBef>
              <a:spcAft>
                <a:spcPts val="0"/>
              </a:spcAft>
              <a:buNone/>
            </a:pPr>
            <a:r>
              <a:rPr lang="lv-LV"/>
              <a:t>•Promotes resource efficiency, recycling and reuse, which helps reduce waste and resource depletion.</a:t>
            </a:r>
            <a:endParaRPr/>
          </a:p>
          <a:p>
            <a:pPr indent="0" lvl="0" marL="0" rtl="0" algn="l">
              <a:spcBef>
                <a:spcPts val="0"/>
              </a:spcBef>
              <a:spcAft>
                <a:spcPts val="0"/>
              </a:spcAft>
              <a:buNone/>
            </a:pPr>
            <a:r>
              <a:rPr lang="lv-LV"/>
              <a:t>•Reduces the negative impact on nature, water resources and biodiversity.</a:t>
            </a:r>
            <a:endParaRPr/>
          </a:p>
          <a:p>
            <a:pPr indent="0" lvl="0" marL="0" rtl="0" algn="l">
              <a:spcBef>
                <a:spcPts val="0"/>
              </a:spcBef>
              <a:spcAft>
                <a:spcPts val="0"/>
              </a:spcAft>
              <a:buNone/>
            </a:pPr>
            <a:r>
              <a:rPr lang="lv-LV"/>
              <a:t>•This includes improving energy efficiency, which helps reduce energy consumption and emissions that contribute to climate change.</a:t>
            </a:r>
            <a:endParaRPr/>
          </a:p>
          <a:p>
            <a:pPr indent="0" lvl="0" marL="0" rtl="0" algn="l">
              <a:spcBef>
                <a:spcPts val="0"/>
              </a:spcBef>
              <a:spcAft>
                <a:spcPts val="0"/>
              </a:spcAft>
              <a:buNone/>
            </a:pPr>
            <a:r>
              <a:rPr lang="lv-LV"/>
              <a:t>•Circular economy principles promote changes in businesse’s and consumer behavior towards sustainable production and consumption.</a:t>
            </a:r>
            <a:endParaRPr/>
          </a:p>
          <a:p>
            <a:pPr indent="0" lvl="0" marL="0" rtl="0" algn="l">
              <a:spcBef>
                <a:spcPts val="0"/>
              </a:spcBef>
              <a:spcAft>
                <a:spcPts val="0"/>
              </a:spcAft>
              <a:buNone/>
            </a:pPr>
            <a:r>
              <a:rPr lang="lv-LV"/>
              <a:t>•Sustainable design contributes to economic stability by introducing innovative solutions in business that reflect social, environmental and economic goals.</a:t>
            </a:r>
            <a:endParaRPr/>
          </a:p>
          <a:p>
            <a:pPr indent="0" lvl="0" marL="0" rtl="0" algn="l">
              <a:spcBef>
                <a:spcPts val="0"/>
              </a:spcBef>
              <a:spcAft>
                <a:spcPts val="0"/>
              </a:spcAft>
              <a:buNone/>
            </a:pPr>
            <a:r>
              <a:t/>
            </a:r>
            <a:endParaRPr/>
          </a:p>
          <a:p>
            <a:pPr indent="0" lvl="0" marL="0" rtl="0" algn="l">
              <a:spcBef>
                <a:spcPts val="0"/>
              </a:spcBef>
              <a:spcAft>
                <a:spcPts val="0"/>
              </a:spcAft>
              <a:buNone/>
            </a:pPr>
            <a:r>
              <a:rPr lang="lv-LV"/>
              <a:t>These principles are not only part of the business strategy, but also reflect the broader sustainability goals of society and our planet. Their implementation is important to reduce the negative impact on the environment and social well-being, promoting sustainable development in business and communities.</a:t>
            </a:r>
            <a:endParaRPr/>
          </a:p>
          <a:p>
            <a:pPr indent="0" lvl="0" marL="0" rtl="0" algn="l">
              <a:spcBef>
                <a:spcPts val="0"/>
              </a:spcBef>
              <a:spcAft>
                <a:spcPts val="0"/>
              </a:spcAft>
              <a:buNone/>
            </a:pPr>
            <a:r>
              <a:t/>
            </a:r>
            <a:endParaRPr/>
          </a:p>
        </p:txBody>
      </p:sp>
      <p:sp>
        <p:nvSpPr>
          <p:cNvPr id="296" name="Google Shape;29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Calibri"/>
              <a:buNone/>
            </a:pPr>
            <a:r>
              <a:rPr lang="lv-LV"/>
              <a:t>Life Cycle Assessment (LCA) and the use of sustainable materials and technologies are closely connected, as both play pivotal roles in evaluating and promoting environmentally responsible practices. </a:t>
            </a:r>
            <a:endParaRPr/>
          </a:p>
          <a:p>
            <a:pPr indent="0" lvl="0" marL="0" marR="0" rtl="0" algn="just">
              <a:lnSpc>
                <a:spcPct val="100000"/>
              </a:lnSpc>
              <a:spcBef>
                <a:spcPts val="0"/>
              </a:spcBef>
              <a:spcAft>
                <a:spcPts val="0"/>
              </a:spcAft>
              <a:buClr>
                <a:schemeClr val="dk1"/>
              </a:buClr>
              <a:buSzPts val="1200"/>
              <a:buFont typeface="Calibri"/>
              <a:buNone/>
            </a:pPr>
            <a:r>
              <a:t/>
            </a:r>
            <a:endParaRPr/>
          </a:p>
          <a:p>
            <a:pPr indent="-285750" lvl="1" marL="742950" marR="0" rtl="0" algn="just">
              <a:lnSpc>
                <a:spcPct val="100000"/>
              </a:lnSpc>
              <a:spcBef>
                <a:spcPts val="0"/>
              </a:spcBef>
              <a:spcAft>
                <a:spcPts val="0"/>
              </a:spcAft>
              <a:buClr>
                <a:schemeClr val="dk1"/>
              </a:buClr>
              <a:buSzPts val="1200"/>
              <a:buFont typeface="Calibri"/>
              <a:buAutoNum type="arabicPeriod"/>
            </a:pPr>
            <a:r>
              <a:rPr lang="lv-LV"/>
              <a:t>Identification of Environmental Hotspots: LCA helps identify the stages of a product's life cycle with the highest environmental impact. By understanding these hotspots, businesses and industries can focus on optimizing and adopting sustainable materials and technologies in those critical areas.</a:t>
            </a:r>
            <a:endParaRPr/>
          </a:p>
          <a:p>
            <a:pPr indent="-285750" lvl="1" marL="742950" marR="0" rtl="0" algn="just">
              <a:lnSpc>
                <a:spcPct val="100000"/>
              </a:lnSpc>
              <a:spcBef>
                <a:spcPts val="0"/>
              </a:spcBef>
              <a:spcAft>
                <a:spcPts val="0"/>
              </a:spcAft>
              <a:buClr>
                <a:schemeClr val="dk1"/>
              </a:buClr>
              <a:buSzPts val="1200"/>
              <a:buFont typeface="Calibri"/>
              <a:buAutoNum type="arabicPeriod"/>
            </a:pPr>
            <a:r>
              <a:rPr lang="lv-LV"/>
              <a:t>Decision-Making Tool: LCA serves as a valuable tool for decision-making, allowing companies to compare the environmental performance of different materials and technologies. It helps in selecting options that align with sustainability goals.</a:t>
            </a:r>
            <a:endParaRPr/>
          </a:p>
          <a:p>
            <a:pPr indent="-285750" lvl="1" marL="742950" marR="0" rtl="0" algn="just">
              <a:lnSpc>
                <a:spcPct val="100000"/>
              </a:lnSpc>
              <a:spcBef>
                <a:spcPts val="0"/>
              </a:spcBef>
              <a:spcAft>
                <a:spcPts val="0"/>
              </a:spcAft>
              <a:buClr>
                <a:schemeClr val="dk1"/>
              </a:buClr>
              <a:buSzPts val="1200"/>
              <a:buFont typeface="Calibri"/>
              <a:buAutoNum type="arabicPeriod"/>
            </a:pPr>
            <a:r>
              <a:rPr lang="lv-LV"/>
              <a:t>Continuous Improvement: The data obtained from LCA can guide continuous improvement efforts. Companies can use this information to innovate and find more sustainable alternatives for materials and technologies at each stage of the life cycle.</a:t>
            </a:r>
            <a:endParaRPr/>
          </a:p>
          <a:p>
            <a:pPr indent="-285750" lvl="1" marL="742950" marR="0" rtl="0" algn="just">
              <a:lnSpc>
                <a:spcPct val="100000"/>
              </a:lnSpc>
              <a:spcBef>
                <a:spcPts val="0"/>
              </a:spcBef>
              <a:spcAft>
                <a:spcPts val="0"/>
              </a:spcAft>
              <a:buClr>
                <a:schemeClr val="dk1"/>
              </a:buClr>
              <a:buSzPts val="1200"/>
              <a:buFont typeface="Calibri"/>
              <a:buAutoNum type="arabicPeriod"/>
            </a:pPr>
            <a:r>
              <a:rPr lang="lv-LV"/>
              <a:t>Promotion of Circular Economy: LCA emphasizes the importance of considering the entire life cycle of a product. This aligns with the principles of a circular economy, encouraging the reuse, recycling, and reduction of waste, which often involves the use of sustainable materials and technologies.</a:t>
            </a:r>
            <a:endParaRPr/>
          </a:p>
          <a:p>
            <a:pPr indent="-285750" lvl="1" marL="742950" marR="0" rtl="0" algn="just">
              <a:lnSpc>
                <a:spcPct val="100000"/>
              </a:lnSpc>
              <a:spcBef>
                <a:spcPts val="0"/>
              </a:spcBef>
              <a:spcAft>
                <a:spcPts val="0"/>
              </a:spcAft>
              <a:buClr>
                <a:schemeClr val="dk1"/>
              </a:buClr>
              <a:buSzPts val="1200"/>
              <a:buFont typeface="Calibri"/>
              <a:buAutoNum type="arabicPeriod"/>
            </a:pPr>
            <a:r>
              <a:rPr lang="lv-LV"/>
              <a:t>Resource Efficiency: Sustainable materials and technologies are often associated with increased resource efficiency. LCA helps quantify the resource use at different stages, highlighting areas where resource efficiency can be improved through the adoption of sustainable practices.</a:t>
            </a:r>
            <a:endParaRPr/>
          </a:p>
          <a:p>
            <a:pPr indent="0" lvl="0" marL="0" marR="0" rtl="0" algn="just">
              <a:lnSpc>
                <a:spcPct val="100000"/>
              </a:lnSpc>
              <a:spcBef>
                <a:spcPts val="0"/>
              </a:spcBef>
              <a:spcAft>
                <a:spcPts val="0"/>
              </a:spcAft>
              <a:buClr>
                <a:schemeClr val="dk1"/>
              </a:buClr>
              <a:buSzPts val="1200"/>
              <a:buFont typeface="Calibri"/>
              <a:buNone/>
            </a:pPr>
            <a:r>
              <a:rPr lang="lv-LV"/>
              <a:t>In summary, the integration of LCA and the use of sustainable materials and technologies is crucial for making informed decisions, reducing environmental impact, and moving towards a more sustainable and circular approach in product development and production processes.</a:t>
            </a:r>
            <a:endParaRPr/>
          </a:p>
          <a:p>
            <a:pPr indent="0" lvl="0" marL="0" rtl="0" algn="l">
              <a:spcBef>
                <a:spcPts val="0"/>
              </a:spcBef>
              <a:spcAft>
                <a:spcPts val="0"/>
              </a:spcAft>
              <a:buNone/>
            </a:pPr>
            <a:r>
              <a:t/>
            </a:r>
            <a:endParaRPr/>
          </a:p>
        </p:txBody>
      </p:sp>
      <p:sp>
        <p:nvSpPr>
          <p:cNvPr id="310" name="Google Shape;31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200"/>
              <a:buFont typeface="Arial"/>
              <a:buNone/>
            </a:pPr>
            <a:r>
              <a:t/>
            </a:r>
            <a:endParaRPr b="1" i="0" sz="2200" u="none" cap="none" strike="noStrike">
              <a:solidFill>
                <a:srgbClr val="4B4B4D"/>
              </a:solidFill>
              <a:latin typeface="Calibri"/>
              <a:ea typeface="Calibri"/>
              <a:cs typeface="Calibri"/>
              <a:sym typeface="Calibri"/>
            </a:endParaRPr>
          </a:p>
          <a:p>
            <a:pPr indent="0" lvl="0" marL="0" marR="0" rtl="0" algn="l">
              <a:lnSpc>
                <a:spcPct val="90000"/>
              </a:lnSpc>
              <a:spcBef>
                <a:spcPts val="400"/>
              </a:spcBef>
              <a:spcAft>
                <a:spcPts val="0"/>
              </a:spcAft>
              <a:buClr>
                <a:srgbClr val="4B4B4D"/>
              </a:buClr>
              <a:buSzPts val="2200"/>
              <a:buFont typeface="Arial"/>
              <a:buNone/>
            </a:pPr>
            <a:r>
              <a:rPr b="1" i="0" lang="lv-LV" sz="2200" u="none" cap="none" strike="noStrike">
                <a:solidFill>
                  <a:srgbClr val="4B4B4D"/>
                </a:solidFill>
                <a:latin typeface="Calibri"/>
                <a:ea typeface="Calibri"/>
                <a:cs typeface="Calibri"/>
                <a:sym typeface="Calibri"/>
              </a:rPr>
              <a:t>1. Biodegradable plastic substitutes:</a:t>
            </a:r>
            <a:endParaRPr/>
          </a:p>
          <a:p>
            <a:pPr indent="0" lvl="0" marL="0" marR="0" rtl="0" algn="l">
              <a:lnSpc>
                <a:spcPct val="90000"/>
              </a:lnSpc>
              <a:spcBef>
                <a:spcPts val="400"/>
              </a:spcBef>
              <a:spcAft>
                <a:spcPts val="0"/>
              </a:spcAft>
              <a:buClr>
                <a:srgbClr val="4B4B4D"/>
              </a:buClr>
              <a:buSzPts val="2200"/>
              <a:buFont typeface="Arial"/>
              <a:buNone/>
            </a:pPr>
            <a:r>
              <a:rPr b="0" i="0" lang="lv-LV" sz="2200" u="none" cap="none" strike="noStrike">
                <a:solidFill>
                  <a:srgbClr val="4B4B4D"/>
                </a:solidFill>
                <a:latin typeface="Calibri"/>
                <a:ea typeface="Calibri"/>
                <a:cs typeface="Calibri"/>
                <a:sym typeface="Calibri"/>
              </a:rPr>
              <a:t>PLA and PHA which are biodegradable and made from natural raw materials such as corn or sugar beet.</a:t>
            </a:r>
            <a:endParaRPr/>
          </a:p>
          <a:p>
            <a:pPr indent="0" lvl="0" marL="0" marR="0" rtl="0" algn="l">
              <a:lnSpc>
                <a:spcPct val="90000"/>
              </a:lnSpc>
              <a:spcBef>
                <a:spcPts val="400"/>
              </a:spcBef>
              <a:spcAft>
                <a:spcPts val="0"/>
              </a:spcAft>
              <a:buClr>
                <a:srgbClr val="4B4B4D"/>
              </a:buClr>
              <a:buSzPts val="2200"/>
              <a:buFont typeface="Arial"/>
              <a:buNone/>
            </a:pPr>
            <a:r>
              <a:rPr b="1" i="0" lang="lv-LV" sz="2200" u="none" cap="none" strike="noStrike">
                <a:solidFill>
                  <a:srgbClr val="4B4B4D"/>
                </a:solidFill>
                <a:latin typeface="Calibri"/>
                <a:ea typeface="Calibri"/>
                <a:cs typeface="Calibri"/>
                <a:sym typeface="Calibri"/>
              </a:rPr>
              <a:t>2. Use of organic fabrics and textiles:</a:t>
            </a:r>
            <a:endParaRPr/>
          </a:p>
          <a:p>
            <a:pPr indent="0" lvl="0" marL="0" marR="0" rtl="0" algn="l">
              <a:lnSpc>
                <a:spcPct val="90000"/>
              </a:lnSpc>
              <a:spcBef>
                <a:spcPts val="400"/>
              </a:spcBef>
              <a:spcAft>
                <a:spcPts val="0"/>
              </a:spcAft>
              <a:buClr>
                <a:srgbClr val="4B4B4D"/>
              </a:buClr>
              <a:buSzPts val="2200"/>
              <a:buFont typeface="Arial"/>
              <a:buNone/>
            </a:pPr>
            <a:r>
              <a:rPr b="0" i="0" lang="lv-LV" sz="2200" u="none" cap="none" strike="noStrike">
                <a:solidFill>
                  <a:srgbClr val="4B4B4D"/>
                </a:solidFill>
                <a:latin typeface="Calibri"/>
                <a:ea typeface="Calibri"/>
                <a:cs typeface="Calibri"/>
                <a:sym typeface="Calibri"/>
              </a:rPr>
              <a:t>Hemp, bamboo and other organic fabrics grown using sustainable methods, such as without pesticides or artificial fertilizers.</a:t>
            </a:r>
            <a:endParaRPr/>
          </a:p>
          <a:p>
            <a:pPr indent="0" lvl="0" marL="0" marR="0" rtl="0" algn="l">
              <a:lnSpc>
                <a:spcPct val="90000"/>
              </a:lnSpc>
              <a:spcBef>
                <a:spcPts val="400"/>
              </a:spcBef>
              <a:spcAft>
                <a:spcPts val="0"/>
              </a:spcAft>
              <a:buClr>
                <a:srgbClr val="4B4B4D"/>
              </a:buClr>
              <a:buSzPts val="2200"/>
              <a:buFont typeface="Arial"/>
              <a:buNone/>
            </a:pPr>
            <a:r>
              <a:rPr b="1" i="0" lang="lv-LV" sz="2200" u="none" cap="none" strike="noStrike">
                <a:solidFill>
                  <a:srgbClr val="4B4B4D"/>
                </a:solidFill>
                <a:latin typeface="Calibri"/>
                <a:ea typeface="Calibri"/>
                <a:cs typeface="Calibri"/>
                <a:sym typeface="Calibri"/>
              </a:rPr>
              <a:t>3. Recyclable raw materials:</a:t>
            </a:r>
            <a:endParaRPr/>
          </a:p>
          <a:p>
            <a:pPr indent="0" lvl="0" marL="0" marR="0" rtl="0" algn="l">
              <a:lnSpc>
                <a:spcPct val="90000"/>
              </a:lnSpc>
              <a:spcBef>
                <a:spcPts val="400"/>
              </a:spcBef>
              <a:spcAft>
                <a:spcPts val="0"/>
              </a:spcAft>
              <a:buClr>
                <a:srgbClr val="4B4B4D"/>
              </a:buClr>
              <a:buSzPts val="2200"/>
              <a:buFont typeface="Arial"/>
              <a:buNone/>
            </a:pPr>
            <a:r>
              <a:rPr b="0" i="0" lang="lv-LV" sz="2200" u="none" cap="none" strike="noStrike">
                <a:solidFill>
                  <a:srgbClr val="4B4B4D"/>
                </a:solidFill>
                <a:latin typeface="Calibri"/>
                <a:ea typeface="Calibri"/>
                <a:cs typeface="Calibri"/>
                <a:sym typeface="Calibri"/>
              </a:rPr>
              <a:t>Materials that can be recycled and reused, such as recyclable plastics, glass, metals or paper.</a:t>
            </a:r>
            <a:endParaRPr/>
          </a:p>
          <a:p>
            <a:pPr indent="0" lvl="0" marL="0" marR="0" rtl="0" algn="l">
              <a:lnSpc>
                <a:spcPct val="90000"/>
              </a:lnSpc>
              <a:spcBef>
                <a:spcPts val="400"/>
              </a:spcBef>
              <a:spcAft>
                <a:spcPts val="0"/>
              </a:spcAft>
              <a:buClr>
                <a:srgbClr val="4B4B4D"/>
              </a:buClr>
              <a:buSzPts val="2200"/>
              <a:buFont typeface="Arial"/>
              <a:buNone/>
            </a:pPr>
            <a:r>
              <a:rPr b="1" i="0" lang="lv-LV" sz="2200" u="none" cap="none" strike="noStrike">
                <a:solidFill>
                  <a:srgbClr val="4B4B4D"/>
                </a:solidFill>
                <a:latin typeface="Calibri"/>
                <a:ea typeface="Calibri"/>
                <a:cs typeface="Calibri"/>
                <a:sym typeface="Calibri"/>
              </a:rPr>
              <a:t>4. Natural wood and fiber materials:</a:t>
            </a:r>
            <a:endParaRPr/>
          </a:p>
          <a:p>
            <a:pPr indent="0" lvl="0" marL="0" marR="0" rtl="0" algn="l">
              <a:lnSpc>
                <a:spcPct val="90000"/>
              </a:lnSpc>
              <a:spcBef>
                <a:spcPts val="400"/>
              </a:spcBef>
              <a:spcAft>
                <a:spcPts val="0"/>
              </a:spcAft>
              <a:buClr>
                <a:srgbClr val="4B4B4D"/>
              </a:buClr>
              <a:buSzPts val="2200"/>
              <a:buFont typeface="Arial"/>
              <a:buNone/>
            </a:pPr>
            <a:r>
              <a:rPr b="0" i="0" lang="lv-LV" sz="2200" u="none" cap="none" strike="noStrike">
                <a:solidFill>
                  <a:srgbClr val="4B4B4D"/>
                </a:solidFill>
                <a:latin typeface="Calibri"/>
                <a:ea typeface="Calibri"/>
                <a:cs typeface="Calibri"/>
                <a:sym typeface="Calibri"/>
              </a:rPr>
              <a:t>Wood, fiberboard or boards that come from sustainable forestry practices.</a:t>
            </a:r>
            <a:endParaRPr/>
          </a:p>
          <a:p>
            <a:pPr indent="0" lvl="0" marL="0" marR="0" rtl="0" algn="l">
              <a:lnSpc>
                <a:spcPct val="90000"/>
              </a:lnSpc>
              <a:spcBef>
                <a:spcPts val="400"/>
              </a:spcBef>
              <a:spcAft>
                <a:spcPts val="0"/>
              </a:spcAft>
              <a:buClr>
                <a:srgbClr val="4B4B4D"/>
              </a:buClr>
              <a:buSzPts val="2200"/>
              <a:buFont typeface="Arial"/>
              <a:buNone/>
            </a:pPr>
            <a:r>
              <a:rPr b="1" i="0" lang="lv-LV" sz="2200" u="none" cap="none" strike="noStrike">
                <a:solidFill>
                  <a:srgbClr val="4B4B4D"/>
                </a:solidFill>
                <a:latin typeface="Calibri"/>
                <a:ea typeface="Calibri"/>
                <a:cs typeface="Calibri"/>
                <a:sym typeface="Calibri"/>
              </a:rPr>
              <a:t>5. Bioplastics and biodegradable raw materials:</a:t>
            </a:r>
            <a:endParaRPr/>
          </a:p>
          <a:p>
            <a:pPr indent="0" lvl="0" marL="0" marR="0" rtl="0" algn="l">
              <a:lnSpc>
                <a:spcPct val="90000"/>
              </a:lnSpc>
              <a:spcBef>
                <a:spcPts val="400"/>
              </a:spcBef>
              <a:spcAft>
                <a:spcPts val="0"/>
              </a:spcAft>
              <a:buClr>
                <a:srgbClr val="4B4B4D"/>
              </a:buClr>
              <a:buSzPts val="2200"/>
              <a:buFont typeface="Arial"/>
              <a:buNone/>
            </a:pPr>
            <a:r>
              <a:rPr b="0" i="0" lang="lv-LV" sz="2200" u="none" cap="none" strike="noStrike">
                <a:solidFill>
                  <a:srgbClr val="4B4B4D"/>
                </a:solidFill>
                <a:latin typeface="Calibri"/>
                <a:ea typeface="Calibri"/>
                <a:cs typeface="Calibri"/>
                <a:sym typeface="Calibri"/>
              </a:rPr>
              <a:t>Biodegradable plastics or biopolymers that are made from biological sources and can break down naturally without accumulating long-term environmental waste.</a:t>
            </a:r>
            <a:endParaRPr/>
          </a:p>
          <a:p>
            <a:pPr indent="0" lvl="0" marL="0" marR="0" rtl="0" algn="l">
              <a:lnSpc>
                <a:spcPct val="90000"/>
              </a:lnSpc>
              <a:spcBef>
                <a:spcPts val="400"/>
              </a:spcBef>
              <a:spcAft>
                <a:spcPts val="0"/>
              </a:spcAft>
              <a:buClr>
                <a:srgbClr val="4B4B4D"/>
              </a:buClr>
              <a:buSzPts val="2200"/>
              <a:buFont typeface="Arial"/>
              <a:buNone/>
            </a:pPr>
            <a:r>
              <a:rPr b="1" i="0" lang="lv-LV" sz="2200" u="none" cap="none" strike="noStrike">
                <a:solidFill>
                  <a:srgbClr val="4B4B4D"/>
                </a:solidFill>
                <a:latin typeface="Calibri"/>
                <a:ea typeface="Calibri"/>
                <a:cs typeface="Calibri"/>
                <a:sym typeface="Calibri"/>
              </a:rPr>
              <a:t>6. Recyclable and reusable metal raw materials:</a:t>
            </a:r>
            <a:endParaRPr/>
          </a:p>
          <a:p>
            <a:pPr indent="0" lvl="0" marL="0" marR="0" rtl="0" algn="l">
              <a:lnSpc>
                <a:spcPct val="90000"/>
              </a:lnSpc>
              <a:spcBef>
                <a:spcPts val="400"/>
              </a:spcBef>
              <a:spcAft>
                <a:spcPts val="0"/>
              </a:spcAft>
              <a:buClr>
                <a:srgbClr val="4B4B4D"/>
              </a:buClr>
              <a:buSzPts val="2200"/>
              <a:buFont typeface="Arial"/>
              <a:buNone/>
            </a:pPr>
            <a:r>
              <a:rPr b="0" i="0" lang="lv-LV" sz="2200" u="none" cap="none" strike="noStrike">
                <a:solidFill>
                  <a:srgbClr val="4B4B4D"/>
                </a:solidFill>
                <a:latin typeface="Calibri"/>
                <a:ea typeface="Calibri"/>
                <a:cs typeface="Calibri"/>
                <a:sym typeface="Calibri"/>
              </a:rPr>
              <a:t>Recyclable steel or aluminum that can be reused, reducing the need for new resources.</a:t>
            </a:r>
            <a:endParaRPr/>
          </a:p>
          <a:p>
            <a:pPr indent="0" lvl="0" marL="0" rtl="0" algn="l">
              <a:spcBef>
                <a:spcPts val="200"/>
              </a:spcBef>
              <a:spcAft>
                <a:spcPts val="0"/>
              </a:spcAft>
              <a:buNone/>
            </a:pPr>
            <a:r>
              <a:t/>
            </a:r>
            <a:endParaRPr/>
          </a:p>
        </p:txBody>
      </p:sp>
      <p:sp>
        <p:nvSpPr>
          <p:cNvPr id="326" name="Google Shape;32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lv-LV" sz="1200">
                <a:latin typeface="Times New Roman"/>
                <a:ea typeface="Times New Roman"/>
                <a:cs typeface="Times New Roman"/>
                <a:sym typeface="Times New Roman"/>
              </a:rPr>
              <a:t>Sustainable technologies</a:t>
            </a:r>
            <a:endParaRPr b="1" sz="1200">
              <a:latin typeface="Times New Roman"/>
              <a:ea typeface="Times New Roman"/>
              <a:cs typeface="Times New Roman"/>
              <a:sym typeface="Times New Roman"/>
            </a:endParaRPr>
          </a:p>
          <a:p>
            <a:pPr indent="-342900" lvl="0" marL="342900" rtl="0" algn="l">
              <a:lnSpc>
                <a:spcPct val="107000"/>
              </a:lnSpc>
              <a:spcBef>
                <a:spcPts val="0"/>
              </a:spcBef>
              <a:spcAft>
                <a:spcPts val="0"/>
              </a:spcAft>
              <a:buClr>
                <a:schemeClr val="dk1"/>
              </a:buClr>
              <a:buSzPts val="1200"/>
              <a:buFont typeface="Calibri"/>
              <a:buAutoNum type="arabicPeriod"/>
            </a:pPr>
            <a:r>
              <a:rPr b="1" lang="lv-LV" sz="1200">
                <a:latin typeface="Times New Roman"/>
                <a:ea typeface="Times New Roman"/>
                <a:cs typeface="Times New Roman"/>
                <a:sym typeface="Times New Roman"/>
              </a:rPr>
              <a:t>Technologies of renewable energy sources:</a:t>
            </a:r>
            <a:endParaRPr sz="1100">
              <a:latin typeface="Calibri"/>
              <a:ea typeface="Calibri"/>
              <a:cs typeface="Calibri"/>
              <a:sym typeface="Calibri"/>
            </a:endParaRPr>
          </a:p>
          <a:p>
            <a:pPr indent="-285750" lvl="1" marL="742950" rtl="0" algn="l">
              <a:lnSpc>
                <a:spcPct val="107000"/>
              </a:lnSpc>
              <a:spcBef>
                <a:spcPts val="800"/>
              </a:spcBef>
              <a:spcAft>
                <a:spcPts val="0"/>
              </a:spcAft>
              <a:buClr>
                <a:schemeClr val="dk1"/>
              </a:buClr>
              <a:buSzPts val="1000"/>
              <a:buFont typeface="Noto Sans Symbols"/>
              <a:buChar char="∙"/>
            </a:pPr>
            <a:r>
              <a:rPr lang="lv-LV" sz="1200">
                <a:latin typeface="Times New Roman"/>
                <a:ea typeface="Times New Roman"/>
                <a:cs typeface="Times New Roman"/>
                <a:sym typeface="Times New Roman"/>
              </a:rPr>
              <a:t>Use of solar and wind energy and other renewable energy technologies to reduce dependence on fossil fuels and reduce greenhouse gas emissions.</a:t>
            </a:r>
            <a:endParaRPr sz="11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200"/>
              <a:buFont typeface="Calibri"/>
              <a:buAutoNum type="arabicPeriod"/>
            </a:pPr>
            <a:r>
              <a:rPr b="1" lang="lv-LV" sz="1200">
                <a:latin typeface="Times New Roman"/>
                <a:ea typeface="Times New Roman"/>
                <a:cs typeface="Times New Roman"/>
                <a:sym typeface="Times New Roman"/>
              </a:rPr>
              <a:t>Energy efficiency technologies:</a:t>
            </a:r>
            <a:endParaRPr sz="1100">
              <a:latin typeface="Calibri"/>
              <a:ea typeface="Calibri"/>
              <a:cs typeface="Calibri"/>
              <a:sym typeface="Calibri"/>
            </a:endParaRPr>
          </a:p>
          <a:p>
            <a:pPr indent="-285750" lvl="1" marL="742950" rtl="0" algn="l">
              <a:lnSpc>
                <a:spcPct val="107000"/>
              </a:lnSpc>
              <a:spcBef>
                <a:spcPts val="800"/>
              </a:spcBef>
              <a:spcAft>
                <a:spcPts val="0"/>
              </a:spcAft>
              <a:buClr>
                <a:schemeClr val="dk1"/>
              </a:buClr>
              <a:buSzPts val="1000"/>
              <a:buFont typeface="Noto Sans Symbols"/>
              <a:buChar char="∙"/>
            </a:pPr>
            <a:r>
              <a:rPr lang="lv-LV" sz="1200">
                <a:latin typeface="Times New Roman"/>
                <a:ea typeface="Times New Roman"/>
                <a:cs typeface="Times New Roman"/>
                <a:sym typeface="Times New Roman"/>
              </a:rPr>
              <a:t>Innovative technologies that help reduce energy consumption, such as energy-efficient equipment and lighting solutions.</a:t>
            </a:r>
            <a:endParaRPr sz="11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200"/>
              <a:buFont typeface="Calibri"/>
              <a:buAutoNum type="arabicPeriod"/>
            </a:pPr>
            <a:r>
              <a:rPr b="1" lang="lv-LV" sz="1200">
                <a:latin typeface="Times New Roman"/>
                <a:ea typeface="Times New Roman"/>
                <a:cs typeface="Times New Roman"/>
                <a:sym typeface="Times New Roman"/>
              </a:rPr>
              <a:t>Virtual and augmented reality for sustainable education:</a:t>
            </a:r>
            <a:endParaRPr sz="1100">
              <a:latin typeface="Calibri"/>
              <a:ea typeface="Calibri"/>
              <a:cs typeface="Calibri"/>
              <a:sym typeface="Calibri"/>
            </a:endParaRPr>
          </a:p>
          <a:p>
            <a:pPr indent="-285750" lvl="1" marL="742950" rtl="0" algn="l">
              <a:lnSpc>
                <a:spcPct val="107000"/>
              </a:lnSpc>
              <a:spcBef>
                <a:spcPts val="800"/>
              </a:spcBef>
              <a:spcAft>
                <a:spcPts val="0"/>
              </a:spcAft>
              <a:buClr>
                <a:schemeClr val="dk1"/>
              </a:buClr>
              <a:buSzPts val="1000"/>
              <a:buFont typeface="Noto Sans Symbols"/>
              <a:buChar char="∙"/>
            </a:pPr>
            <a:r>
              <a:rPr lang="lv-LV" sz="1200">
                <a:latin typeface="Times New Roman"/>
                <a:ea typeface="Times New Roman"/>
                <a:cs typeface="Times New Roman"/>
                <a:sym typeface="Times New Roman"/>
              </a:rPr>
              <a:t>Technologies that offer virtual and augmented reality experiences to promote education about environmental protection and sustainable lifestyles.</a:t>
            </a:r>
            <a:endParaRPr sz="11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200"/>
              <a:buFont typeface="Calibri"/>
              <a:buAutoNum type="arabicPeriod"/>
            </a:pPr>
            <a:r>
              <a:rPr b="1" lang="lv-LV" sz="1200">
                <a:latin typeface="Times New Roman"/>
                <a:ea typeface="Times New Roman"/>
                <a:cs typeface="Times New Roman"/>
                <a:sym typeface="Times New Roman"/>
              </a:rPr>
              <a:t>Blockchain technologies for sustainable origin labeling:</a:t>
            </a:r>
            <a:endParaRPr sz="1100">
              <a:latin typeface="Calibri"/>
              <a:ea typeface="Calibri"/>
              <a:cs typeface="Calibri"/>
              <a:sym typeface="Calibri"/>
            </a:endParaRPr>
          </a:p>
          <a:p>
            <a:pPr indent="-285750" lvl="1" marL="742950" rtl="0" algn="l">
              <a:lnSpc>
                <a:spcPct val="107000"/>
              </a:lnSpc>
              <a:spcBef>
                <a:spcPts val="800"/>
              </a:spcBef>
              <a:spcAft>
                <a:spcPts val="0"/>
              </a:spcAft>
              <a:buClr>
                <a:schemeClr val="dk1"/>
              </a:buClr>
              <a:buSzPts val="1000"/>
              <a:buFont typeface="Noto Sans Symbols"/>
              <a:buChar char="∙"/>
            </a:pPr>
            <a:r>
              <a:rPr lang="lv-LV" sz="1200">
                <a:latin typeface="Times New Roman"/>
                <a:ea typeface="Times New Roman"/>
                <a:cs typeface="Times New Roman"/>
                <a:sym typeface="Times New Roman"/>
              </a:rPr>
              <a:t>The use of blockchain to mark the origin of products to ensure transparency and compliance with sustainability standards such as fair trade or sustainable agriculture.</a:t>
            </a:r>
            <a:endParaRPr sz="11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200"/>
              <a:buFont typeface="Calibri"/>
              <a:buAutoNum type="arabicPeriod"/>
            </a:pPr>
            <a:r>
              <a:rPr b="1" lang="lv-LV" sz="1200">
                <a:latin typeface="Times New Roman"/>
                <a:ea typeface="Times New Roman"/>
                <a:cs typeface="Times New Roman"/>
                <a:sym typeface="Times New Roman"/>
              </a:rPr>
              <a:t>Using the Internet of Things (IoT) for resource efficiency:</a:t>
            </a:r>
            <a:endParaRPr sz="1100">
              <a:latin typeface="Calibri"/>
              <a:ea typeface="Calibri"/>
              <a:cs typeface="Calibri"/>
              <a:sym typeface="Calibri"/>
            </a:endParaRPr>
          </a:p>
          <a:p>
            <a:pPr indent="-285750" lvl="1" marL="742950" rtl="0" algn="l">
              <a:lnSpc>
                <a:spcPct val="107000"/>
              </a:lnSpc>
              <a:spcBef>
                <a:spcPts val="800"/>
              </a:spcBef>
              <a:spcAft>
                <a:spcPts val="0"/>
              </a:spcAft>
              <a:buClr>
                <a:schemeClr val="dk1"/>
              </a:buClr>
              <a:buSzPts val="1000"/>
              <a:buFont typeface="Noto Sans Symbols"/>
              <a:buChar char="∙"/>
            </a:pPr>
            <a:r>
              <a:rPr lang="lv-LV" sz="1200">
                <a:latin typeface="Times New Roman"/>
                <a:ea typeface="Times New Roman"/>
                <a:cs typeface="Times New Roman"/>
                <a:sym typeface="Times New Roman"/>
              </a:rPr>
              <a:t>Using IoT to optimize the use of resources, such as energy efficiency at home, water consumption monitoring or logistics optimization.</a:t>
            </a:r>
            <a:endParaRPr sz="11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200"/>
              <a:buFont typeface="Calibri"/>
              <a:buAutoNum type="arabicPeriod"/>
            </a:pPr>
            <a:r>
              <a:rPr b="1" lang="lv-LV" sz="1200">
                <a:latin typeface="Times New Roman"/>
                <a:ea typeface="Times New Roman"/>
                <a:cs typeface="Times New Roman"/>
                <a:sym typeface="Times New Roman"/>
              </a:rPr>
              <a:t>Sustainable use of 3D printing:</a:t>
            </a:r>
            <a:endParaRPr sz="1100">
              <a:latin typeface="Calibri"/>
              <a:ea typeface="Calibri"/>
              <a:cs typeface="Calibri"/>
              <a:sym typeface="Calibri"/>
            </a:endParaRPr>
          </a:p>
          <a:p>
            <a:pPr indent="-285750" lvl="1" marL="742950" rtl="0" algn="l">
              <a:lnSpc>
                <a:spcPct val="107000"/>
              </a:lnSpc>
              <a:spcBef>
                <a:spcPts val="800"/>
              </a:spcBef>
              <a:spcAft>
                <a:spcPts val="0"/>
              </a:spcAft>
              <a:buClr>
                <a:schemeClr val="dk1"/>
              </a:buClr>
              <a:buSzPts val="1000"/>
              <a:buFont typeface="Noto Sans Symbols"/>
              <a:buChar char="∙"/>
            </a:pPr>
            <a:r>
              <a:rPr lang="lv-LV" sz="1200">
                <a:latin typeface="Times New Roman"/>
                <a:ea typeface="Times New Roman"/>
                <a:cs typeface="Times New Roman"/>
                <a:sym typeface="Times New Roman"/>
              </a:rPr>
              <a:t>Using 3D printing technology to create customized and efficient products, reducing material residues and waste.</a:t>
            </a:r>
            <a:endParaRPr sz="1100">
              <a:latin typeface="Calibri"/>
              <a:ea typeface="Calibri"/>
              <a:cs typeface="Calibri"/>
              <a:sym typeface="Calibri"/>
            </a:endParaRPr>
          </a:p>
          <a:p>
            <a:pPr indent="0" lvl="0" marL="0" rtl="0" algn="l">
              <a:lnSpc>
                <a:spcPct val="107000"/>
              </a:lnSpc>
              <a:spcBef>
                <a:spcPts val="800"/>
              </a:spcBef>
              <a:spcAft>
                <a:spcPts val="0"/>
              </a:spcAft>
              <a:buNone/>
            </a:pPr>
            <a:r>
              <a:rPr lang="lv-LV" sz="1200">
                <a:latin typeface="Times New Roman"/>
                <a:ea typeface="Times New Roman"/>
                <a:cs typeface="Times New Roman"/>
                <a:sym typeface="Times New Roman"/>
              </a:rPr>
              <a:t>These examples show that sustainable technologies and materials can cover a wide range of industries and provide solutions to environmental problems, reducing negative impacts on nature and promoting sustainable development.</a:t>
            </a:r>
            <a:endParaRPr sz="1100">
              <a:latin typeface="Calibri"/>
              <a:ea typeface="Calibri"/>
              <a:cs typeface="Calibri"/>
              <a:sym typeface="Calibri"/>
            </a:endParaRPr>
          </a:p>
          <a:p>
            <a:pPr indent="0" lvl="0" marL="0" rtl="0" algn="l">
              <a:spcBef>
                <a:spcPts val="800"/>
              </a:spcBef>
              <a:spcAft>
                <a:spcPts val="0"/>
              </a:spcAft>
              <a:buNone/>
            </a:pPr>
            <a:r>
              <a:t/>
            </a:r>
            <a:endParaRPr/>
          </a:p>
        </p:txBody>
      </p:sp>
      <p:sp>
        <p:nvSpPr>
          <p:cNvPr id="333" name="Google Shape;33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lv-LV"/>
              <a:t>Companies (both Latvian and global) for which the "ecological footprint" and product life cycle are important. </a:t>
            </a:r>
            <a:r>
              <a:rPr b="0" i="0" lang="lv-LV">
                <a:solidFill>
                  <a:srgbClr val="374151"/>
                </a:solidFill>
                <a:latin typeface="Arial"/>
                <a:ea typeface="Arial"/>
                <a:cs typeface="Arial"/>
                <a:sym typeface="Arial"/>
              </a:rPr>
              <a:t>The purchase of second-hand goods reduces the need for new resources as it utilizes existing items, thereby promoting sustainable resource use. It eliminates the necessity for new products and helps prevent the formation of waste.</a:t>
            </a:r>
            <a:endParaRPr/>
          </a:p>
        </p:txBody>
      </p:sp>
      <p:sp>
        <p:nvSpPr>
          <p:cNvPr id="340" name="Google Shape;34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lv-LV"/>
              <a:t>Refurbishment and repair of electronics align with LCA principles by focusing on extending product life, reducing environmental impact, conserving resources, minimizing waste, improving energy efficiency, and considering the entire life cycle of electronic devices. These practices contribute to more sustainable and responsible consumption patterns in the electronics industry.</a:t>
            </a:r>
            <a:endParaRPr/>
          </a:p>
        </p:txBody>
      </p:sp>
      <p:sp>
        <p:nvSpPr>
          <p:cNvPr id="351" name="Google Shape;35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lv-LV"/>
              <a:t>Modular furniture is designed with interchangeable and customizable components, allowing users to reconfigure or add elements without replacing the entire piece. This promotes resource efficiency by reducing the need for new materials and minimizing waste associated with furniture production. LCA emphasizes the importance of prolonging the use phase of products. Modular furniture is designed for adaptability, allowing it to evolve with changing needs and styles. This extends the product's life cycle, reducing the frequency of disposal and the associated environmental impact.</a:t>
            </a:r>
            <a:endParaRPr/>
          </a:p>
        </p:txBody>
      </p:sp>
      <p:sp>
        <p:nvSpPr>
          <p:cNvPr id="360" name="Google Shape;36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lv-LV"/>
              <a:t>Car-sharing solutions contribute positively to LCA when they promote shared rides, reducing the number of individual vehicle trips and optimizing the use of available vehicles. Encouraging users to choose shared rides, opt for electric vehicles, or adopt eco-friendly travel practices contributes positively to sustainability. Transitioning to electric or low-emission vehicles powered by renewable energy sources can significantly reduce the carbon footprint associated with the transportation service.</a:t>
            </a:r>
            <a:endParaRPr/>
          </a:p>
        </p:txBody>
      </p:sp>
      <p:sp>
        <p:nvSpPr>
          <p:cNvPr id="371" name="Google Shape;37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lv-LV"/>
              <a:t>The use of completely recyclable and reusable materials in the Futurecraft.Loop collection is a key LCA consideration. Designing products with recyclability in mind reduces the environmental impact associated with the extraction and processing of raw materials. Glues and adhesives can contribute to environmental harm, and by avoiding them, Adidas reduces the environmental impact during production and facilitates easier disassembly and recycling. The Futurecraft.Loop collection addresses the end-of-life phase by implementing a return and recycling program. This closed-loop system helps minimize the environmental impact associated with the disposal of used shoes and encourages the reuse of materials.</a:t>
            </a:r>
            <a:endParaRPr/>
          </a:p>
        </p:txBody>
      </p:sp>
      <p:sp>
        <p:nvSpPr>
          <p:cNvPr id="382" name="Google Shape;38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lv-LV"/>
              <a:t>LCA assesses the energy and resource consumption throughout the life cycle. Recyclable packaging have a lower environmental impact compared to non-recyclable alternatives if it requires less energy and fewer resources in production, transportation, and disposal. LCA promotes the reduction of environmental impacts associated with waste. Recyclable packaging solutions aim to reduce the amount of packaging waste sent to landfills. This aligns with the principles of a circular economy by keeping materials in use for as long as possible.</a:t>
            </a:r>
            <a:endParaRPr/>
          </a:p>
        </p:txBody>
      </p:sp>
      <p:sp>
        <p:nvSpPr>
          <p:cNvPr id="393" name="Google Shape;39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lv-LV">
                <a:solidFill>
                  <a:srgbClr val="0D0D0D"/>
                </a:solidFill>
                <a:latin typeface="Arial"/>
                <a:ea typeface="Arial"/>
                <a:cs typeface="Arial"/>
                <a:sym typeface="Arial"/>
              </a:rPr>
              <a:t>The image shows the process that represents value creation in the circular economy. A circular economy is a system for the sustainable use of resources where materials are reused and recycled to reduce waste and resource consumption. Here are the steps that make up this cycle:</a:t>
            </a:r>
            <a:endParaRPr/>
          </a:p>
          <a:p>
            <a:pPr indent="-76200" lvl="0" marL="0" rtl="0" algn="l">
              <a:spcBef>
                <a:spcPts val="0"/>
              </a:spcBef>
              <a:spcAft>
                <a:spcPts val="0"/>
              </a:spcAft>
              <a:buClr>
                <a:srgbClr val="0D0D0D"/>
              </a:buClr>
              <a:buSzPts val="1200"/>
              <a:buFont typeface="Calibri"/>
              <a:buAutoNum type="arabicPeriod"/>
            </a:pPr>
            <a:r>
              <a:rPr b="0" i="0" lang="lv-LV">
                <a:solidFill>
                  <a:srgbClr val="0D0D0D"/>
                </a:solidFill>
                <a:latin typeface="Arial"/>
                <a:ea typeface="Arial"/>
                <a:cs typeface="Arial"/>
                <a:sym typeface="Arial"/>
              </a:rPr>
              <a:t>«Take" – take resources or materials.</a:t>
            </a:r>
            <a:endParaRPr/>
          </a:p>
          <a:p>
            <a:pPr indent="-76200" lvl="0" marL="0" rtl="0" algn="l">
              <a:spcBef>
                <a:spcPts val="0"/>
              </a:spcBef>
              <a:spcAft>
                <a:spcPts val="0"/>
              </a:spcAft>
              <a:buClr>
                <a:srgbClr val="0D0D0D"/>
              </a:buClr>
              <a:buSzPts val="1200"/>
              <a:buFont typeface="Calibri"/>
              <a:buAutoNum type="arabicPeriod"/>
            </a:pPr>
            <a:r>
              <a:rPr b="0" i="0" lang="lv-LV">
                <a:solidFill>
                  <a:srgbClr val="0D0D0D"/>
                </a:solidFill>
                <a:latin typeface="Arial"/>
                <a:ea typeface="Arial"/>
                <a:cs typeface="Arial"/>
                <a:sym typeface="Arial"/>
              </a:rPr>
              <a:t>«Create" – create products from these resources.</a:t>
            </a:r>
            <a:endParaRPr/>
          </a:p>
          <a:p>
            <a:pPr indent="-76200" lvl="0" marL="0" rtl="0" algn="l">
              <a:spcBef>
                <a:spcPts val="0"/>
              </a:spcBef>
              <a:spcAft>
                <a:spcPts val="0"/>
              </a:spcAft>
              <a:buClr>
                <a:srgbClr val="0D0D0D"/>
              </a:buClr>
              <a:buSzPts val="1200"/>
              <a:buFont typeface="Calibri"/>
              <a:buAutoNum type="arabicPeriod"/>
            </a:pPr>
            <a:r>
              <a:rPr b="0" i="0" lang="lv-LV">
                <a:solidFill>
                  <a:srgbClr val="0D0D0D"/>
                </a:solidFill>
                <a:latin typeface="Arial"/>
                <a:ea typeface="Arial"/>
                <a:cs typeface="Arial"/>
                <a:sym typeface="Arial"/>
              </a:rPr>
              <a:t>«Use" - use the products created.</a:t>
            </a:r>
            <a:endParaRPr/>
          </a:p>
          <a:p>
            <a:pPr indent="-76200" lvl="0" marL="0" rtl="0" algn="l">
              <a:spcBef>
                <a:spcPts val="0"/>
              </a:spcBef>
              <a:spcAft>
                <a:spcPts val="0"/>
              </a:spcAft>
              <a:buClr>
                <a:srgbClr val="0D0D0D"/>
              </a:buClr>
              <a:buSzPts val="1200"/>
              <a:buFont typeface="Calibri"/>
              <a:buAutoNum type="arabicPeriod"/>
            </a:pPr>
            <a:r>
              <a:rPr b="0" i="0" lang="lv-LV">
                <a:solidFill>
                  <a:srgbClr val="0D0D0D"/>
                </a:solidFill>
                <a:latin typeface="Arial"/>
                <a:ea typeface="Arial"/>
                <a:cs typeface="Arial"/>
                <a:sym typeface="Arial"/>
              </a:rPr>
              <a:t>«Return" - return products or materials back into the economic cycle.</a:t>
            </a:r>
            <a:endParaRPr/>
          </a:p>
          <a:p>
            <a:pPr indent="-76200" lvl="0" marL="0" rtl="0" algn="l">
              <a:spcBef>
                <a:spcPts val="0"/>
              </a:spcBef>
              <a:spcAft>
                <a:spcPts val="0"/>
              </a:spcAft>
              <a:buClr>
                <a:srgbClr val="0D0D0D"/>
              </a:buClr>
              <a:buSzPts val="1200"/>
              <a:buFont typeface="Calibri"/>
              <a:buAutoNum type="arabicPeriod"/>
            </a:pPr>
            <a:r>
              <a:rPr b="0" i="0" lang="lv-LV">
                <a:solidFill>
                  <a:srgbClr val="0D0D0D"/>
                </a:solidFill>
                <a:latin typeface="Arial"/>
                <a:ea typeface="Arial"/>
                <a:cs typeface="Arial"/>
                <a:sym typeface="Arial"/>
              </a:rPr>
              <a:t>«Reuse" - use these returned materials again in the production of products.</a:t>
            </a:r>
            <a:endParaRPr/>
          </a:p>
          <a:p>
            <a:pPr indent="-76200" lvl="0" marL="0" rtl="0" algn="l">
              <a:spcBef>
                <a:spcPts val="0"/>
              </a:spcBef>
              <a:spcAft>
                <a:spcPts val="0"/>
              </a:spcAft>
              <a:buClr>
                <a:srgbClr val="0D0D0D"/>
              </a:buClr>
              <a:buSzPts val="1200"/>
              <a:buFont typeface="Calibri"/>
              <a:buAutoNum type="arabicPeriod"/>
            </a:pPr>
            <a:r>
              <a:rPr b="0" i="0" lang="lv-LV">
                <a:solidFill>
                  <a:srgbClr val="0D0D0D"/>
                </a:solidFill>
                <a:latin typeface="Arial"/>
                <a:ea typeface="Arial"/>
                <a:cs typeface="Arial"/>
                <a:sym typeface="Arial"/>
              </a:rPr>
              <a:t>«Discard" - discard materials that cannot be reused or recycled.</a:t>
            </a:r>
            <a:endParaRPr/>
          </a:p>
          <a:p>
            <a:pPr indent="0" lvl="0" marL="0" rtl="0" algn="l">
              <a:spcBef>
                <a:spcPts val="0"/>
              </a:spcBef>
              <a:spcAft>
                <a:spcPts val="0"/>
              </a:spcAft>
              <a:buNone/>
            </a:pPr>
            <a:r>
              <a:rPr b="0" i="0" lang="lv-LV">
                <a:solidFill>
                  <a:srgbClr val="0D0D0D"/>
                </a:solidFill>
                <a:latin typeface="Arial"/>
                <a:ea typeface="Arial"/>
                <a:cs typeface="Arial"/>
                <a:sym typeface="Arial"/>
              </a:rPr>
              <a:t>In addition to these main points, there are also two side processes in the picture:</a:t>
            </a:r>
            <a:endParaRPr/>
          </a:p>
          <a:p>
            <a:pPr indent="-76200" lvl="0" marL="0" rtl="0" algn="l">
              <a:spcBef>
                <a:spcPts val="0"/>
              </a:spcBef>
              <a:spcAft>
                <a:spcPts val="0"/>
              </a:spcAft>
              <a:buClr>
                <a:srgbClr val="0D0D0D"/>
              </a:buClr>
              <a:buSzPts val="1200"/>
              <a:buFont typeface="Arial"/>
              <a:buChar char="•"/>
            </a:pPr>
            <a:r>
              <a:rPr b="0" i="0" lang="lv-LV">
                <a:solidFill>
                  <a:srgbClr val="0D0D0D"/>
                </a:solidFill>
                <a:latin typeface="Arial"/>
                <a:ea typeface="Arial"/>
                <a:cs typeface="Arial"/>
                <a:sym typeface="Arial"/>
              </a:rPr>
              <a:t>«Recycle" - the process of converting used materials into reusable resources.</a:t>
            </a:r>
            <a:endParaRPr/>
          </a:p>
          <a:p>
            <a:pPr indent="-76200" lvl="0" marL="0" rtl="0" algn="l">
              <a:spcBef>
                <a:spcPts val="0"/>
              </a:spcBef>
              <a:spcAft>
                <a:spcPts val="0"/>
              </a:spcAft>
              <a:buClr>
                <a:srgbClr val="0D0D0D"/>
              </a:buClr>
              <a:buSzPts val="1200"/>
              <a:buFont typeface="Arial"/>
              <a:buChar char="•"/>
            </a:pPr>
            <a:r>
              <a:rPr b="0" i="0" lang="lv-LV">
                <a:solidFill>
                  <a:srgbClr val="0D0D0D"/>
                </a:solidFill>
                <a:latin typeface="Arial"/>
                <a:ea typeface="Arial"/>
                <a:cs typeface="Arial"/>
                <a:sym typeface="Arial"/>
              </a:rPr>
              <a:t>«Repair" - repair and restore products to extend their useful life.</a:t>
            </a:r>
            <a:endParaRPr/>
          </a:p>
          <a:p>
            <a:pPr indent="0" lvl="0" marL="0" rtl="0" algn="l">
              <a:spcBef>
                <a:spcPts val="0"/>
              </a:spcBef>
              <a:spcAft>
                <a:spcPts val="0"/>
              </a:spcAft>
              <a:buNone/>
            </a:pPr>
            <a:r>
              <a:rPr b="0" i="0" lang="lv-LV">
                <a:solidFill>
                  <a:srgbClr val="0D0D0D"/>
                </a:solidFill>
                <a:latin typeface="Arial"/>
                <a:ea typeface="Arial"/>
                <a:cs typeface="Arial"/>
                <a:sym typeface="Arial"/>
              </a:rPr>
              <a:t>All these steps are interconnected and form a closed loop, which is the basis of the circular economy. It helps reduce environmental impact and promotes more efficient use of resources.</a:t>
            </a:r>
            <a:endParaRPr/>
          </a:p>
          <a:p>
            <a:pPr indent="0" lvl="0" marL="0" rtl="0" algn="l">
              <a:spcBef>
                <a:spcPts val="0"/>
              </a:spcBef>
              <a:spcAft>
                <a:spcPts val="0"/>
              </a:spcAft>
              <a:buNone/>
            </a:pPr>
            <a:r>
              <a:t/>
            </a:r>
            <a:endParaRPr/>
          </a:p>
        </p:txBody>
      </p:sp>
      <p:sp>
        <p:nvSpPr>
          <p:cNvPr id="407" name="Google Shape;407;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lv-LV"/>
              <a:t>Find your teammate and split into pairs of 2;</a:t>
            </a:r>
            <a:endParaRPr/>
          </a:p>
          <a:p>
            <a:pPr indent="-228600" lvl="0" marL="228600" rtl="0" algn="l">
              <a:spcBef>
                <a:spcPts val="0"/>
              </a:spcBef>
              <a:spcAft>
                <a:spcPts val="0"/>
              </a:spcAft>
              <a:buClr>
                <a:schemeClr val="dk1"/>
              </a:buClr>
              <a:buSzPts val="1200"/>
              <a:buFont typeface="Calibri"/>
              <a:buAutoNum type="arabicPeriod"/>
            </a:pPr>
            <a:r>
              <a:rPr lang="lv-LV"/>
              <a:t>Taking into account the principles of the product life cycle, ecological footprint and circular economy, develop a product concept;</a:t>
            </a:r>
            <a:endParaRPr/>
          </a:p>
          <a:p>
            <a:pPr indent="-228600" lvl="0" marL="228600" rtl="0" algn="l">
              <a:spcBef>
                <a:spcPts val="0"/>
              </a:spcBef>
              <a:spcAft>
                <a:spcPts val="0"/>
              </a:spcAft>
              <a:buClr>
                <a:schemeClr val="dk1"/>
              </a:buClr>
              <a:buSzPts val="1200"/>
              <a:buFont typeface="Calibri"/>
              <a:buAutoNum type="arabicPeriod"/>
            </a:pPr>
            <a:r>
              <a:rPr lang="lv-LV"/>
              <a:t>Discuss the results in the group.</a:t>
            </a:r>
            <a:br>
              <a:rPr lang="lv-LV"/>
            </a:br>
            <a:endParaRPr/>
          </a:p>
        </p:txBody>
      </p:sp>
      <p:sp>
        <p:nvSpPr>
          <p:cNvPr id="451" name="Google Shape;45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lv-LV"/>
              <a:t>ASSIGNMENT: map your own product or those created from the previous task (slide 29). It is important to be aware of the impact on the environment, to understand each step, to evaluate the benefits. Objective: to develop a sustainable solution for the product. Find a balance between economic viability, ecosystem and sustainability.</a:t>
            </a:r>
            <a:endParaRPr/>
          </a:p>
        </p:txBody>
      </p:sp>
      <p:sp>
        <p:nvSpPr>
          <p:cNvPr id="459" name="Google Shape;459;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lv-LV"/>
              <a:t>Choose a product</a:t>
            </a:r>
            <a:endParaRPr/>
          </a:p>
          <a:p>
            <a:pPr indent="-228600" lvl="0" marL="228600" rtl="0" algn="l">
              <a:spcBef>
                <a:spcPts val="0"/>
              </a:spcBef>
              <a:spcAft>
                <a:spcPts val="0"/>
              </a:spcAft>
              <a:buClr>
                <a:schemeClr val="dk1"/>
              </a:buClr>
              <a:buSzPts val="1200"/>
              <a:buFont typeface="Calibri"/>
              <a:buAutoNum type="arabicPeriod"/>
            </a:pPr>
            <a:r>
              <a:rPr lang="lv-LV"/>
              <a:t>Determine what is your MISSION to create this product?</a:t>
            </a:r>
            <a:endParaRPr/>
          </a:p>
          <a:p>
            <a:pPr indent="-228600" lvl="0" marL="228600" rtl="0" algn="l">
              <a:spcBef>
                <a:spcPts val="0"/>
              </a:spcBef>
              <a:spcAft>
                <a:spcPts val="0"/>
              </a:spcAft>
              <a:buClr>
                <a:schemeClr val="dk1"/>
              </a:buClr>
              <a:buSzPts val="1200"/>
              <a:buFont typeface="Calibri"/>
              <a:buAutoNum type="arabicPeriod"/>
            </a:pPr>
            <a:r>
              <a:rPr lang="lv-LV"/>
              <a:t>Put the big picture together - what is the VALUE PROPOSITION for your product? What makes it better? What else?</a:t>
            </a:r>
            <a:endParaRPr/>
          </a:p>
          <a:p>
            <a:pPr indent="-228600" lvl="0" marL="228600" rtl="0" algn="l">
              <a:spcBef>
                <a:spcPts val="0"/>
              </a:spcBef>
              <a:spcAft>
                <a:spcPts val="0"/>
              </a:spcAft>
              <a:buClr>
                <a:schemeClr val="dk1"/>
              </a:buClr>
              <a:buSzPts val="1200"/>
              <a:buFont typeface="Calibri"/>
              <a:buAutoNum type="arabicPeriod"/>
            </a:pPr>
            <a:r>
              <a:rPr lang="lv-LV"/>
              <a:t>What materials will be needed for your product?</a:t>
            </a:r>
            <a:endParaRPr/>
          </a:p>
          <a:p>
            <a:pPr indent="-228600" lvl="0" marL="228600" rtl="0" algn="l">
              <a:spcBef>
                <a:spcPts val="0"/>
              </a:spcBef>
              <a:spcAft>
                <a:spcPts val="0"/>
              </a:spcAft>
              <a:buClr>
                <a:schemeClr val="dk1"/>
              </a:buClr>
              <a:buSzPts val="1200"/>
              <a:buFont typeface="Calibri"/>
              <a:buAutoNum type="arabicPeriod"/>
            </a:pPr>
            <a:r>
              <a:rPr lang="lv-LV"/>
              <a:t>What could be the future life of the product?</a:t>
            </a:r>
            <a:endParaRPr/>
          </a:p>
          <a:p>
            <a:pPr indent="-228600" lvl="0" marL="228600" rtl="0" algn="l">
              <a:spcBef>
                <a:spcPts val="0"/>
              </a:spcBef>
              <a:spcAft>
                <a:spcPts val="0"/>
              </a:spcAft>
              <a:buClr>
                <a:schemeClr val="dk1"/>
              </a:buClr>
              <a:buSzPts val="1200"/>
              <a:buFont typeface="Calibri"/>
              <a:buAutoNum type="arabicPeriod"/>
            </a:pPr>
            <a:r>
              <a:rPr lang="lv-LV"/>
              <a:t>What "PLAYERS" should be involved to make such a product possible?</a:t>
            </a:r>
            <a:endParaRPr/>
          </a:p>
          <a:p>
            <a:pPr indent="-228600" lvl="0" marL="228600" rtl="0" algn="l">
              <a:spcBef>
                <a:spcPts val="0"/>
              </a:spcBef>
              <a:spcAft>
                <a:spcPts val="0"/>
              </a:spcAft>
              <a:buClr>
                <a:schemeClr val="dk1"/>
              </a:buClr>
              <a:buSzPts val="1200"/>
              <a:buFont typeface="Calibri"/>
              <a:buAutoNum type="arabicPeriod"/>
            </a:pPr>
            <a:r>
              <a:rPr lang="lv-LV"/>
              <a:t>Who is my client??</a:t>
            </a:r>
            <a:endParaRPr/>
          </a:p>
          <a:p>
            <a:pPr indent="-228600" lvl="0" marL="228600" rtl="0" algn="l">
              <a:spcBef>
                <a:spcPts val="0"/>
              </a:spcBef>
              <a:spcAft>
                <a:spcPts val="0"/>
              </a:spcAft>
              <a:buClr>
                <a:schemeClr val="dk1"/>
              </a:buClr>
              <a:buSzPts val="1200"/>
              <a:buFont typeface="Calibri"/>
              <a:buAutoNum type="arabicPeriod"/>
            </a:pPr>
            <a:r>
              <a:rPr lang="lv-LV"/>
              <a:t>What positive, negative effects arise from my actions?</a:t>
            </a:r>
            <a:endParaRPr/>
          </a:p>
          <a:p>
            <a:pPr indent="-152400" lvl="0" marL="228600" rtl="0" algn="l">
              <a:spcBef>
                <a:spcPts val="0"/>
              </a:spcBef>
              <a:spcAft>
                <a:spcPts val="0"/>
              </a:spcAft>
              <a:buClr>
                <a:schemeClr val="dk1"/>
              </a:buClr>
              <a:buSzPts val="1200"/>
              <a:buFont typeface="Calibri"/>
              <a:buNone/>
            </a:pPr>
            <a:r>
              <a:t/>
            </a:r>
            <a:endParaRPr/>
          </a:p>
        </p:txBody>
      </p:sp>
      <p:sp>
        <p:nvSpPr>
          <p:cNvPr id="465" name="Google Shape;46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lv-LV" sz="1200">
                <a:latin typeface="Times New Roman"/>
                <a:ea typeface="Times New Roman"/>
                <a:cs typeface="Times New Roman"/>
                <a:sym typeface="Times New Roman"/>
              </a:rPr>
              <a:t>Such an exercise can be a creative way to develop alternative thinking skills and stimulate creativity in participants. It also provides an opportunity to rethink the use of existing items or resources and to come up with new, innovative approaches. Here are some ways participants can interpret this exercise:</a:t>
            </a:r>
            <a:endParaRPr sz="1100">
              <a:latin typeface="Calibri"/>
              <a:ea typeface="Calibri"/>
              <a:cs typeface="Calibri"/>
              <a:sym typeface="Calibri"/>
            </a:endParaRPr>
          </a:p>
          <a:p>
            <a:pPr indent="0" lvl="0" marL="0" rtl="0" algn="l">
              <a:lnSpc>
                <a:spcPct val="107000"/>
              </a:lnSpc>
              <a:spcBef>
                <a:spcPts val="800"/>
              </a:spcBef>
              <a:spcAft>
                <a:spcPts val="0"/>
              </a:spcAft>
              <a:buNone/>
            </a:pPr>
            <a:r>
              <a:rPr b="1" lang="lv-LV" sz="1200">
                <a:latin typeface="Times New Roman"/>
                <a:ea typeface="Times New Roman"/>
                <a:cs typeface="Times New Roman"/>
                <a:sym typeface="Times New Roman"/>
              </a:rPr>
              <a:t>Description of the task:</a:t>
            </a:r>
            <a:endParaRPr sz="11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200"/>
              <a:buFont typeface="Calibri"/>
              <a:buAutoNum type="arabicPeriod"/>
            </a:pPr>
            <a:r>
              <a:rPr b="1" lang="lv-LV" sz="1200">
                <a:latin typeface="Times New Roman"/>
                <a:ea typeface="Times New Roman"/>
                <a:cs typeface="Times New Roman"/>
                <a:sym typeface="Times New Roman"/>
              </a:rPr>
              <a:t>Writing:</a:t>
            </a:r>
            <a:endParaRPr sz="1100">
              <a:latin typeface="Calibri"/>
              <a:ea typeface="Calibri"/>
              <a:cs typeface="Calibri"/>
              <a:sym typeface="Calibri"/>
            </a:endParaRPr>
          </a:p>
          <a:p>
            <a:pPr indent="-285750" lvl="1" marL="742950" rtl="0" algn="l">
              <a:lnSpc>
                <a:spcPct val="107000"/>
              </a:lnSpc>
              <a:spcBef>
                <a:spcPts val="800"/>
              </a:spcBef>
              <a:spcAft>
                <a:spcPts val="0"/>
              </a:spcAft>
              <a:buClr>
                <a:schemeClr val="dk1"/>
              </a:buClr>
              <a:buSzPts val="1000"/>
              <a:buFont typeface="Noto Sans Symbols"/>
              <a:buChar char="∙"/>
            </a:pPr>
            <a:r>
              <a:rPr lang="lv-LV" sz="1200">
                <a:latin typeface="Times New Roman"/>
                <a:ea typeface="Times New Roman"/>
                <a:cs typeface="Times New Roman"/>
                <a:sym typeface="Times New Roman"/>
              </a:rPr>
              <a:t>Participants write all the possible alternatives that can be done with the chosen object. This can include practical and creative ideas.</a:t>
            </a:r>
            <a:endParaRPr sz="11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200"/>
              <a:buFont typeface="Calibri"/>
              <a:buAutoNum type="arabicPeriod"/>
            </a:pPr>
            <a:r>
              <a:rPr b="1" lang="lv-LV" sz="1200">
                <a:latin typeface="Times New Roman"/>
                <a:ea typeface="Times New Roman"/>
                <a:cs typeface="Times New Roman"/>
                <a:sym typeface="Times New Roman"/>
              </a:rPr>
              <a:t>Thought cloud or sketches:</a:t>
            </a:r>
            <a:endParaRPr sz="1100">
              <a:latin typeface="Calibri"/>
              <a:ea typeface="Calibri"/>
              <a:cs typeface="Calibri"/>
              <a:sym typeface="Calibri"/>
            </a:endParaRPr>
          </a:p>
          <a:p>
            <a:pPr indent="-285750" lvl="1" marL="742950" rtl="0" algn="l">
              <a:lnSpc>
                <a:spcPct val="107000"/>
              </a:lnSpc>
              <a:spcBef>
                <a:spcPts val="800"/>
              </a:spcBef>
              <a:spcAft>
                <a:spcPts val="0"/>
              </a:spcAft>
              <a:buClr>
                <a:schemeClr val="dk1"/>
              </a:buClr>
              <a:buSzPts val="1000"/>
              <a:buFont typeface="Noto Sans Symbols"/>
              <a:buChar char="∙"/>
            </a:pPr>
            <a:r>
              <a:rPr lang="lv-LV" sz="1200">
                <a:latin typeface="Times New Roman"/>
                <a:ea typeface="Times New Roman"/>
                <a:cs typeface="Times New Roman"/>
                <a:sym typeface="Times New Roman"/>
              </a:rPr>
              <a:t>Encourage participants to create mind maps or sketches to visualize their ideas and connections between them.</a:t>
            </a:r>
            <a:endParaRPr sz="11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200"/>
              <a:buFont typeface="Calibri"/>
              <a:buAutoNum type="arabicPeriod"/>
            </a:pPr>
            <a:r>
              <a:rPr b="1" lang="lv-LV" sz="1200">
                <a:latin typeface="Times New Roman"/>
                <a:ea typeface="Times New Roman"/>
                <a:cs typeface="Times New Roman"/>
                <a:sym typeface="Times New Roman"/>
              </a:rPr>
              <a:t>Group discussions:</a:t>
            </a:r>
            <a:endParaRPr sz="1100">
              <a:latin typeface="Calibri"/>
              <a:ea typeface="Calibri"/>
              <a:cs typeface="Calibri"/>
              <a:sym typeface="Calibri"/>
            </a:endParaRPr>
          </a:p>
          <a:p>
            <a:pPr indent="-285750" lvl="1" marL="742950" rtl="0" algn="l">
              <a:lnSpc>
                <a:spcPct val="107000"/>
              </a:lnSpc>
              <a:spcBef>
                <a:spcPts val="800"/>
              </a:spcBef>
              <a:spcAft>
                <a:spcPts val="0"/>
              </a:spcAft>
              <a:buClr>
                <a:schemeClr val="dk1"/>
              </a:buClr>
              <a:buSzPts val="1000"/>
              <a:buFont typeface="Noto Sans Symbols"/>
              <a:buChar char="∙"/>
            </a:pPr>
            <a:r>
              <a:rPr lang="lv-LV" sz="1200">
                <a:latin typeface="Times New Roman"/>
                <a:ea typeface="Times New Roman"/>
                <a:cs typeface="Times New Roman"/>
                <a:sym typeface="Times New Roman"/>
              </a:rPr>
              <a:t>Individual work is followed by group discussions, where participants share their ideas and proposals.</a:t>
            </a:r>
            <a:endParaRPr sz="11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200"/>
              <a:buFont typeface="Calibri"/>
              <a:buAutoNum type="arabicPeriod"/>
            </a:pPr>
            <a:r>
              <a:rPr b="1" lang="lv-LV" sz="1200">
                <a:latin typeface="Times New Roman"/>
                <a:ea typeface="Times New Roman"/>
                <a:cs typeface="Times New Roman"/>
                <a:sym typeface="Times New Roman"/>
              </a:rPr>
              <a:t>Innovative approaches:</a:t>
            </a:r>
            <a:endParaRPr sz="1100">
              <a:latin typeface="Calibri"/>
              <a:ea typeface="Calibri"/>
              <a:cs typeface="Calibri"/>
              <a:sym typeface="Calibri"/>
            </a:endParaRPr>
          </a:p>
          <a:p>
            <a:pPr indent="-285750" lvl="1" marL="742950" rtl="0" algn="l">
              <a:lnSpc>
                <a:spcPct val="107000"/>
              </a:lnSpc>
              <a:spcBef>
                <a:spcPts val="800"/>
              </a:spcBef>
              <a:spcAft>
                <a:spcPts val="0"/>
              </a:spcAft>
              <a:buClr>
                <a:schemeClr val="dk1"/>
              </a:buClr>
              <a:buSzPts val="1000"/>
              <a:buFont typeface="Noto Sans Symbols"/>
              <a:buChar char="∙"/>
            </a:pPr>
            <a:r>
              <a:rPr lang="lv-LV" sz="1200">
                <a:latin typeface="Times New Roman"/>
                <a:ea typeface="Times New Roman"/>
                <a:cs typeface="Times New Roman"/>
                <a:sym typeface="Times New Roman"/>
              </a:rPr>
              <a:t>Challenge participants to come up with innovative and unusual ideas, challenging preconceptions about the use of the subject.</a:t>
            </a:r>
            <a:endParaRPr sz="1100">
              <a:latin typeface="Calibri"/>
              <a:ea typeface="Calibri"/>
              <a:cs typeface="Calibri"/>
              <a:sym typeface="Calibri"/>
            </a:endParaRPr>
          </a:p>
          <a:p>
            <a:pPr indent="0" lvl="0" marL="0" rtl="0" algn="l">
              <a:spcBef>
                <a:spcPts val="800"/>
              </a:spcBef>
              <a:spcAft>
                <a:spcPts val="0"/>
              </a:spcAft>
              <a:buNone/>
            </a:pPr>
            <a:r>
              <a:rPr lang="lv-LV" sz="1200">
                <a:latin typeface="Times New Roman"/>
                <a:ea typeface="Times New Roman"/>
                <a:cs typeface="Times New Roman"/>
                <a:sym typeface="Times New Roman"/>
              </a:rPr>
              <a:t>This type of task is not only exciting and creative, but also promotes the development of new and innovative ideas, as well as group dynamics and cooperation.</a:t>
            </a:r>
            <a:endParaRPr/>
          </a:p>
        </p:txBody>
      </p:sp>
      <p:sp>
        <p:nvSpPr>
          <p:cNvPr id="104" name="Google Shape;10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D0D0D"/>
              </a:buClr>
              <a:buSzPts val="1600"/>
              <a:buFont typeface="Arial"/>
              <a:buNone/>
            </a:pPr>
            <a:r>
              <a:rPr b="0" i="0" lang="lv-LV" sz="1600" u="none" cap="none" strike="noStrike">
                <a:solidFill>
                  <a:srgbClr val="0D0D0D"/>
                </a:solidFill>
                <a:latin typeface="Arial"/>
                <a:ea typeface="Arial"/>
                <a:cs typeface="Arial"/>
                <a:sym typeface="Arial"/>
              </a:rPr>
              <a:t>The ecodesign approach is fundamentally important in promoting sustainable development and protecting the environment. It helps to reduce the negative impact of products and services throughout their life cycle. Based on the aspects each of you highlighted, here is a more detailed look at each of the key principles of eco-design mentioned:</a:t>
            </a:r>
            <a:endParaRPr/>
          </a:p>
          <a:p>
            <a:pPr indent="-342900" lvl="0" marL="342900" marR="0" rtl="0" algn="l">
              <a:lnSpc>
                <a:spcPct val="100000"/>
              </a:lnSpc>
              <a:spcBef>
                <a:spcPts val="0"/>
              </a:spcBef>
              <a:spcAft>
                <a:spcPts val="0"/>
              </a:spcAft>
              <a:buClr>
                <a:srgbClr val="0D0D0D"/>
              </a:buClr>
              <a:buSzPts val="1600"/>
              <a:buFont typeface="Arial"/>
              <a:buAutoNum type="arabicPeriod"/>
            </a:pPr>
            <a:r>
              <a:rPr b="1" i="0" lang="lv-LV" sz="1600" u="none" cap="none" strike="noStrike">
                <a:solidFill>
                  <a:srgbClr val="0D0D0D"/>
                </a:solidFill>
                <a:latin typeface="Arial"/>
                <a:ea typeface="Arial"/>
                <a:cs typeface="Arial"/>
                <a:sym typeface="Arial"/>
              </a:rPr>
              <a:t>Reduce consumption of raw materials (economy of materials, reduced consumption of natural resources)</a:t>
            </a:r>
            <a:endParaRPr b="1" i="0" sz="1600" u="none" cap="none" strike="noStrike">
              <a:solidFill>
                <a:srgbClr val="0D0D0D"/>
              </a:solidFill>
              <a:latin typeface="Arial"/>
              <a:ea typeface="Arial"/>
              <a:cs typeface="Arial"/>
              <a:sym typeface="Arial"/>
            </a:endParaRPr>
          </a:p>
          <a:p>
            <a:pPr indent="-285750" lvl="0" marL="285750" marR="0" rtl="0" algn="l">
              <a:lnSpc>
                <a:spcPct val="100000"/>
              </a:lnSpc>
              <a:spcBef>
                <a:spcPts val="0"/>
              </a:spcBef>
              <a:spcAft>
                <a:spcPts val="0"/>
              </a:spcAft>
              <a:buClr>
                <a:srgbClr val="0D0D0D"/>
              </a:buClr>
              <a:buSzPts val="1600"/>
              <a:buFont typeface="Arial"/>
              <a:buChar char="•"/>
            </a:pPr>
            <a:r>
              <a:rPr b="1" i="0" lang="lv-LV" sz="1600" u="none" cap="none" strike="noStrike">
                <a:solidFill>
                  <a:srgbClr val="0D0D0D"/>
                </a:solidFill>
                <a:latin typeface="Arial"/>
                <a:ea typeface="Arial"/>
                <a:cs typeface="Arial"/>
                <a:sym typeface="Arial"/>
              </a:rPr>
              <a:t>Design for less material:</a:t>
            </a:r>
            <a:r>
              <a:rPr b="0" i="0" lang="lv-LV" sz="1600" u="none" cap="none" strike="noStrike">
                <a:solidFill>
                  <a:srgbClr val="0D0D0D"/>
                </a:solidFill>
                <a:latin typeface="Arial"/>
                <a:ea typeface="Arial"/>
                <a:cs typeface="Arial"/>
                <a:sym typeface="Arial"/>
              </a:rPr>
              <a:t> Optimize the design of products so that they require less material in production, without losing their quality and functionality.</a:t>
            </a:r>
            <a:endParaRPr/>
          </a:p>
          <a:p>
            <a:pPr indent="-285750" lvl="0" marL="285750" marR="0" rtl="0" algn="l">
              <a:lnSpc>
                <a:spcPct val="100000"/>
              </a:lnSpc>
              <a:spcBef>
                <a:spcPts val="0"/>
              </a:spcBef>
              <a:spcAft>
                <a:spcPts val="0"/>
              </a:spcAft>
              <a:buClr>
                <a:srgbClr val="0D0D0D"/>
              </a:buClr>
              <a:buSzPts val="1600"/>
              <a:buFont typeface="Arial"/>
              <a:buChar char="•"/>
            </a:pPr>
            <a:r>
              <a:rPr b="1" i="0" lang="lv-LV" sz="1600" u="none" cap="none" strike="noStrike">
                <a:solidFill>
                  <a:srgbClr val="0D0D0D"/>
                </a:solidFill>
                <a:latin typeface="Arial"/>
                <a:ea typeface="Arial"/>
                <a:cs typeface="Arial"/>
                <a:sym typeface="Arial"/>
              </a:rPr>
              <a:t>Reuse and recycling:</a:t>
            </a:r>
            <a:r>
              <a:rPr b="0" i="0" lang="lv-LV" sz="1600" u="none" cap="none" strike="noStrike">
                <a:solidFill>
                  <a:srgbClr val="0D0D0D"/>
                </a:solidFill>
                <a:latin typeface="Arial"/>
                <a:ea typeface="Arial"/>
                <a:cs typeface="Arial"/>
                <a:sym typeface="Arial"/>
              </a:rPr>
              <a:t> Promote reuse and recycling of materials to reduce the need for new resources.</a:t>
            </a:r>
            <a:endParaRPr/>
          </a:p>
          <a:p>
            <a:pPr indent="0" lvl="0" marL="0" marR="0" rtl="0" algn="l">
              <a:lnSpc>
                <a:spcPct val="100000"/>
              </a:lnSpc>
              <a:spcBef>
                <a:spcPts val="0"/>
              </a:spcBef>
              <a:spcAft>
                <a:spcPts val="0"/>
              </a:spcAft>
              <a:buClr>
                <a:srgbClr val="0D0D0D"/>
              </a:buClr>
              <a:buSzPts val="1600"/>
              <a:buFont typeface="Arial"/>
              <a:buNone/>
            </a:pPr>
            <a:r>
              <a:rPr b="1" i="0" lang="lv-LV" sz="1600" u="none" cap="none" strike="noStrike">
                <a:solidFill>
                  <a:srgbClr val="0D0D0D"/>
                </a:solidFill>
                <a:latin typeface="Arial"/>
                <a:ea typeface="Arial"/>
                <a:cs typeface="Arial"/>
                <a:sym typeface="Arial"/>
              </a:rPr>
              <a:t>2. Reduce energy consumption</a:t>
            </a:r>
            <a:endParaRPr b="1" i="0" sz="1600" u="none" cap="none" strike="noStrike">
              <a:solidFill>
                <a:srgbClr val="0D0D0D"/>
              </a:solidFill>
              <a:latin typeface="Arial"/>
              <a:ea typeface="Arial"/>
              <a:cs typeface="Arial"/>
              <a:sym typeface="Arial"/>
            </a:endParaRPr>
          </a:p>
          <a:p>
            <a:pPr indent="-285750" lvl="0" marL="285750" marR="0" rtl="0" algn="l">
              <a:lnSpc>
                <a:spcPct val="100000"/>
              </a:lnSpc>
              <a:spcBef>
                <a:spcPts val="0"/>
              </a:spcBef>
              <a:spcAft>
                <a:spcPts val="0"/>
              </a:spcAft>
              <a:buClr>
                <a:srgbClr val="0D0D0D"/>
              </a:buClr>
              <a:buSzPts val="1600"/>
              <a:buFont typeface="Arial"/>
              <a:buChar char="•"/>
            </a:pPr>
            <a:r>
              <a:rPr b="1" i="0" lang="lv-LV" sz="1600" u="none" cap="none" strike="noStrike">
                <a:solidFill>
                  <a:srgbClr val="0D0D0D"/>
                </a:solidFill>
                <a:latin typeface="Arial"/>
                <a:ea typeface="Arial"/>
                <a:cs typeface="Arial"/>
                <a:sym typeface="Arial"/>
              </a:rPr>
              <a:t>Energy efficiency:</a:t>
            </a:r>
            <a:r>
              <a:rPr b="0" i="0" lang="lv-LV" sz="1600" u="none" cap="none" strike="noStrike">
                <a:solidFill>
                  <a:srgbClr val="0D0D0D"/>
                </a:solidFill>
                <a:latin typeface="Arial"/>
                <a:ea typeface="Arial"/>
                <a:cs typeface="Arial"/>
                <a:sym typeface="Arial"/>
              </a:rPr>
              <a:t> Design products that use less energy in their production and use, such as energy-saving appliances.</a:t>
            </a:r>
            <a:endParaRPr/>
          </a:p>
          <a:p>
            <a:pPr indent="-285750" lvl="0" marL="285750" marR="0" rtl="0" algn="l">
              <a:lnSpc>
                <a:spcPct val="100000"/>
              </a:lnSpc>
              <a:spcBef>
                <a:spcPts val="0"/>
              </a:spcBef>
              <a:spcAft>
                <a:spcPts val="0"/>
              </a:spcAft>
              <a:buClr>
                <a:srgbClr val="0D0D0D"/>
              </a:buClr>
              <a:buSzPts val="1600"/>
              <a:buFont typeface="Arial"/>
              <a:buChar char="•"/>
            </a:pPr>
            <a:r>
              <a:rPr b="1" i="0" lang="lv-LV" sz="1600" u="none" cap="none" strike="noStrike">
                <a:solidFill>
                  <a:srgbClr val="0D0D0D"/>
                </a:solidFill>
                <a:latin typeface="Arial"/>
                <a:ea typeface="Arial"/>
                <a:cs typeface="Arial"/>
                <a:sym typeface="Arial"/>
              </a:rPr>
              <a:t>Use of renewable energy sources:</a:t>
            </a:r>
            <a:r>
              <a:rPr b="0" i="0" lang="lv-LV" sz="1600" u="none" cap="none" strike="noStrike">
                <a:solidFill>
                  <a:srgbClr val="0D0D0D"/>
                </a:solidFill>
                <a:latin typeface="Arial"/>
                <a:ea typeface="Arial"/>
                <a:cs typeface="Arial"/>
                <a:sym typeface="Arial"/>
              </a:rPr>
              <a:t> Promote the use of renewable energy sources such as solar or wind energy in the product life cycle.</a:t>
            </a:r>
            <a:endParaRPr/>
          </a:p>
          <a:p>
            <a:pPr indent="0" lvl="0" marL="0" marR="0" rtl="0" algn="l">
              <a:lnSpc>
                <a:spcPct val="100000"/>
              </a:lnSpc>
              <a:spcBef>
                <a:spcPts val="0"/>
              </a:spcBef>
              <a:spcAft>
                <a:spcPts val="0"/>
              </a:spcAft>
              <a:buClr>
                <a:srgbClr val="0D0D0D"/>
              </a:buClr>
              <a:buSzPts val="1600"/>
              <a:buFont typeface="Arial"/>
              <a:buNone/>
            </a:pPr>
            <a:r>
              <a:rPr b="1" i="0" lang="lv-LV" sz="1600" u="none" cap="none" strike="noStrike">
                <a:solidFill>
                  <a:srgbClr val="0D0D0D"/>
                </a:solidFill>
                <a:latin typeface="Arial"/>
                <a:ea typeface="Arial"/>
                <a:cs typeface="Arial"/>
                <a:sym typeface="Arial"/>
              </a:rPr>
              <a:t>3. Use cleaner materials – replacement of dangerous components</a:t>
            </a:r>
            <a:endParaRPr b="1" i="0" sz="1600" u="none" cap="none" strike="noStrike">
              <a:solidFill>
                <a:srgbClr val="0D0D0D"/>
              </a:solidFill>
              <a:latin typeface="Arial"/>
              <a:ea typeface="Arial"/>
              <a:cs typeface="Arial"/>
              <a:sym typeface="Arial"/>
            </a:endParaRPr>
          </a:p>
          <a:p>
            <a:pPr indent="-285750" lvl="0" marL="285750" marR="0" rtl="0" algn="l">
              <a:lnSpc>
                <a:spcPct val="100000"/>
              </a:lnSpc>
              <a:spcBef>
                <a:spcPts val="0"/>
              </a:spcBef>
              <a:spcAft>
                <a:spcPts val="0"/>
              </a:spcAft>
              <a:buClr>
                <a:srgbClr val="0D0D0D"/>
              </a:buClr>
              <a:buSzPts val="1600"/>
              <a:buFont typeface="Arial"/>
              <a:buChar char="•"/>
            </a:pPr>
            <a:r>
              <a:rPr b="1" i="0" lang="lv-LV" sz="1600" u="none" cap="none" strike="noStrike">
                <a:solidFill>
                  <a:srgbClr val="0D0D0D"/>
                </a:solidFill>
                <a:latin typeface="Arial"/>
                <a:ea typeface="Arial"/>
                <a:cs typeface="Arial"/>
                <a:sym typeface="Arial"/>
              </a:rPr>
              <a:t>Use of harmless materials:</a:t>
            </a:r>
            <a:r>
              <a:rPr b="0" i="0" lang="lv-LV" sz="1600" u="none" cap="none" strike="noStrike">
                <a:solidFill>
                  <a:srgbClr val="0D0D0D"/>
                </a:solidFill>
                <a:latin typeface="Arial"/>
                <a:ea typeface="Arial"/>
                <a:cs typeface="Arial"/>
                <a:sym typeface="Arial"/>
              </a:rPr>
              <a:t> Replace hazardous and toxic materials with safer, less harmful alternatives.</a:t>
            </a:r>
            <a:endParaRPr/>
          </a:p>
          <a:p>
            <a:pPr indent="-285750" lvl="0" marL="285750" marR="0" rtl="0" algn="l">
              <a:lnSpc>
                <a:spcPct val="100000"/>
              </a:lnSpc>
              <a:spcBef>
                <a:spcPts val="0"/>
              </a:spcBef>
              <a:spcAft>
                <a:spcPts val="0"/>
              </a:spcAft>
              <a:buClr>
                <a:srgbClr val="0D0D0D"/>
              </a:buClr>
              <a:buSzPts val="1600"/>
              <a:buFont typeface="Arial"/>
              <a:buChar char="•"/>
            </a:pPr>
            <a:r>
              <a:rPr b="1" i="0" lang="lv-LV" sz="1600" u="none" cap="none" strike="noStrike">
                <a:solidFill>
                  <a:srgbClr val="0D0D0D"/>
                </a:solidFill>
                <a:latin typeface="Arial"/>
                <a:ea typeface="Arial"/>
                <a:cs typeface="Arial"/>
                <a:sym typeface="Arial"/>
              </a:rPr>
              <a:t>Healthy and environmentally friendly choices:</a:t>
            </a:r>
            <a:r>
              <a:rPr b="0" i="0" lang="lv-LV" sz="1600" u="none" cap="none" strike="noStrike">
                <a:solidFill>
                  <a:srgbClr val="0D0D0D"/>
                </a:solidFill>
                <a:latin typeface="Arial"/>
                <a:ea typeface="Arial"/>
                <a:cs typeface="Arial"/>
                <a:sym typeface="Arial"/>
              </a:rPr>
              <a:t> Use materials that are biodegradable or have less negative impact on the environment and human health.</a:t>
            </a:r>
            <a:endParaRPr/>
          </a:p>
          <a:p>
            <a:pPr indent="0" lvl="0" marL="0" marR="0" rtl="0" algn="l">
              <a:lnSpc>
                <a:spcPct val="100000"/>
              </a:lnSpc>
              <a:spcBef>
                <a:spcPts val="0"/>
              </a:spcBef>
              <a:spcAft>
                <a:spcPts val="0"/>
              </a:spcAft>
              <a:buClr>
                <a:srgbClr val="0D0D0D"/>
              </a:buClr>
              <a:buSzPts val="1600"/>
              <a:buFont typeface="Arial"/>
              <a:buNone/>
            </a:pPr>
            <a:r>
              <a:rPr b="1" i="0" lang="lv-LV" sz="1600" u="none" cap="none" strike="noStrike">
                <a:solidFill>
                  <a:srgbClr val="0D0D0D"/>
                </a:solidFill>
                <a:latin typeface="Arial"/>
                <a:ea typeface="Arial"/>
                <a:cs typeface="Arial"/>
                <a:sym typeface="Arial"/>
              </a:rPr>
              <a:t>4. Use cleaner production processes (includes harmless alternatives)</a:t>
            </a:r>
            <a:endParaRPr b="1" i="0" sz="1600" u="none" cap="none" strike="noStrike">
              <a:solidFill>
                <a:srgbClr val="0D0D0D"/>
              </a:solidFill>
              <a:latin typeface="Arial"/>
              <a:ea typeface="Arial"/>
              <a:cs typeface="Arial"/>
              <a:sym typeface="Arial"/>
            </a:endParaRPr>
          </a:p>
          <a:p>
            <a:pPr indent="-285750" lvl="0" marL="285750" marR="0" rtl="0" algn="l">
              <a:lnSpc>
                <a:spcPct val="100000"/>
              </a:lnSpc>
              <a:spcBef>
                <a:spcPts val="0"/>
              </a:spcBef>
              <a:spcAft>
                <a:spcPts val="0"/>
              </a:spcAft>
              <a:buClr>
                <a:srgbClr val="0D0D0D"/>
              </a:buClr>
              <a:buSzPts val="1600"/>
              <a:buFont typeface="Arial"/>
              <a:buChar char="•"/>
            </a:pPr>
            <a:r>
              <a:rPr b="1" i="0" lang="lv-LV" sz="1600" u="none" cap="none" strike="noStrike">
                <a:solidFill>
                  <a:srgbClr val="0D0D0D"/>
                </a:solidFill>
                <a:latin typeface="Arial"/>
                <a:ea typeface="Arial"/>
                <a:cs typeface="Arial"/>
                <a:sym typeface="Arial"/>
              </a:rPr>
              <a:t>Production optimization:</a:t>
            </a:r>
            <a:r>
              <a:rPr b="0" i="0" lang="lv-LV" sz="1600" u="none" cap="none" strike="noStrike">
                <a:solidFill>
                  <a:srgbClr val="0D0D0D"/>
                </a:solidFill>
                <a:latin typeface="Arial"/>
                <a:ea typeface="Arial"/>
                <a:cs typeface="Arial"/>
                <a:sym typeface="Arial"/>
              </a:rPr>
              <a:t> Implement more efficient production processes that reduce waste and energy consumption.</a:t>
            </a:r>
            <a:endParaRPr/>
          </a:p>
          <a:p>
            <a:pPr indent="-285750" lvl="0" marL="285750" marR="0" rtl="0" algn="l">
              <a:lnSpc>
                <a:spcPct val="100000"/>
              </a:lnSpc>
              <a:spcBef>
                <a:spcPts val="0"/>
              </a:spcBef>
              <a:spcAft>
                <a:spcPts val="0"/>
              </a:spcAft>
              <a:buClr>
                <a:srgbClr val="0D0D0D"/>
              </a:buClr>
              <a:buSzPts val="1600"/>
              <a:buFont typeface="Arial"/>
              <a:buChar char="•"/>
            </a:pPr>
            <a:r>
              <a:rPr b="1" i="0" lang="lv-LV" sz="1600" u="none" cap="none" strike="noStrike">
                <a:solidFill>
                  <a:srgbClr val="0D0D0D"/>
                </a:solidFill>
                <a:latin typeface="Arial"/>
                <a:ea typeface="Arial"/>
                <a:cs typeface="Arial"/>
                <a:sym typeface="Arial"/>
              </a:rPr>
              <a:t>Reduction of environmental pollution:</a:t>
            </a:r>
            <a:r>
              <a:rPr b="0" i="0" lang="lv-LV" sz="1600" u="none" cap="none" strike="noStrike">
                <a:solidFill>
                  <a:srgbClr val="0D0D0D"/>
                </a:solidFill>
                <a:latin typeface="Arial"/>
                <a:ea typeface="Arial"/>
                <a:cs typeface="Arial"/>
                <a:sym typeface="Arial"/>
              </a:rPr>
              <a:t> Reduce emissions and other pollution that occur during the production process.</a:t>
            </a:r>
            <a:endParaRPr/>
          </a:p>
          <a:p>
            <a:pPr indent="0" lvl="0" marL="0" marR="0" rtl="0" algn="l">
              <a:lnSpc>
                <a:spcPct val="100000"/>
              </a:lnSpc>
              <a:spcBef>
                <a:spcPts val="0"/>
              </a:spcBef>
              <a:spcAft>
                <a:spcPts val="0"/>
              </a:spcAft>
              <a:buClr>
                <a:srgbClr val="0D0D0D"/>
              </a:buClr>
              <a:buSzPts val="1600"/>
              <a:buFont typeface="Arial"/>
              <a:buNone/>
            </a:pPr>
            <a:r>
              <a:rPr b="1" i="0" lang="lv-LV" sz="1600" u="none" cap="none" strike="noStrike">
                <a:solidFill>
                  <a:srgbClr val="0D0D0D"/>
                </a:solidFill>
                <a:latin typeface="Arial"/>
                <a:ea typeface="Arial"/>
                <a:cs typeface="Arial"/>
                <a:sym typeface="Arial"/>
              </a:rPr>
              <a:t>5. Extend the life of the product (economy of materials, reduced consumption of natural resources)</a:t>
            </a:r>
            <a:endParaRPr b="1" i="0" sz="1600" u="none" cap="none" strike="noStrike">
              <a:solidFill>
                <a:srgbClr val="0D0D0D"/>
              </a:solidFill>
              <a:latin typeface="Arial"/>
              <a:ea typeface="Arial"/>
              <a:cs typeface="Arial"/>
              <a:sym typeface="Arial"/>
            </a:endParaRPr>
          </a:p>
          <a:p>
            <a:pPr indent="-285750" lvl="0" marL="285750" marR="0" rtl="0" algn="l">
              <a:lnSpc>
                <a:spcPct val="100000"/>
              </a:lnSpc>
              <a:spcBef>
                <a:spcPts val="0"/>
              </a:spcBef>
              <a:spcAft>
                <a:spcPts val="0"/>
              </a:spcAft>
              <a:buClr>
                <a:srgbClr val="0D0D0D"/>
              </a:buClr>
              <a:buSzPts val="1600"/>
              <a:buFont typeface="Arial"/>
              <a:buChar char="•"/>
            </a:pPr>
            <a:r>
              <a:rPr b="1" i="0" lang="lv-LV" sz="1600" u="none" cap="none" strike="noStrike">
                <a:solidFill>
                  <a:srgbClr val="0D0D0D"/>
                </a:solidFill>
                <a:latin typeface="Arial"/>
                <a:ea typeface="Arial"/>
                <a:cs typeface="Arial"/>
                <a:sym typeface="Arial"/>
              </a:rPr>
              <a:t>Design for long-lasting use:</a:t>
            </a:r>
            <a:r>
              <a:rPr b="0" i="0" lang="lv-LV" sz="1600" u="none" cap="none" strike="noStrike">
                <a:solidFill>
                  <a:srgbClr val="0D0D0D"/>
                </a:solidFill>
                <a:latin typeface="Arial"/>
                <a:ea typeface="Arial"/>
                <a:cs typeface="Arial"/>
                <a:sym typeface="Arial"/>
              </a:rPr>
              <a:t> To create products that are durable, easy to repair and renew, thereby extending their life.</a:t>
            </a:r>
            <a:endParaRPr/>
          </a:p>
          <a:p>
            <a:pPr indent="-285750" lvl="0" marL="285750" marR="0" rtl="0" algn="l">
              <a:lnSpc>
                <a:spcPct val="100000"/>
              </a:lnSpc>
              <a:spcBef>
                <a:spcPts val="0"/>
              </a:spcBef>
              <a:spcAft>
                <a:spcPts val="0"/>
              </a:spcAft>
              <a:buClr>
                <a:srgbClr val="0D0D0D"/>
              </a:buClr>
              <a:buSzPts val="1600"/>
              <a:buFont typeface="Arial"/>
              <a:buChar char="•"/>
            </a:pPr>
            <a:r>
              <a:rPr b="1" i="0" lang="lv-LV" sz="1600" u="none" cap="none" strike="noStrike">
                <a:solidFill>
                  <a:srgbClr val="0D0D0D"/>
                </a:solidFill>
                <a:latin typeface="Arial"/>
                <a:ea typeface="Arial"/>
                <a:cs typeface="Arial"/>
                <a:sym typeface="Arial"/>
              </a:rPr>
              <a:t>Modular design:</a:t>
            </a:r>
            <a:r>
              <a:rPr b="0" i="0" lang="lv-LV" sz="1600" u="none" cap="none" strike="noStrike">
                <a:solidFill>
                  <a:srgbClr val="0D0D0D"/>
                </a:solidFill>
                <a:latin typeface="Arial"/>
                <a:ea typeface="Arial"/>
                <a:cs typeface="Arial"/>
                <a:sym typeface="Arial"/>
              </a:rPr>
              <a:t> The ability for customers to easily replace or upgrade parts of the product instead of replacing the entire product.</a:t>
            </a:r>
            <a:endParaRPr b="0" i="0" sz="1600" u="none" cap="none" strike="noStrike">
              <a:solidFill>
                <a:srgbClr val="0D0D0D"/>
              </a:solidFill>
              <a:latin typeface="Arial"/>
              <a:ea typeface="Arial"/>
              <a:cs typeface="Arial"/>
              <a:sym typeface="Arial"/>
            </a:endParaRPr>
          </a:p>
          <a:p>
            <a:pPr indent="0" lvl="0" marL="0" marR="0" rtl="0" algn="l">
              <a:lnSpc>
                <a:spcPct val="100000"/>
              </a:lnSpc>
              <a:spcBef>
                <a:spcPts val="0"/>
              </a:spcBef>
              <a:spcAft>
                <a:spcPts val="0"/>
              </a:spcAft>
              <a:buClr>
                <a:srgbClr val="0D0D0D"/>
              </a:buClr>
              <a:buSzPts val="1600"/>
              <a:buFont typeface="Arial"/>
              <a:buNone/>
            </a:pPr>
            <a:r>
              <a:rPr b="1" i="0" lang="lv-LV" sz="1600" u="none" cap="none" strike="noStrike">
                <a:solidFill>
                  <a:srgbClr val="0D0D0D"/>
                </a:solidFill>
                <a:latin typeface="Arial"/>
                <a:ea typeface="Arial"/>
                <a:cs typeface="Arial"/>
                <a:sym typeface="Arial"/>
              </a:rPr>
              <a:t>6. Provide an understanding of eco-design (for the user, the client)</a:t>
            </a:r>
            <a:endParaRPr/>
          </a:p>
          <a:p>
            <a:pPr indent="-285750" lvl="0" marL="285750" marR="0" rtl="0" algn="l">
              <a:lnSpc>
                <a:spcPct val="100000"/>
              </a:lnSpc>
              <a:spcBef>
                <a:spcPts val="0"/>
              </a:spcBef>
              <a:spcAft>
                <a:spcPts val="0"/>
              </a:spcAft>
              <a:buClr>
                <a:srgbClr val="0D0D0D"/>
              </a:buClr>
              <a:buSzPts val="1600"/>
              <a:buFont typeface="Arial"/>
              <a:buChar char="•"/>
            </a:pPr>
            <a:r>
              <a:rPr b="1" i="0" lang="lv-LV" sz="1600" u="none" cap="none" strike="noStrike">
                <a:solidFill>
                  <a:srgbClr val="0D0D0D"/>
                </a:solidFill>
                <a:latin typeface="Arial"/>
                <a:ea typeface="Arial"/>
                <a:cs typeface="Arial"/>
                <a:sym typeface="Arial"/>
              </a:rPr>
              <a:t>Education and outreach:</a:t>
            </a:r>
            <a:r>
              <a:rPr b="0" i="0" lang="lv-LV" sz="1600" u="none" cap="none" strike="noStrike">
                <a:solidFill>
                  <a:srgbClr val="0D0D0D"/>
                </a:solidFill>
                <a:latin typeface="Arial"/>
                <a:ea typeface="Arial"/>
                <a:cs typeface="Arial"/>
                <a:sym typeface="Arial"/>
              </a:rPr>
              <a:t> Provide consumers with clear information about product sustainability.</a:t>
            </a:r>
            <a:endParaRPr b="0" i="0" sz="1600" u="none" cap="none" strike="noStrike">
              <a:solidFill>
                <a:srgbClr val="0D0D0D"/>
              </a:solidFill>
              <a:latin typeface="Arial"/>
              <a:ea typeface="Arial"/>
              <a:cs typeface="Arial"/>
              <a:sym typeface="Arial"/>
            </a:endParaRPr>
          </a:p>
          <a:p>
            <a:pPr indent="0" lvl="0" marL="0" rtl="0" algn="l">
              <a:spcBef>
                <a:spcPts val="0"/>
              </a:spcBef>
              <a:spcAft>
                <a:spcPts val="0"/>
              </a:spcAft>
              <a:buNone/>
            </a:pPr>
            <a:r>
              <a:t/>
            </a:r>
            <a:endParaRPr/>
          </a:p>
        </p:txBody>
      </p:sp>
      <p:sp>
        <p:nvSpPr>
          <p:cNvPr id="111" name="Google Shape;11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el und Inhalt">
  <p:cSld name="2_Titel und Inhalt">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 und Inhalt">
  <p:cSld name="1_Titel und Inhalt">
    <p:spTree>
      <p:nvGrpSpPr>
        <p:cNvPr id="47" name="Shape 47"/>
        <p:cNvGrpSpPr/>
        <p:nvPr/>
      </p:nvGrpSpPr>
      <p:grpSpPr>
        <a:xfrm>
          <a:off x="0" y="0"/>
          <a:ext cx="0" cy="0"/>
          <a:chOff x="0" y="0"/>
          <a:chExt cx="0" cy="0"/>
        </a:xfrm>
      </p:grpSpPr>
      <p:sp>
        <p:nvSpPr>
          <p:cNvPr id="48" name="Google Shape;48;p12"/>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with 1 pic">
  <p:cSld name="Standard with 1 pic">
    <p:spTree>
      <p:nvGrpSpPr>
        <p:cNvPr id="53" name="Shape 53"/>
        <p:cNvGrpSpPr/>
        <p:nvPr/>
      </p:nvGrpSpPr>
      <p:grpSpPr>
        <a:xfrm>
          <a:off x="0" y="0"/>
          <a:ext cx="0" cy="0"/>
          <a:chOff x="0" y="0"/>
          <a:chExt cx="0" cy="0"/>
        </a:xfrm>
      </p:grpSpPr>
      <p:sp>
        <p:nvSpPr>
          <p:cNvPr id="54" name="Google Shape;54;p14"/>
          <p:cNvSpPr/>
          <p:nvPr/>
        </p:nvSpPr>
        <p:spPr>
          <a:xfrm>
            <a:off x="0" y="0"/>
            <a:ext cx="12192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14"/>
          <p:cNvSpPr/>
          <p:nvPr>
            <p:ph idx="2" type="pic"/>
          </p:nvPr>
        </p:nvSpPr>
        <p:spPr>
          <a:xfrm>
            <a:off x="0" y="0"/>
            <a:ext cx="5354664" cy="6858000"/>
          </a:xfrm>
          <a:prstGeom prst="rect">
            <a:avLst/>
          </a:prstGeom>
          <a:noFill/>
          <a:ln>
            <a:noFill/>
          </a:ln>
        </p:spPr>
      </p:sp>
      <p:sp>
        <p:nvSpPr>
          <p:cNvPr id="56" name="Google Shape;56;p14"/>
          <p:cNvSpPr txBox="1"/>
          <p:nvPr>
            <p:ph idx="1" type="body"/>
          </p:nvPr>
        </p:nvSpPr>
        <p:spPr>
          <a:xfrm>
            <a:off x="5826524" y="1879460"/>
            <a:ext cx="4669622" cy="9445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C8064"/>
              </a:buClr>
              <a:buSzPts val="4400"/>
              <a:buFont typeface="Arial"/>
              <a:buNone/>
              <a:defRPr b="1" i="0" sz="4400" u="none" cap="none" strike="noStrike">
                <a:solidFill>
                  <a:srgbClr val="5C806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14"/>
          <p:cNvSpPr txBox="1"/>
          <p:nvPr>
            <p:ph idx="3" type="body"/>
          </p:nvPr>
        </p:nvSpPr>
        <p:spPr>
          <a:xfrm>
            <a:off x="5826125" y="2611920"/>
            <a:ext cx="4670021" cy="9445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2400"/>
              <a:buFont typeface="Arial"/>
              <a:buNone/>
              <a:defRPr b="1" i="0" sz="24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14"/>
          <p:cNvSpPr txBox="1"/>
          <p:nvPr>
            <p:ph idx="4" type="body"/>
          </p:nvPr>
        </p:nvSpPr>
        <p:spPr>
          <a:xfrm>
            <a:off x="5826125" y="3211513"/>
            <a:ext cx="5994400" cy="15382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5" type="body"/>
          </p:nvPr>
        </p:nvSpPr>
        <p:spPr>
          <a:xfrm>
            <a:off x="106363" y="6498077"/>
            <a:ext cx="3156091" cy="2583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text/subheadline">
  <p:cSld name="Standard text/subheadline">
    <p:spTree>
      <p:nvGrpSpPr>
        <p:cNvPr id="60" name="Shape 60"/>
        <p:cNvGrpSpPr/>
        <p:nvPr/>
      </p:nvGrpSpPr>
      <p:grpSpPr>
        <a:xfrm>
          <a:off x="0" y="0"/>
          <a:ext cx="0" cy="0"/>
          <a:chOff x="0" y="0"/>
          <a:chExt cx="0" cy="0"/>
        </a:xfrm>
      </p:grpSpPr>
      <p:sp>
        <p:nvSpPr>
          <p:cNvPr id="61" name="Google Shape;61;p15"/>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5"/>
          <p:cNvSpPr txBox="1"/>
          <p:nvPr>
            <p:ph idx="1" type="body"/>
          </p:nvPr>
        </p:nvSpPr>
        <p:spPr>
          <a:xfrm>
            <a:off x="533852" y="1408327"/>
            <a:ext cx="8989855" cy="5539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5"/>
          <p:cNvSpPr txBox="1"/>
          <p:nvPr>
            <p:ph idx="2" type="body"/>
          </p:nvPr>
        </p:nvSpPr>
        <p:spPr>
          <a:xfrm>
            <a:off x="533851" y="2098303"/>
            <a:ext cx="11284010" cy="3829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64" name="Shape 64"/>
        <p:cNvGrpSpPr/>
        <p:nvPr/>
      </p:nvGrpSpPr>
      <p:grpSpPr>
        <a:xfrm>
          <a:off x="0" y="0"/>
          <a:ext cx="0" cy="0"/>
          <a:chOff x="0" y="0"/>
          <a:chExt cx="0" cy="0"/>
        </a:xfrm>
      </p:grpSpPr>
      <p:pic>
        <p:nvPicPr>
          <p:cNvPr id="65" name="Google Shape;65;p16"/>
          <p:cNvPicPr preferRelativeResize="0"/>
          <p:nvPr/>
        </p:nvPicPr>
        <p:blipFill rotWithShape="1">
          <a:blip r:embed="rId2">
            <a:alphaModFix/>
          </a:blip>
          <a:srcRect b="0" l="0" r="0" t="0"/>
          <a:stretch/>
        </p:blipFill>
        <p:spPr>
          <a:xfrm>
            <a:off x="5011282" y="1238287"/>
            <a:ext cx="2169437" cy="1145879"/>
          </a:xfrm>
          <a:prstGeom prst="rect">
            <a:avLst/>
          </a:prstGeom>
          <a:noFill/>
          <a:ln>
            <a:noFill/>
          </a:ln>
        </p:spPr>
      </p:pic>
      <p:sp>
        <p:nvSpPr>
          <p:cNvPr id="66" name="Google Shape;66;p16"/>
          <p:cNvSpPr txBox="1"/>
          <p:nvPr>
            <p:ph idx="1" type="body"/>
          </p:nvPr>
        </p:nvSpPr>
        <p:spPr>
          <a:xfrm>
            <a:off x="955858" y="3407313"/>
            <a:ext cx="10319159" cy="16881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4E84"/>
              </a:buClr>
              <a:buSzPts val="4400"/>
              <a:buFont typeface="Arial"/>
              <a:buNone/>
              <a:defRPr b="1" i="0" sz="4400" u="none" cap="none" strike="noStrike">
                <a:solidFill>
                  <a:srgbClr val="004E8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stats">
  <p:cSld name="Text &amp; stats">
    <p:spTree>
      <p:nvGrpSpPr>
        <p:cNvPr id="67" name="Shape 67"/>
        <p:cNvGrpSpPr/>
        <p:nvPr/>
      </p:nvGrpSpPr>
      <p:grpSpPr>
        <a:xfrm>
          <a:off x="0" y="0"/>
          <a:ext cx="0" cy="0"/>
          <a:chOff x="0" y="0"/>
          <a:chExt cx="0" cy="0"/>
        </a:xfrm>
      </p:grpSpPr>
      <p:sp>
        <p:nvSpPr>
          <p:cNvPr id="68" name="Google Shape;68;p17"/>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7"/>
          <p:cNvSpPr txBox="1"/>
          <p:nvPr>
            <p:ph idx="1" type="body"/>
          </p:nvPr>
        </p:nvSpPr>
        <p:spPr>
          <a:xfrm>
            <a:off x="533852" y="2016252"/>
            <a:ext cx="8989855" cy="5539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17"/>
          <p:cNvSpPr txBox="1"/>
          <p:nvPr>
            <p:ph idx="2" type="body"/>
          </p:nvPr>
        </p:nvSpPr>
        <p:spPr>
          <a:xfrm>
            <a:off x="533851" y="2570250"/>
            <a:ext cx="6343041" cy="2274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3636"/>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1" name="Google Shape;71;p17"/>
          <p:cNvCxnSpPr/>
          <p:nvPr/>
        </p:nvCxnSpPr>
        <p:spPr>
          <a:xfrm>
            <a:off x="7766044" y="2367318"/>
            <a:ext cx="0" cy="1837614"/>
          </a:xfrm>
          <a:prstGeom prst="straightConnector1">
            <a:avLst/>
          </a:prstGeom>
          <a:noFill/>
          <a:ln cap="flat" cmpd="sng" w="9525">
            <a:solidFill>
              <a:srgbClr val="004E84"/>
            </a:solidFill>
            <a:prstDash val="solid"/>
            <a:miter lim="800000"/>
            <a:headEnd len="sm" w="sm" type="none"/>
            <a:tailEnd len="sm" w="sm" type="none"/>
          </a:ln>
        </p:spPr>
      </p:cxnSp>
      <p:sp>
        <p:nvSpPr>
          <p:cNvPr id="72" name="Google Shape;72;p17"/>
          <p:cNvSpPr txBox="1"/>
          <p:nvPr>
            <p:ph idx="3" type="body"/>
          </p:nvPr>
        </p:nvSpPr>
        <p:spPr>
          <a:xfrm>
            <a:off x="8339116" y="2339030"/>
            <a:ext cx="1770005" cy="3698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4E84"/>
              </a:buClr>
              <a:buSzPts val="1800"/>
              <a:buFont typeface="Arial"/>
              <a:buNone/>
              <a:defRPr b="1" i="0" sz="1800" u="none" cap="none" strike="noStrike">
                <a:solidFill>
                  <a:srgbClr val="004E8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7"/>
          <p:cNvSpPr txBox="1"/>
          <p:nvPr>
            <p:ph idx="4" type="body"/>
          </p:nvPr>
        </p:nvSpPr>
        <p:spPr>
          <a:xfrm>
            <a:off x="8339116" y="2893028"/>
            <a:ext cx="3015655" cy="8607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AB419"/>
              </a:buClr>
              <a:buSzPts val="6000"/>
              <a:buFont typeface="Arial"/>
              <a:buNone/>
              <a:defRPr b="1" i="0" sz="6000" u="none" cap="none" strike="noStrike">
                <a:solidFill>
                  <a:srgbClr val="8AB419"/>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7"/>
          <p:cNvSpPr txBox="1"/>
          <p:nvPr>
            <p:ph idx="5" type="body"/>
          </p:nvPr>
        </p:nvSpPr>
        <p:spPr>
          <a:xfrm>
            <a:off x="8339116" y="3753753"/>
            <a:ext cx="2031513" cy="2274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3636"/>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with Footer">
  <p:cSld name="Empty with Footer">
    <p:spTree>
      <p:nvGrpSpPr>
        <p:cNvPr id="75" name="Shape 75"/>
        <p:cNvGrpSpPr/>
        <p:nvPr/>
      </p:nvGrpSpPr>
      <p:grpSpPr>
        <a:xfrm>
          <a:off x="0" y="0"/>
          <a:ext cx="0" cy="0"/>
          <a:chOff x="0" y="0"/>
          <a:chExt cx="0" cy="0"/>
        </a:xfrm>
      </p:grpSpPr>
      <p:sp>
        <p:nvSpPr>
          <p:cNvPr id="76" name="Google Shape;76;p18"/>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no Standard title ">
  <p:cSld name="Empty/no Standard title ">
    <p:spTree>
      <p:nvGrpSpPr>
        <p:cNvPr id="77" name="Shape 7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y Empty">
  <p:cSld name="Fully Empty">
    <p:spTree>
      <p:nvGrpSpPr>
        <p:cNvPr id="78" name="Shape 7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 und Inhalt">
  <p:cSld name="1_Titel und Inhalt">
    <p:spTree>
      <p:nvGrpSpPr>
        <p:cNvPr id="79" name="Shape 79"/>
        <p:cNvGrpSpPr/>
        <p:nvPr/>
      </p:nvGrpSpPr>
      <p:grpSpPr>
        <a:xfrm>
          <a:off x="0" y="0"/>
          <a:ext cx="0" cy="0"/>
          <a:chOff x="0" y="0"/>
          <a:chExt cx="0" cy="0"/>
        </a:xfrm>
      </p:grpSpPr>
      <p:sp>
        <p:nvSpPr>
          <p:cNvPr id="80" name="Google Shape;80;p21"/>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text/subheadline">
  <p:cSld name="Standard text/subheadline">
    <p:spTree>
      <p:nvGrpSpPr>
        <p:cNvPr id="15" name="Shape 15"/>
        <p:cNvGrpSpPr/>
        <p:nvPr/>
      </p:nvGrpSpPr>
      <p:grpSpPr>
        <a:xfrm>
          <a:off x="0" y="0"/>
          <a:ext cx="0" cy="0"/>
          <a:chOff x="0" y="0"/>
          <a:chExt cx="0" cy="0"/>
        </a:xfrm>
      </p:grpSpPr>
      <p:sp>
        <p:nvSpPr>
          <p:cNvPr id="16" name="Google Shape;16;p4"/>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
          <p:cNvSpPr txBox="1"/>
          <p:nvPr>
            <p:ph idx="1" type="body"/>
          </p:nvPr>
        </p:nvSpPr>
        <p:spPr>
          <a:xfrm>
            <a:off x="533852" y="1408327"/>
            <a:ext cx="8989855" cy="5539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Google Shape;18;p4"/>
          <p:cNvSpPr txBox="1"/>
          <p:nvPr>
            <p:ph idx="2" type="body"/>
          </p:nvPr>
        </p:nvSpPr>
        <p:spPr>
          <a:xfrm>
            <a:off x="533851" y="2098303"/>
            <a:ext cx="11284010" cy="3829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5"/>
          <p:cNvSpPr txBox="1"/>
          <p:nvPr>
            <p:ph type="title"/>
          </p:nvPr>
        </p:nvSpPr>
        <p:spPr>
          <a:xfrm>
            <a:off x="515295" y="365126"/>
            <a:ext cx="7789876" cy="5407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C80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5"/>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with 1 pic">
  <p:cSld name="Standard with 1 pic">
    <p:spTree>
      <p:nvGrpSpPr>
        <p:cNvPr id="25" name="Shape 25"/>
        <p:cNvGrpSpPr/>
        <p:nvPr/>
      </p:nvGrpSpPr>
      <p:grpSpPr>
        <a:xfrm>
          <a:off x="0" y="0"/>
          <a:ext cx="0" cy="0"/>
          <a:chOff x="0" y="0"/>
          <a:chExt cx="0" cy="0"/>
        </a:xfrm>
      </p:grpSpPr>
      <p:sp>
        <p:nvSpPr>
          <p:cNvPr id="26" name="Google Shape;26;p6"/>
          <p:cNvSpPr/>
          <p:nvPr/>
        </p:nvSpPr>
        <p:spPr>
          <a:xfrm>
            <a:off x="0" y="0"/>
            <a:ext cx="12192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 name="Google Shape;27;p6"/>
          <p:cNvSpPr/>
          <p:nvPr>
            <p:ph idx="2" type="pic"/>
          </p:nvPr>
        </p:nvSpPr>
        <p:spPr>
          <a:xfrm>
            <a:off x="0" y="0"/>
            <a:ext cx="5354664" cy="6858000"/>
          </a:xfrm>
          <a:prstGeom prst="rect">
            <a:avLst/>
          </a:prstGeom>
          <a:noFill/>
          <a:ln>
            <a:noFill/>
          </a:ln>
        </p:spPr>
      </p:sp>
      <p:sp>
        <p:nvSpPr>
          <p:cNvPr id="28" name="Google Shape;28;p6"/>
          <p:cNvSpPr txBox="1"/>
          <p:nvPr>
            <p:ph idx="1" type="body"/>
          </p:nvPr>
        </p:nvSpPr>
        <p:spPr>
          <a:xfrm>
            <a:off x="5826524" y="1879460"/>
            <a:ext cx="4669622" cy="9445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C8064"/>
              </a:buClr>
              <a:buSzPts val="4400"/>
              <a:buFont typeface="Arial"/>
              <a:buNone/>
              <a:defRPr b="1" i="0" sz="4400" u="none" cap="none" strike="noStrike">
                <a:solidFill>
                  <a:srgbClr val="5C806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6"/>
          <p:cNvSpPr txBox="1"/>
          <p:nvPr>
            <p:ph idx="3" type="body"/>
          </p:nvPr>
        </p:nvSpPr>
        <p:spPr>
          <a:xfrm>
            <a:off x="5826125" y="2611920"/>
            <a:ext cx="4670021" cy="9445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2400"/>
              <a:buFont typeface="Arial"/>
              <a:buNone/>
              <a:defRPr b="1" i="0" sz="24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6"/>
          <p:cNvSpPr txBox="1"/>
          <p:nvPr>
            <p:ph idx="4" type="body"/>
          </p:nvPr>
        </p:nvSpPr>
        <p:spPr>
          <a:xfrm>
            <a:off x="5826125" y="3211513"/>
            <a:ext cx="5994400" cy="15382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6"/>
          <p:cNvSpPr txBox="1"/>
          <p:nvPr>
            <p:ph idx="5" type="body"/>
          </p:nvPr>
        </p:nvSpPr>
        <p:spPr>
          <a:xfrm>
            <a:off x="106363" y="6498077"/>
            <a:ext cx="3156091" cy="2583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no Standard title ">
  <p:cSld name="Empty/no Standard title ">
    <p:spTree>
      <p:nvGrpSpPr>
        <p:cNvPr id="32" name="Shape 3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with Footer">
  <p:cSld name="Empty with Footer">
    <p:spTree>
      <p:nvGrpSpPr>
        <p:cNvPr id="33" name="Shape 33"/>
        <p:cNvGrpSpPr/>
        <p:nvPr/>
      </p:nvGrpSpPr>
      <p:grpSpPr>
        <a:xfrm>
          <a:off x="0" y="0"/>
          <a:ext cx="0" cy="0"/>
          <a:chOff x="0" y="0"/>
          <a:chExt cx="0" cy="0"/>
        </a:xfrm>
      </p:grpSpPr>
      <p:sp>
        <p:nvSpPr>
          <p:cNvPr id="34" name="Google Shape;34;p8"/>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y Empty">
  <p:cSld name="Fully Empty">
    <p:spTree>
      <p:nvGrpSpPr>
        <p:cNvPr id="35" name="Shape 3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36" name="Shape 36"/>
        <p:cNvGrpSpPr/>
        <p:nvPr/>
      </p:nvGrpSpPr>
      <p:grpSpPr>
        <a:xfrm>
          <a:off x="0" y="0"/>
          <a:ext cx="0" cy="0"/>
          <a:chOff x="0" y="0"/>
          <a:chExt cx="0" cy="0"/>
        </a:xfrm>
      </p:grpSpPr>
      <p:pic>
        <p:nvPicPr>
          <p:cNvPr id="37" name="Google Shape;37;p10"/>
          <p:cNvPicPr preferRelativeResize="0"/>
          <p:nvPr/>
        </p:nvPicPr>
        <p:blipFill rotWithShape="1">
          <a:blip r:embed="rId2">
            <a:alphaModFix/>
          </a:blip>
          <a:srcRect b="0" l="0" r="0" t="0"/>
          <a:stretch/>
        </p:blipFill>
        <p:spPr>
          <a:xfrm>
            <a:off x="5011282" y="1238287"/>
            <a:ext cx="2169437" cy="1145879"/>
          </a:xfrm>
          <a:prstGeom prst="rect">
            <a:avLst/>
          </a:prstGeom>
          <a:noFill/>
          <a:ln>
            <a:noFill/>
          </a:ln>
        </p:spPr>
      </p:pic>
      <p:sp>
        <p:nvSpPr>
          <p:cNvPr id="38" name="Google Shape;38;p10"/>
          <p:cNvSpPr txBox="1"/>
          <p:nvPr>
            <p:ph idx="1" type="body"/>
          </p:nvPr>
        </p:nvSpPr>
        <p:spPr>
          <a:xfrm>
            <a:off x="955858" y="3407313"/>
            <a:ext cx="10319159" cy="16881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4E84"/>
              </a:buClr>
              <a:buSzPts val="4400"/>
              <a:buFont typeface="Arial"/>
              <a:buNone/>
              <a:defRPr b="1" i="0" sz="4400" u="none" cap="none" strike="noStrike">
                <a:solidFill>
                  <a:srgbClr val="004E8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stats">
  <p:cSld name="Text &amp; stats">
    <p:spTree>
      <p:nvGrpSpPr>
        <p:cNvPr id="39" name="Shape 39"/>
        <p:cNvGrpSpPr/>
        <p:nvPr/>
      </p:nvGrpSpPr>
      <p:grpSpPr>
        <a:xfrm>
          <a:off x="0" y="0"/>
          <a:ext cx="0" cy="0"/>
          <a:chOff x="0" y="0"/>
          <a:chExt cx="0" cy="0"/>
        </a:xfrm>
      </p:grpSpPr>
      <p:sp>
        <p:nvSpPr>
          <p:cNvPr id="40" name="Google Shape;40;p11"/>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1"/>
          <p:cNvSpPr txBox="1"/>
          <p:nvPr>
            <p:ph idx="1" type="body"/>
          </p:nvPr>
        </p:nvSpPr>
        <p:spPr>
          <a:xfrm>
            <a:off x="533852" y="2016252"/>
            <a:ext cx="8989855" cy="5539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11"/>
          <p:cNvSpPr txBox="1"/>
          <p:nvPr>
            <p:ph idx="2" type="body"/>
          </p:nvPr>
        </p:nvSpPr>
        <p:spPr>
          <a:xfrm>
            <a:off x="533851" y="2570250"/>
            <a:ext cx="6343041" cy="2274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3636"/>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3" name="Google Shape;43;p11"/>
          <p:cNvCxnSpPr/>
          <p:nvPr/>
        </p:nvCxnSpPr>
        <p:spPr>
          <a:xfrm>
            <a:off x="7766044" y="2367318"/>
            <a:ext cx="0" cy="1837614"/>
          </a:xfrm>
          <a:prstGeom prst="straightConnector1">
            <a:avLst/>
          </a:prstGeom>
          <a:noFill/>
          <a:ln cap="flat" cmpd="sng" w="9525">
            <a:solidFill>
              <a:srgbClr val="004E84"/>
            </a:solidFill>
            <a:prstDash val="solid"/>
            <a:miter lim="800000"/>
            <a:headEnd len="sm" w="sm" type="none"/>
            <a:tailEnd len="sm" w="sm" type="none"/>
          </a:ln>
        </p:spPr>
      </p:cxnSp>
      <p:sp>
        <p:nvSpPr>
          <p:cNvPr id="44" name="Google Shape;44;p11"/>
          <p:cNvSpPr txBox="1"/>
          <p:nvPr>
            <p:ph idx="3" type="body"/>
          </p:nvPr>
        </p:nvSpPr>
        <p:spPr>
          <a:xfrm>
            <a:off x="8339116" y="2339030"/>
            <a:ext cx="1770005" cy="3698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4E84"/>
              </a:buClr>
              <a:buSzPts val="1800"/>
              <a:buFont typeface="Arial"/>
              <a:buNone/>
              <a:defRPr b="1" i="0" sz="1800" u="none" cap="none" strike="noStrike">
                <a:solidFill>
                  <a:srgbClr val="004E8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11"/>
          <p:cNvSpPr txBox="1"/>
          <p:nvPr>
            <p:ph idx="4" type="body"/>
          </p:nvPr>
        </p:nvSpPr>
        <p:spPr>
          <a:xfrm>
            <a:off x="8339116" y="2893028"/>
            <a:ext cx="3015655" cy="8607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AB419"/>
              </a:buClr>
              <a:buSzPts val="6000"/>
              <a:buFont typeface="Arial"/>
              <a:buNone/>
              <a:defRPr b="1" i="0" sz="6000" u="none" cap="none" strike="noStrike">
                <a:solidFill>
                  <a:srgbClr val="8AB419"/>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11"/>
          <p:cNvSpPr txBox="1"/>
          <p:nvPr>
            <p:ph idx="5" type="body"/>
          </p:nvPr>
        </p:nvSpPr>
        <p:spPr>
          <a:xfrm>
            <a:off x="8339116" y="3753753"/>
            <a:ext cx="2031513" cy="2274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3636"/>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0"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theme" Target="../theme/theme2.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515295" y="365126"/>
            <a:ext cx="7789876" cy="5407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C8064"/>
              </a:buClr>
              <a:buSzPts val="4000"/>
              <a:buFont typeface="Calibri"/>
              <a:buNone/>
              <a:defRPr b="1" i="0" sz="4000" u="none" cap="none" strike="noStrike">
                <a:solidFill>
                  <a:srgbClr val="5C80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
          <p:cNvSpPr txBox="1"/>
          <p:nvPr/>
        </p:nvSpPr>
        <p:spPr>
          <a:xfrm>
            <a:off x="11289419" y="6205395"/>
            <a:ext cx="619153"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lv-LV" sz="1400" u="none" cap="none" strike="noStrike">
                <a:solidFill>
                  <a:schemeClr val="dk1"/>
                </a:solidFill>
                <a:latin typeface="Calibri"/>
                <a:ea typeface="Calibri"/>
                <a:cs typeface="Calibri"/>
                <a:sym typeface="Calibri"/>
              </a:rPr>
              <a:t>| </a:t>
            </a:r>
            <a:fld id="{00000000-1234-1234-1234-123412341234}" type="slidenum">
              <a:rPr b="0" i="0" lang="lv-LV" sz="1400" u="none" cap="none" strike="noStrike">
                <a:solidFill>
                  <a:schemeClr val="dk2"/>
                </a:solidFill>
                <a:latin typeface="Calibri"/>
                <a:ea typeface="Calibri"/>
                <a:cs typeface="Calibri"/>
                <a:sym typeface="Calibri"/>
              </a:rPr>
              <a:t>‹#›</a:t>
            </a:fld>
            <a:endParaRPr b="1" sz="1400">
              <a:solidFill>
                <a:schemeClr val="dk2"/>
              </a:solidFill>
              <a:latin typeface="Calibri"/>
              <a:ea typeface="Calibri"/>
              <a:cs typeface="Calibri"/>
              <a:sym typeface="Calibri"/>
            </a:endParaRPr>
          </a:p>
        </p:txBody>
      </p:sp>
      <p:sp>
        <p:nvSpPr>
          <p:cNvPr id="14" name="Google Shape;14;p3"/>
          <p:cNvSpPr txBox="1"/>
          <p:nvPr/>
        </p:nvSpPr>
        <p:spPr>
          <a:xfrm>
            <a:off x="16157050" y="201107"/>
            <a:ext cx="65" cy="615553"/>
          </a:xfrm>
          <a:prstGeom prst="rect">
            <a:avLst/>
          </a:prstGeom>
          <a:solidFill>
            <a:schemeClr val="lt1"/>
          </a:solidFill>
          <a:ln>
            <a:noFill/>
          </a:ln>
        </p:spPr>
        <p:txBody>
          <a:bodyPr anchorCtr="0" anchor="ctr" bIns="0" lIns="0" spcFirstLastPara="1" rIns="0" wrap="square" tIns="0">
            <a:spAutoFit/>
          </a:bodyPr>
          <a:lstStyle/>
          <a:p>
            <a:pPr indent="0" lvl="0" marL="0" marR="0" rtl="0" algn="l">
              <a:spcBef>
                <a:spcPts val="0"/>
              </a:spcBef>
              <a:spcAft>
                <a:spcPts val="0"/>
              </a:spcAft>
              <a:buNone/>
            </a:pPr>
            <a:r>
              <a:t/>
            </a:r>
            <a:endParaRPr b="1" sz="4000">
              <a:solidFill>
                <a:srgbClr val="004E84"/>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 name="Shape 49"/>
        <p:cNvGrpSpPr/>
        <p:nvPr/>
      </p:nvGrpSpPr>
      <p:grpSpPr>
        <a:xfrm>
          <a:off x="0" y="0"/>
          <a:ext cx="0" cy="0"/>
          <a:chOff x="0" y="0"/>
          <a:chExt cx="0" cy="0"/>
        </a:xfrm>
      </p:grpSpPr>
      <p:sp>
        <p:nvSpPr>
          <p:cNvPr id="50" name="Google Shape;50;p13"/>
          <p:cNvSpPr txBox="1"/>
          <p:nvPr>
            <p:ph type="title"/>
          </p:nvPr>
        </p:nvSpPr>
        <p:spPr>
          <a:xfrm>
            <a:off x="515295" y="365126"/>
            <a:ext cx="7789876" cy="5407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C8064"/>
              </a:buClr>
              <a:buSzPts val="4000"/>
              <a:buFont typeface="Calibri"/>
              <a:buNone/>
              <a:defRPr b="1" i="0" sz="4000" u="none" cap="none" strike="noStrike">
                <a:solidFill>
                  <a:srgbClr val="5C80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13"/>
          <p:cNvSpPr txBox="1"/>
          <p:nvPr/>
        </p:nvSpPr>
        <p:spPr>
          <a:xfrm>
            <a:off x="11289419" y="6205395"/>
            <a:ext cx="619153"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lang="lv-LV" sz="1400">
                <a:solidFill>
                  <a:schemeClr val="dk1"/>
                </a:solidFill>
                <a:latin typeface="Calibri"/>
                <a:ea typeface="Calibri"/>
                <a:cs typeface="Calibri"/>
                <a:sym typeface="Calibri"/>
              </a:rPr>
              <a:t>| </a:t>
            </a:r>
            <a:fld id="{00000000-1234-1234-1234-123412341234}" type="slidenum">
              <a:rPr lang="lv-LV" sz="1400">
                <a:solidFill>
                  <a:schemeClr val="dk2"/>
                </a:solidFill>
                <a:latin typeface="Calibri"/>
                <a:ea typeface="Calibri"/>
                <a:cs typeface="Calibri"/>
                <a:sym typeface="Calibri"/>
              </a:rPr>
              <a:t>‹#›</a:t>
            </a:fld>
            <a:endParaRPr b="1" sz="1400">
              <a:solidFill>
                <a:schemeClr val="dk2"/>
              </a:solidFill>
              <a:latin typeface="Calibri"/>
              <a:ea typeface="Calibri"/>
              <a:cs typeface="Calibri"/>
              <a:sym typeface="Calibri"/>
            </a:endParaRPr>
          </a:p>
        </p:txBody>
      </p:sp>
      <p:sp>
        <p:nvSpPr>
          <p:cNvPr id="52" name="Google Shape;52;p13"/>
          <p:cNvSpPr txBox="1"/>
          <p:nvPr/>
        </p:nvSpPr>
        <p:spPr>
          <a:xfrm>
            <a:off x="16157050" y="201107"/>
            <a:ext cx="65" cy="615553"/>
          </a:xfrm>
          <a:prstGeom prst="rect">
            <a:avLst/>
          </a:prstGeom>
          <a:solidFill>
            <a:schemeClr val="lt1"/>
          </a:solidFill>
          <a:ln>
            <a:noFill/>
          </a:ln>
        </p:spPr>
        <p:txBody>
          <a:bodyPr anchorCtr="0" anchor="ctr" bIns="0" lIns="0" spcFirstLastPara="1" rIns="0" wrap="square" tIns="0">
            <a:spAutoFit/>
          </a:bodyPr>
          <a:lstStyle/>
          <a:p>
            <a:pPr indent="0" lvl="0" marL="0" marR="0" rtl="0" algn="l">
              <a:spcBef>
                <a:spcPts val="0"/>
              </a:spcBef>
              <a:spcAft>
                <a:spcPts val="0"/>
              </a:spcAft>
              <a:buNone/>
            </a:pPr>
            <a:r>
              <a:t/>
            </a:r>
            <a:endParaRPr b="1" sz="4000">
              <a:solidFill>
                <a:srgbClr val="004E84"/>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simapro.com/" TargetMode="External"/><Relationship Id="rId4" Type="http://schemas.openxmlformats.org/officeDocument/2006/relationships/hyperlink" Target="https://www.openlca.org/" TargetMode="External"/><Relationship Id="rId5" Type="http://schemas.openxmlformats.org/officeDocument/2006/relationships/hyperlink" Target="https://ecochain.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ied.eu/project-updates/projects/cem-for-smes/resource-efficiency-world-overshoot-day/" TargetMode="External"/><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ec.europa.eu/eurostat/web/products-eurostat-news/-/ddn-20210319-2"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pre-sustainability.com/articles/life-cycle-assessment-lca-basics"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pin.it/5FtDvPYCS" TargetMode="Externa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s://www.scmp.com/presented/business/topics/sustainable-asia/article/3151082/why-royal-bank-canada-believes-sustech" TargetMode="Externa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s://www.ikea.com/gb/en/this-is-ikea/climate-environment/the-ikea-sustainability-strategy-pubfea4c210" TargetMode="External"/><Relationship Id="rId4" Type="http://schemas.openxmlformats.org/officeDocument/2006/relationships/image" Target="../media/image25.png"/><Relationship Id="rId5" Type="http://schemas.openxmlformats.org/officeDocument/2006/relationships/hyperlink" Target="https://www.ikea.com/gb/en/this-is-ikea/climate-environment/the-ikea-sustainability-strategy-pubfea4c210" TargetMode="External"/><Relationship Id="rId6" Type="http://schemas.openxmlformats.org/officeDocument/2006/relationships/image" Target="../media/image35.png"/><Relationship Id="rId7"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34.png"/><Relationship Id="rId5"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news.adidas.com/futurecraft/futurecraft.loop-phase-2--how-we-re-finding-away/s/43c42bf2-73ca-4ccb-930b-5ac5b6637a76" TargetMode="External"/><Relationship Id="rId4" Type="http://schemas.openxmlformats.org/officeDocument/2006/relationships/image" Target="../media/image26.jpg"/><Relationship Id="rId5"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s://eggbox.lv/produkti/" TargetMode="External"/><Relationship Id="rId4" Type="http://schemas.openxmlformats.org/officeDocument/2006/relationships/image" Target="../media/image30.jpg"/><Relationship Id="rId11" Type="http://schemas.openxmlformats.org/officeDocument/2006/relationships/image" Target="../media/image37.png"/><Relationship Id="rId10" Type="http://schemas.openxmlformats.org/officeDocument/2006/relationships/image" Target="../media/image40.png"/><Relationship Id="rId9" Type="http://schemas.openxmlformats.org/officeDocument/2006/relationships/hyperlink" Target="https://www.ecoenclose.com/" TargetMode="External"/><Relationship Id="rId5" Type="http://schemas.openxmlformats.org/officeDocument/2006/relationships/image" Target="../media/image42.png"/><Relationship Id="rId6" Type="http://schemas.openxmlformats.org/officeDocument/2006/relationships/hyperlink" Target="https://www.rgk.lv/produkcija" TargetMode="External"/><Relationship Id="rId7" Type="http://schemas.openxmlformats.org/officeDocument/2006/relationships/image" Target="../media/image45.jpg"/><Relationship Id="rId8"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s://thomsonfurniture.lv/jaunumi/jauni-biroja-mebelu-razotaji/" TargetMode="Externa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hyperlink" Target="https://circularcanvas.org/circular-canvas/" TargetMode="Externa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s://judykirklandbooks.com/2018/02/05/how-to-stay-in-a-bad-situation/" TargetMode="Externa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testeko.hostnet.lv/produkta-dzives-cikls/"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ekodizains.files.wordpress.com/2013/03/dcn.jpg" TargetMode="Externa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2"/>
          <p:cNvSpPr/>
          <p:nvPr/>
        </p:nvSpPr>
        <p:spPr>
          <a:xfrm>
            <a:off x="9048308" y="3710756"/>
            <a:ext cx="4019106" cy="4019106"/>
          </a:xfrm>
          <a:prstGeom prst="ellipse">
            <a:avLst/>
          </a:prstGeom>
          <a:solidFill>
            <a:srgbClr val="5D7997">
              <a:alpha val="1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22"/>
          <p:cNvSpPr txBox="1"/>
          <p:nvPr/>
        </p:nvSpPr>
        <p:spPr>
          <a:xfrm>
            <a:off x="574829" y="2871269"/>
            <a:ext cx="9020833" cy="1505605"/>
          </a:xfrm>
          <a:prstGeom prst="rect">
            <a:avLst/>
          </a:prstGeom>
          <a:noFill/>
          <a:ln>
            <a:noFill/>
          </a:ln>
        </p:spPr>
        <p:txBody>
          <a:bodyPr anchorCtr="0" anchor="ctr" bIns="45700" lIns="0" spcFirstLastPara="1" rIns="0" wrap="square" tIns="45700">
            <a:spAutoFit/>
          </a:bodyPr>
          <a:lstStyle/>
          <a:p>
            <a:pPr indent="0" lvl="0" marL="0" marR="0" rtl="0" algn="ctr">
              <a:lnSpc>
                <a:spcPct val="107000"/>
              </a:lnSpc>
              <a:spcBef>
                <a:spcPts val="0"/>
              </a:spcBef>
              <a:spcAft>
                <a:spcPts val="0"/>
              </a:spcAft>
              <a:buClr>
                <a:schemeClr val="dk1"/>
              </a:buClr>
              <a:buSzPts val="4400"/>
              <a:buFont typeface="Arial"/>
              <a:buNone/>
            </a:pPr>
            <a:r>
              <a:rPr b="1" i="0" lang="lv-LV" sz="4400" u="none" cap="none" strike="noStrike">
                <a:solidFill>
                  <a:schemeClr val="dk1"/>
                </a:solidFill>
                <a:latin typeface="Times New Roman"/>
                <a:ea typeface="Times New Roman"/>
                <a:cs typeface="Times New Roman"/>
                <a:sym typeface="Times New Roman"/>
              </a:rPr>
              <a:t>Product Life Cycle and Ecological Footprint</a:t>
            </a:r>
            <a:endParaRPr b="0" i="0" sz="4000" u="none" cap="none" strike="noStrike">
              <a:solidFill>
                <a:schemeClr val="dk1"/>
              </a:solidFill>
              <a:latin typeface="Calibri"/>
              <a:ea typeface="Calibri"/>
              <a:cs typeface="Calibri"/>
              <a:sym typeface="Calibri"/>
            </a:endParaRPr>
          </a:p>
        </p:txBody>
      </p:sp>
      <p:pic>
        <p:nvPicPr>
          <p:cNvPr id="87" name="Google Shape;87;p22"/>
          <p:cNvPicPr preferRelativeResize="0"/>
          <p:nvPr/>
        </p:nvPicPr>
        <p:blipFill rotWithShape="1">
          <a:blip r:embed="rId3">
            <a:alphaModFix/>
          </a:blip>
          <a:srcRect b="0" l="0" r="0" t="0"/>
          <a:stretch/>
        </p:blipFill>
        <p:spPr>
          <a:xfrm>
            <a:off x="9513125" y="4143167"/>
            <a:ext cx="3141245" cy="3141245"/>
          </a:xfrm>
          <a:prstGeom prst="rect">
            <a:avLst/>
          </a:prstGeom>
          <a:noFill/>
          <a:ln>
            <a:noFill/>
          </a:ln>
        </p:spPr>
      </p:pic>
      <p:pic>
        <p:nvPicPr>
          <p:cNvPr descr="A blue flag with yellow stars and a blue circle with green text&#10;&#10;Description automatically generated" id="88" name="Google Shape;88;p22"/>
          <p:cNvPicPr preferRelativeResize="0"/>
          <p:nvPr/>
        </p:nvPicPr>
        <p:blipFill rotWithShape="1">
          <a:blip r:embed="rId4">
            <a:alphaModFix/>
          </a:blip>
          <a:srcRect b="0" l="0" r="0" t="0"/>
          <a:stretch/>
        </p:blipFill>
        <p:spPr>
          <a:xfrm>
            <a:off x="634719" y="541077"/>
            <a:ext cx="4897820" cy="20711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idx="1" type="body"/>
          </p:nvPr>
        </p:nvSpPr>
        <p:spPr>
          <a:xfrm>
            <a:off x="232754" y="278606"/>
            <a:ext cx="8989855" cy="55399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BB2"/>
              </a:buClr>
              <a:buSzPts val="3600"/>
              <a:buNone/>
            </a:pPr>
            <a:r>
              <a:rPr b="1" i="0" lang="lv-LV">
                <a:latin typeface="Arial"/>
                <a:ea typeface="Arial"/>
                <a:cs typeface="Arial"/>
                <a:sym typeface="Arial"/>
              </a:rPr>
              <a:t>LCA Software Tools:</a:t>
            </a:r>
            <a:endParaRPr/>
          </a:p>
          <a:p>
            <a:pPr indent="0" lvl="0" marL="0" rtl="0" algn="l">
              <a:lnSpc>
                <a:spcPct val="90000"/>
              </a:lnSpc>
              <a:spcBef>
                <a:spcPts val="1000"/>
              </a:spcBef>
              <a:spcAft>
                <a:spcPts val="0"/>
              </a:spcAft>
              <a:buClr>
                <a:srgbClr val="007BB2"/>
              </a:buClr>
              <a:buSzPts val="3600"/>
              <a:buNone/>
            </a:pPr>
            <a:r>
              <a:t/>
            </a:r>
            <a:endParaRPr/>
          </a:p>
        </p:txBody>
      </p:sp>
      <p:sp>
        <p:nvSpPr>
          <p:cNvPr id="172" name="Google Shape;172;p31"/>
          <p:cNvSpPr txBox="1"/>
          <p:nvPr>
            <p:ph idx="2" type="body"/>
          </p:nvPr>
        </p:nvSpPr>
        <p:spPr>
          <a:xfrm>
            <a:off x="232754" y="832604"/>
            <a:ext cx="11284010" cy="736049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2400"/>
              <a:buNone/>
            </a:pPr>
            <a:r>
              <a:rPr b="1" lang="lv-LV" sz="2400"/>
              <a:t>	SimaPro:</a:t>
            </a:r>
            <a:endParaRPr/>
          </a:p>
          <a:p>
            <a:pPr indent="-285750" lvl="1" marL="742950" rtl="0" algn="just">
              <a:lnSpc>
                <a:spcPct val="90000"/>
              </a:lnSpc>
              <a:spcBef>
                <a:spcPts val="500"/>
              </a:spcBef>
              <a:spcAft>
                <a:spcPts val="0"/>
              </a:spcAft>
              <a:buClr>
                <a:schemeClr val="dk1"/>
              </a:buClr>
              <a:buSzPts val="2400"/>
              <a:buFont typeface="Calibri"/>
              <a:buAutoNum type="arabicPeriod"/>
            </a:pPr>
            <a:r>
              <a:rPr lang="lv-LV"/>
              <a:t>Website: </a:t>
            </a:r>
            <a:r>
              <a:rPr lang="lv-LV" u="sng">
                <a:solidFill>
                  <a:schemeClr val="hlink"/>
                </a:solidFill>
                <a:hlinkClick r:id="rId3"/>
              </a:rPr>
              <a:t>SimaPro</a:t>
            </a:r>
            <a:endParaRPr/>
          </a:p>
          <a:p>
            <a:pPr indent="-285750" lvl="1" marL="742950" rtl="0" algn="just">
              <a:lnSpc>
                <a:spcPct val="90000"/>
              </a:lnSpc>
              <a:spcBef>
                <a:spcPts val="500"/>
              </a:spcBef>
              <a:spcAft>
                <a:spcPts val="0"/>
              </a:spcAft>
              <a:buClr>
                <a:schemeClr val="dk1"/>
              </a:buClr>
              <a:buSzPts val="2400"/>
              <a:buFont typeface="Calibri"/>
              <a:buAutoNum type="arabicPeriod"/>
            </a:pPr>
            <a:r>
              <a:rPr lang="lv-LV"/>
              <a:t>Overview: SimaPro is a widely used LCA software that enables users to conduct life cycle assessments, including impact assessment methods, scenario analysis, and reporting.</a:t>
            </a:r>
            <a:endParaRPr/>
          </a:p>
          <a:p>
            <a:pPr indent="0" lvl="0" marL="0" rtl="0" algn="just">
              <a:lnSpc>
                <a:spcPct val="90000"/>
              </a:lnSpc>
              <a:spcBef>
                <a:spcPts val="1000"/>
              </a:spcBef>
              <a:spcAft>
                <a:spcPts val="0"/>
              </a:spcAft>
              <a:buClr>
                <a:schemeClr val="dk1"/>
              </a:buClr>
              <a:buSzPts val="2400"/>
              <a:buNone/>
            </a:pPr>
            <a:r>
              <a:rPr b="1" lang="lv-LV" sz="2400"/>
              <a:t>	OpenLCA:</a:t>
            </a:r>
            <a:endParaRPr/>
          </a:p>
          <a:p>
            <a:pPr indent="-285750" lvl="1" marL="742950" rtl="0" algn="just">
              <a:lnSpc>
                <a:spcPct val="90000"/>
              </a:lnSpc>
              <a:spcBef>
                <a:spcPts val="500"/>
              </a:spcBef>
              <a:spcAft>
                <a:spcPts val="0"/>
              </a:spcAft>
              <a:buClr>
                <a:schemeClr val="dk1"/>
              </a:buClr>
              <a:buSzPts val="2400"/>
              <a:buFont typeface="Calibri"/>
              <a:buAutoNum type="arabicPeriod"/>
            </a:pPr>
            <a:r>
              <a:rPr lang="lv-LV"/>
              <a:t>Website: </a:t>
            </a:r>
            <a:r>
              <a:rPr lang="lv-LV" u="sng">
                <a:solidFill>
                  <a:schemeClr val="hlink"/>
                </a:solidFill>
                <a:hlinkClick r:id="rId4"/>
              </a:rPr>
              <a:t>OpenLCA</a:t>
            </a:r>
            <a:endParaRPr/>
          </a:p>
          <a:p>
            <a:pPr indent="-285750" lvl="1" marL="742950" rtl="0" algn="just">
              <a:lnSpc>
                <a:spcPct val="90000"/>
              </a:lnSpc>
              <a:spcBef>
                <a:spcPts val="500"/>
              </a:spcBef>
              <a:spcAft>
                <a:spcPts val="0"/>
              </a:spcAft>
              <a:buClr>
                <a:schemeClr val="dk1"/>
              </a:buClr>
              <a:buSzPts val="2400"/>
              <a:buFont typeface="Calibri"/>
              <a:buAutoNum type="arabicPeriod"/>
            </a:pPr>
            <a:r>
              <a:rPr lang="lv-LV"/>
              <a:t>Overview: OpenLCA is an open-source LCA software that allows users to model and assess the environmental impacts of products and processes. It offers a wide range of features and databases</a:t>
            </a:r>
            <a:endParaRPr/>
          </a:p>
          <a:p>
            <a:pPr indent="0" lvl="1" marL="457200" rtl="0" algn="just">
              <a:lnSpc>
                <a:spcPct val="90000"/>
              </a:lnSpc>
              <a:spcBef>
                <a:spcPts val="500"/>
              </a:spcBef>
              <a:spcAft>
                <a:spcPts val="0"/>
              </a:spcAft>
              <a:buClr>
                <a:schemeClr val="dk1"/>
              </a:buClr>
              <a:buSzPts val="2400"/>
              <a:buNone/>
            </a:pPr>
            <a:r>
              <a:rPr b="1" lang="lv-LV"/>
              <a:t>	Ecochain:</a:t>
            </a:r>
            <a:endParaRPr/>
          </a:p>
          <a:p>
            <a:pPr indent="-285750" lvl="1" marL="742950" rtl="0" algn="just">
              <a:lnSpc>
                <a:spcPct val="90000"/>
              </a:lnSpc>
              <a:spcBef>
                <a:spcPts val="500"/>
              </a:spcBef>
              <a:spcAft>
                <a:spcPts val="0"/>
              </a:spcAft>
              <a:buClr>
                <a:schemeClr val="dk1"/>
              </a:buClr>
              <a:buSzPts val="2400"/>
              <a:buFont typeface="Calibri"/>
              <a:buAutoNum type="arabicPeriod"/>
            </a:pPr>
            <a:r>
              <a:rPr lang="lv-LV"/>
              <a:t>Website: </a:t>
            </a:r>
            <a:r>
              <a:rPr lang="lv-LV" u="sng">
                <a:solidFill>
                  <a:schemeClr val="hlink"/>
                </a:solidFill>
                <a:hlinkClick r:id="rId5"/>
              </a:rPr>
              <a:t>Ecochain</a:t>
            </a:r>
            <a:endParaRPr/>
          </a:p>
          <a:p>
            <a:pPr indent="-285750" lvl="1" marL="742950" rtl="0" algn="just">
              <a:lnSpc>
                <a:spcPct val="90000"/>
              </a:lnSpc>
              <a:spcBef>
                <a:spcPts val="500"/>
              </a:spcBef>
              <a:spcAft>
                <a:spcPts val="0"/>
              </a:spcAft>
              <a:buClr>
                <a:schemeClr val="dk1"/>
              </a:buClr>
              <a:buSzPts val="2400"/>
              <a:buFont typeface="Calibri"/>
              <a:buAutoNum type="arabicPeriod"/>
            </a:pPr>
            <a:r>
              <a:rPr lang="lv-LV"/>
              <a:t>Overview: Ecochain provides LCA software that helps companies measure, monitor, and reduce their environmental footprint. It offers features for product sustainability assessment and supply chain analysis.</a:t>
            </a:r>
            <a:endParaRPr/>
          </a:p>
          <a:p>
            <a:pPr indent="0" lvl="0" marL="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idx="1" type="body"/>
          </p:nvPr>
        </p:nvSpPr>
        <p:spPr>
          <a:xfrm>
            <a:off x="453995" y="738243"/>
            <a:ext cx="10560868" cy="55399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BB2"/>
              </a:buClr>
              <a:buSzPts val="3600"/>
              <a:buNone/>
            </a:pPr>
            <a:r>
              <a:rPr lang="lv-LV"/>
              <a:t>The concept of ecological footprint and its importance</a:t>
            </a:r>
            <a:endParaRPr/>
          </a:p>
        </p:txBody>
      </p:sp>
      <p:sp>
        <p:nvSpPr>
          <p:cNvPr id="178" name="Google Shape;178;p32"/>
          <p:cNvSpPr txBox="1"/>
          <p:nvPr>
            <p:ph idx="2" type="body"/>
          </p:nvPr>
        </p:nvSpPr>
        <p:spPr>
          <a:xfrm>
            <a:off x="393035" y="1292241"/>
            <a:ext cx="11284010" cy="3977493"/>
          </a:xfrm>
          <a:prstGeom prst="rect">
            <a:avLst/>
          </a:prstGeom>
          <a:noFill/>
          <a:ln>
            <a:noFill/>
          </a:ln>
        </p:spPr>
        <p:txBody>
          <a:bodyPr anchorCtr="0" anchor="t" bIns="45700" lIns="91425" spcFirstLastPara="1" rIns="91425" wrap="square" tIns="45700">
            <a:noAutofit/>
          </a:bodyPr>
          <a:lstStyle/>
          <a:p>
            <a:pPr indent="0" lvl="0" marL="0" rtl="0" algn="ctr">
              <a:lnSpc>
                <a:spcPct val="107000"/>
              </a:lnSpc>
              <a:spcBef>
                <a:spcPts val="0"/>
              </a:spcBef>
              <a:spcAft>
                <a:spcPts val="0"/>
              </a:spcAft>
              <a:buClr>
                <a:schemeClr val="dk1"/>
              </a:buClr>
              <a:buSzPts val="2200"/>
              <a:buNone/>
            </a:pPr>
            <a:r>
              <a:rPr lang="lv-LV"/>
              <a:t>Ecological footprint is a measurement that expresses the impact of a person or organization on the environment, taking into account all aspects of its activities and consumption. This includes resource consumption, energy use and the amount of emissions generated by the production of goods or services and captured during both production and usage.</a:t>
            </a:r>
            <a:endParaRPr/>
          </a:p>
          <a:p>
            <a:pPr indent="0" lvl="0" marL="0" rtl="0" algn="l">
              <a:lnSpc>
                <a:spcPct val="90000"/>
              </a:lnSpc>
              <a:spcBef>
                <a:spcPts val="1800"/>
              </a:spcBef>
              <a:spcAft>
                <a:spcPts val="0"/>
              </a:spcAft>
              <a:buClr>
                <a:schemeClr val="dk1"/>
              </a:buClr>
              <a:buSzPts val="2200"/>
              <a:buNone/>
            </a:pPr>
            <a:r>
              <a:t/>
            </a:r>
            <a:endParaRPr/>
          </a:p>
        </p:txBody>
      </p:sp>
      <p:pic>
        <p:nvPicPr>
          <p:cNvPr descr="The Basics of a Carbon Footprint - EcoMatcher" id="179" name="Google Shape;179;p32"/>
          <p:cNvPicPr preferRelativeResize="0"/>
          <p:nvPr/>
        </p:nvPicPr>
        <p:blipFill rotWithShape="1">
          <a:blip r:embed="rId3">
            <a:alphaModFix/>
          </a:blip>
          <a:srcRect b="18617" l="16499" r="15144" t="20894"/>
          <a:stretch/>
        </p:blipFill>
        <p:spPr>
          <a:xfrm>
            <a:off x="453995" y="3176649"/>
            <a:ext cx="6290589" cy="3189861"/>
          </a:xfrm>
          <a:prstGeom prst="rect">
            <a:avLst/>
          </a:prstGeom>
          <a:noFill/>
          <a:ln>
            <a:noFill/>
          </a:ln>
        </p:spPr>
      </p:pic>
      <p:grpSp>
        <p:nvGrpSpPr>
          <p:cNvPr id="180" name="Google Shape;180;p32"/>
          <p:cNvGrpSpPr/>
          <p:nvPr/>
        </p:nvGrpSpPr>
        <p:grpSpPr>
          <a:xfrm>
            <a:off x="7851858" y="3181663"/>
            <a:ext cx="3216724" cy="2938094"/>
            <a:chOff x="1107274" y="711"/>
            <a:chExt cx="3216724" cy="2938094"/>
          </a:xfrm>
        </p:grpSpPr>
        <p:sp>
          <p:nvSpPr>
            <p:cNvPr id="181" name="Google Shape;181;p32"/>
            <p:cNvSpPr/>
            <p:nvPr/>
          </p:nvSpPr>
          <p:spPr>
            <a:xfrm rot="5400000">
              <a:off x="2061944" y="71489"/>
              <a:ext cx="1088887" cy="947332"/>
            </a:xfrm>
            <a:prstGeom prst="hexagon">
              <a:avLst>
                <a:gd fmla="val 25000" name="adj"/>
                <a:gd fmla="val 115470" name="vf"/>
              </a:avLst>
            </a:prstGeom>
            <a:solidFill>
              <a:srgbClr val="6A9BC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2"/>
            <p:cNvSpPr txBox="1"/>
            <p:nvPr/>
          </p:nvSpPr>
          <p:spPr>
            <a:xfrm>
              <a:off x="2280347" y="170397"/>
              <a:ext cx="652080" cy="749517"/>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D0D0D"/>
                </a:buClr>
                <a:buSzPts val="1200"/>
                <a:buFont typeface="Arial"/>
                <a:buNone/>
              </a:pPr>
              <a:r>
                <a:rPr b="0" i="0" lang="lv-LV" sz="1200">
                  <a:solidFill>
                    <a:srgbClr val="0D0D0D"/>
                  </a:solidFill>
                  <a:latin typeface="Arial"/>
                  <a:ea typeface="Arial"/>
                  <a:cs typeface="Arial"/>
                  <a:sym typeface="Arial"/>
                </a:rPr>
                <a:t>carbon footprint</a:t>
              </a:r>
              <a:endParaRPr sz="1200">
                <a:solidFill>
                  <a:schemeClr val="lt1"/>
                </a:solidFill>
                <a:latin typeface="Calibri"/>
                <a:ea typeface="Calibri"/>
                <a:cs typeface="Calibri"/>
                <a:sym typeface="Calibri"/>
              </a:endParaRPr>
            </a:p>
          </p:txBody>
        </p:sp>
        <p:sp>
          <p:nvSpPr>
            <p:cNvPr id="183" name="Google Shape;183;p32"/>
            <p:cNvSpPr/>
            <p:nvPr/>
          </p:nvSpPr>
          <p:spPr>
            <a:xfrm>
              <a:off x="2327695" y="288232"/>
              <a:ext cx="1215198" cy="6533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2"/>
            <p:cNvSpPr/>
            <p:nvPr/>
          </p:nvSpPr>
          <p:spPr>
            <a:xfrm rot="5400000">
              <a:off x="1038825" y="71489"/>
              <a:ext cx="1088887" cy="947332"/>
            </a:xfrm>
            <a:prstGeom prst="hexagon">
              <a:avLst>
                <a:gd fmla="val 25000" name="adj"/>
                <a:gd fmla="val 115470" name="vf"/>
              </a:avLst>
            </a:prstGeom>
            <a:solidFill>
              <a:srgbClr val="6A9BC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txBox="1"/>
            <p:nvPr/>
          </p:nvSpPr>
          <p:spPr>
            <a:xfrm>
              <a:off x="1257228" y="170397"/>
              <a:ext cx="652080" cy="74951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600"/>
                <a:buFont typeface="Calibri"/>
                <a:buNone/>
              </a:pPr>
              <a:r>
                <a:t/>
              </a:r>
              <a:endParaRPr sz="3600">
                <a:solidFill>
                  <a:schemeClr val="lt1"/>
                </a:solidFill>
                <a:latin typeface="Calibri"/>
                <a:ea typeface="Calibri"/>
                <a:cs typeface="Calibri"/>
                <a:sym typeface="Calibri"/>
              </a:endParaRPr>
            </a:p>
          </p:txBody>
        </p:sp>
        <p:sp>
          <p:nvSpPr>
            <p:cNvPr id="186" name="Google Shape;186;p32"/>
            <p:cNvSpPr/>
            <p:nvPr/>
          </p:nvSpPr>
          <p:spPr>
            <a:xfrm rot="5400000">
              <a:off x="1548424" y="995736"/>
              <a:ext cx="1088887" cy="947332"/>
            </a:xfrm>
            <a:prstGeom prst="hexagon">
              <a:avLst>
                <a:gd fmla="val 25000" name="adj"/>
                <a:gd fmla="val 115470" name="vf"/>
              </a:avLst>
            </a:prstGeom>
            <a:solidFill>
              <a:srgbClr val="6A9BC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2"/>
            <p:cNvSpPr txBox="1"/>
            <p:nvPr/>
          </p:nvSpPr>
          <p:spPr>
            <a:xfrm>
              <a:off x="1766827" y="1094644"/>
              <a:ext cx="652080" cy="749517"/>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D0D0D"/>
                </a:buClr>
                <a:buSzPts val="1200"/>
                <a:buFont typeface="Arial"/>
                <a:buNone/>
              </a:pPr>
              <a:r>
                <a:rPr b="0" i="0" lang="lv-LV" sz="1200">
                  <a:solidFill>
                    <a:srgbClr val="0D0D0D"/>
                  </a:solidFill>
                  <a:latin typeface="Arial"/>
                  <a:ea typeface="Arial"/>
                  <a:cs typeface="Arial"/>
                  <a:sym typeface="Arial"/>
                </a:rPr>
                <a:t>water footprint</a:t>
              </a:r>
              <a:endParaRPr sz="1200">
                <a:solidFill>
                  <a:schemeClr val="lt1"/>
                </a:solidFill>
                <a:latin typeface="Calibri"/>
                <a:ea typeface="Calibri"/>
                <a:cs typeface="Calibri"/>
                <a:sym typeface="Calibri"/>
              </a:endParaRPr>
            </a:p>
          </p:txBody>
        </p:sp>
        <p:sp>
          <p:nvSpPr>
            <p:cNvPr id="188" name="Google Shape;188;p32"/>
            <p:cNvSpPr/>
            <p:nvPr/>
          </p:nvSpPr>
          <p:spPr>
            <a:xfrm>
              <a:off x="1107274" y="250049"/>
              <a:ext cx="913209" cy="6533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2"/>
            <p:cNvSpPr txBox="1"/>
            <p:nvPr/>
          </p:nvSpPr>
          <p:spPr>
            <a:xfrm>
              <a:off x="1107274" y="250049"/>
              <a:ext cx="913209" cy="653332"/>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D0D0D"/>
                </a:buClr>
                <a:buSzPts val="1200"/>
                <a:buFont typeface="Arial"/>
                <a:buNone/>
              </a:pPr>
              <a:r>
                <a:rPr b="0" i="0" lang="lv-LV" sz="1200">
                  <a:solidFill>
                    <a:srgbClr val="0D0D0D"/>
                  </a:solidFill>
                  <a:latin typeface="Arial"/>
                  <a:ea typeface="Arial"/>
                  <a:cs typeface="Arial"/>
                  <a:sym typeface="Arial"/>
                </a:rPr>
                <a:t>material footprint</a:t>
              </a:r>
              <a:endParaRPr sz="1200">
                <a:solidFill>
                  <a:schemeClr val="lt1"/>
                </a:solidFill>
                <a:latin typeface="Calibri"/>
                <a:ea typeface="Calibri"/>
                <a:cs typeface="Calibri"/>
                <a:sym typeface="Calibri"/>
              </a:endParaRPr>
            </a:p>
          </p:txBody>
        </p:sp>
        <p:sp>
          <p:nvSpPr>
            <p:cNvPr id="190" name="Google Shape;190;p32"/>
            <p:cNvSpPr/>
            <p:nvPr/>
          </p:nvSpPr>
          <p:spPr>
            <a:xfrm rot="5400000">
              <a:off x="2571543" y="995736"/>
              <a:ext cx="1088887" cy="947332"/>
            </a:xfrm>
            <a:prstGeom prst="hexagon">
              <a:avLst>
                <a:gd fmla="val 25000" name="adj"/>
                <a:gd fmla="val 115470" name="vf"/>
              </a:avLst>
            </a:prstGeom>
            <a:solidFill>
              <a:srgbClr val="6A9BC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2"/>
            <p:cNvSpPr txBox="1"/>
            <p:nvPr/>
          </p:nvSpPr>
          <p:spPr>
            <a:xfrm>
              <a:off x="2789946" y="1094644"/>
              <a:ext cx="652080" cy="74951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600"/>
                <a:buFont typeface="Calibri"/>
                <a:buNone/>
              </a:pPr>
              <a:r>
                <a:t/>
              </a:r>
              <a:endParaRPr sz="3600">
                <a:solidFill>
                  <a:schemeClr val="lt1"/>
                </a:solidFill>
                <a:latin typeface="Calibri"/>
                <a:ea typeface="Calibri"/>
                <a:cs typeface="Calibri"/>
                <a:sym typeface="Calibri"/>
              </a:endParaRPr>
            </a:p>
          </p:txBody>
        </p:sp>
        <p:sp>
          <p:nvSpPr>
            <p:cNvPr id="192" name="Google Shape;192;p32"/>
            <p:cNvSpPr/>
            <p:nvPr/>
          </p:nvSpPr>
          <p:spPr>
            <a:xfrm rot="5400000">
              <a:off x="2108581" y="1920696"/>
              <a:ext cx="1088887" cy="947332"/>
            </a:xfrm>
            <a:prstGeom prst="hexagon">
              <a:avLst>
                <a:gd fmla="val 25000" name="adj"/>
                <a:gd fmla="val 115470" name="vf"/>
              </a:avLst>
            </a:prstGeom>
            <a:solidFill>
              <a:srgbClr val="6A9BC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2"/>
            <p:cNvSpPr txBox="1"/>
            <p:nvPr/>
          </p:nvSpPr>
          <p:spPr>
            <a:xfrm>
              <a:off x="2326984" y="2019604"/>
              <a:ext cx="652080" cy="749517"/>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D0D0D"/>
                </a:buClr>
                <a:buSzPts val="1200"/>
                <a:buFont typeface="Arial"/>
                <a:buNone/>
              </a:pPr>
              <a:r>
                <a:rPr b="0" i="0" lang="lv-LV" sz="1200">
                  <a:solidFill>
                    <a:srgbClr val="0D0D0D"/>
                  </a:solidFill>
                  <a:latin typeface="Arial"/>
                  <a:ea typeface="Arial"/>
                  <a:cs typeface="Arial"/>
                  <a:sym typeface="Arial"/>
                </a:rPr>
                <a:t>land footprint</a:t>
              </a:r>
              <a:endParaRPr sz="1200">
                <a:solidFill>
                  <a:schemeClr val="lt1"/>
                </a:solidFill>
                <a:latin typeface="Calibri"/>
                <a:ea typeface="Calibri"/>
                <a:cs typeface="Calibri"/>
                <a:sym typeface="Calibri"/>
              </a:endParaRPr>
            </a:p>
          </p:txBody>
        </p:sp>
        <p:sp>
          <p:nvSpPr>
            <p:cNvPr id="194" name="Google Shape;194;p32"/>
            <p:cNvSpPr/>
            <p:nvPr/>
          </p:nvSpPr>
          <p:spPr>
            <a:xfrm>
              <a:off x="3108800" y="2066984"/>
              <a:ext cx="1215198" cy="6533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2"/>
            <p:cNvSpPr/>
            <p:nvPr/>
          </p:nvSpPr>
          <p:spPr>
            <a:xfrm rot="5400000">
              <a:off x="1038825" y="1919984"/>
              <a:ext cx="1088887" cy="947332"/>
            </a:xfrm>
            <a:prstGeom prst="hexagon">
              <a:avLst>
                <a:gd fmla="val 25000" name="adj"/>
                <a:gd fmla="val 115470" name="vf"/>
              </a:avLst>
            </a:prstGeom>
            <a:solidFill>
              <a:srgbClr val="6A9BC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2"/>
            <p:cNvSpPr txBox="1"/>
            <p:nvPr/>
          </p:nvSpPr>
          <p:spPr>
            <a:xfrm>
              <a:off x="1257228" y="2018892"/>
              <a:ext cx="652080" cy="74951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600"/>
                <a:buFont typeface="Calibri"/>
                <a:buNone/>
              </a:pPr>
              <a:r>
                <a:t/>
              </a:r>
              <a:endParaRPr sz="3600">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ph idx="1" type="body"/>
          </p:nvPr>
        </p:nvSpPr>
        <p:spPr>
          <a:xfrm>
            <a:off x="533851" y="591463"/>
            <a:ext cx="10310933" cy="55399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BB2"/>
              </a:buClr>
              <a:buSzPts val="3600"/>
              <a:buNone/>
            </a:pPr>
            <a:r>
              <a:rPr lang="lv-LV"/>
              <a:t>The main elements of the ecological footprint are: :</a:t>
            </a:r>
            <a:endParaRPr/>
          </a:p>
        </p:txBody>
      </p:sp>
      <p:sp>
        <p:nvSpPr>
          <p:cNvPr id="202" name="Google Shape;202;p33"/>
          <p:cNvSpPr txBox="1"/>
          <p:nvPr>
            <p:ph idx="2" type="body"/>
          </p:nvPr>
        </p:nvSpPr>
        <p:spPr>
          <a:xfrm>
            <a:off x="533851" y="1438657"/>
            <a:ext cx="11284010" cy="4489446"/>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rgbClr val="007BB2"/>
              </a:buClr>
              <a:buSzPts val="2200"/>
              <a:buNone/>
            </a:pPr>
            <a:r>
              <a:rPr b="1" lang="lv-LV">
                <a:solidFill>
                  <a:srgbClr val="007BB2"/>
                </a:solidFill>
              </a:rPr>
              <a:t>Life cycle stages: </a:t>
            </a:r>
            <a:r>
              <a:rPr lang="lv-LV"/>
              <a:t>Similar to life cycle assessment, the ecological footprint takes into account all stages from the extraction of raw materials to waste management in order to determine the full impact on the environment.</a:t>
            </a:r>
            <a:endParaRPr/>
          </a:p>
          <a:p>
            <a:pPr indent="0" lvl="0" marL="0" rtl="0" algn="l">
              <a:lnSpc>
                <a:spcPct val="107000"/>
              </a:lnSpc>
              <a:spcBef>
                <a:spcPts val="0"/>
              </a:spcBef>
              <a:spcAft>
                <a:spcPts val="0"/>
              </a:spcAft>
              <a:buClr>
                <a:srgbClr val="007BB2"/>
              </a:buClr>
              <a:buSzPts val="2200"/>
              <a:buNone/>
            </a:pPr>
            <a:r>
              <a:rPr b="1" lang="lv-LV">
                <a:solidFill>
                  <a:srgbClr val="007BB2"/>
                </a:solidFill>
              </a:rPr>
              <a:t>Resource consumption: </a:t>
            </a:r>
            <a:r>
              <a:rPr lang="lv-LV"/>
              <a:t>In this context, it is evaluated how many natural resources are needed for the production and use of the specific activity or product. This includes the amount of raw materials, water use, land use, etc.</a:t>
            </a:r>
            <a:endParaRPr/>
          </a:p>
          <a:p>
            <a:pPr indent="0" lvl="0" marL="0" rtl="0" algn="l">
              <a:lnSpc>
                <a:spcPct val="107000"/>
              </a:lnSpc>
              <a:spcBef>
                <a:spcPts val="0"/>
              </a:spcBef>
              <a:spcAft>
                <a:spcPts val="0"/>
              </a:spcAft>
              <a:buClr>
                <a:srgbClr val="007BB2"/>
              </a:buClr>
              <a:buSzPts val="2200"/>
              <a:buNone/>
            </a:pPr>
            <a:r>
              <a:rPr b="1" lang="lv-LV">
                <a:solidFill>
                  <a:srgbClr val="007BB2"/>
                </a:solidFill>
              </a:rPr>
              <a:t>Energy consumption: </a:t>
            </a:r>
            <a:r>
              <a:rPr lang="lv-LV"/>
              <a:t>Assesses energy use, including electricity and other forms of energy used in the production.</a:t>
            </a:r>
            <a:endParaRPr/>
          </a:p>
          <a:p>
            <a:pPr indent="0" lvl="0" marL="0" rtl="0" algn="just">
              <a:lnSpc>
                <a:spcPct val="107000"/>
              </a:lnSpc>
              <a:spcBef>
                <a:spcPts val="0"/>
              </a:spcBef>
              <a:spcAft>
                <a:spcPts val="0"/>
              </a:spcAft>
              <a:buClr>
                <a:srgbClr val="007BB2"/>
              </a:buClr>
              <a:buSzPts val="2200"/>
              <a:buNone/>
            </a:pPr>
            <a:r>
              <a:rPr b="1" lang="lv-LV">
                <a:solidFill>
                  <a:srgbClr val="007BB2"/>
                </a:solidFill>
              </a:rPr>
              <a:t>Emissions: </a:t>
            </a:r>
            <a:r>
              <a:rPr lang="lv-LV"/>
              <a:t>Covers greenhouse gas emissions and other forms of pollution associated with the specific activity or product.</a:t>
            </a:r>
            <a:endParaRPr/>
          </a:p>
          <a:p>
            <a:pPr indent="0" lvl="0" marL="0" rtl="0" algn="just">
              <a:lnSpc>
                <a:spcPct val="107000"/>
              </a:lnSpc>
              <a:spcBef>
                <a:spcPts val="0"/>
              </a:spcBef>
              <a:spcAft>
                <a:spcPts val="0"/>
              </a:spcAft>
              <a:buClr>
                <a:srgbClr val="007BB2"/>
              </a:buClr>
              <a:buSzPts val="2200"/>
              <a:buNone/>
            </a:pPr>
            <a:r>
              <a:rPr b="1" lang="lv-LV">
                <a:solidFill>
                  <a:srgbClr val="007BB2"/>
                </a:solidFill>
              </a:rPr>
              <a:t>Waste management: </a:t>
            </a:r>
            <a:r>
              <a:rPr lang="lv-LV"/>
              <a:t>Includes information on how waste is managed at the end of the product's life and how much waste is generated.</a:t>
            </a:r>
            <a:endParaRPr/>
          </a:p>
          <a:p>
            <a:pPr indent="0" lvl="0" marL="0" rtl="0" algn="just">
              <a:lnSpc>
                <a:spcPct val="107000"/>
              </a:lnSpc>
              <a:spcBef>
                <a:spcPts val="1000"/>
              </a:spcBef>
              <a:spcAft>
                <a:spcPts val="0"/>
              </a:spcAft>
              <a:buClr>
                <a:schemeClr val="dk1"/>
              </a:buClr>
              <a:buSzPts val="1800"/>
              <a:buNone/>
            </a:pPr>
            <a:r>
              <a:rPr lang="lv-LV"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rtl="0" algn="l">
              <a:lnSpc>
                <a:spcPct val="90000"/>
              </a:lnSpc>
              <a:spcBef>
                <a:spcPts val="1800"/>
              </a:spcBef>
              <a:spcAft>
                <a:spcPts val="0"/>
              </a:spcAft>
              <a:buClr>
                <a:schemeClr val="dk1"/>
              </a:buClr>
              <a:buSzPts val="22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4400"/>
              <a:buFont typeface="Calibri"/>
              <a:buNone/>
            </a:pPr>
            <a:r>
              <a:rPr lang="lv-LV"/>
              <a:t>Linear economy</a:t>
            </a:r>
            <a:endParaRPr/>
          </a:p>
        </p:txBody>
      </p:sp>
      <p:pic>
        <p:nvPicPr>
          <p:cNvPr id="209" name="Google Shape;209;p34">
            <a:hlinkClick r:id="rId3"/>
          </p:cNvPr>
          <p:cNvPicPr preferRelativeResize="0"/>
          <p:nvPr/>
        </p:nvPicPr>
        <p:blipFill rotWithShape="1">
          <a:blip r:embed="rId4">
            <a:alphaModFix/>
          </a:blip>
          <a:srcRect b="0" l="0" r="0" t="0"/>
          <a:stretch/>
        </p:blipFill>
        <p:spPr>
          <a:xfrm>
            <a:off x="1286068" y="1625953"/>
            <a:ext cx="9619863" cy="2151990"/>
          </a:xfrm>
          <a:prstGeom prst="rect">
            <a:avLst/>
          </a:prstGeom>
          <a:noFill/>
          <a:ln>
            <a:noFill/>
          </a:ln>
        </p:spPr>
      </p:pic>
      <p:sp>
        <p:nvSpPr>
          <p:cNvPr id="210" name="Google Shape;210;p34"/>
          <p:cNvSpPr txBox="1"/>
          <p:nvPr/>
        </p:nvSpPr>
        <p:spPr>
          <a:xfrm>
            <a:off x="1379199" y="4796444"/>
            <a:ext cx="1813518" cy="806696"/>
          </a:xfrm>
          <a:prstGeom prst="rect">
            <a:avLst/>
          </a:prstGeom>
          <a:noFill/>
          <a:ln>
            <a:noFill/>
          </a:ln>
        </p:spPr>
        <p:txBody>
          <a:bodyPr anchorCtr="0" anchor="t" bIns="0" lIns="0" spcFirstLastPara="1" rIns="0" wrap="square" tIns="0">
            <a:spAutoFit/>
          </a:bodyPr>
          <a:lstStyle/>
          <a:p>
            <a:pPr indent="0" lvl="0" marL="0" marR="0" rtl="0" algn="l">
              <a:lnSpc>
                <a:spcPct val="86777"/>
              </a:lnSpc>
              <a:spcBef>
                <a:spcPts val="0"/>
              </a:spcBef>
              <a:spcAft>
                <a:spcPts val="0"/>
              </a:spcAft>
              <a:buNone/>
            </a:pPr>
            <a:r>
              <a:rPr lang="lv-LV" sz="1800">
                <a:solidFill>
                  <a:schemeClr val="dk1"/>
                </a:solidFill>
                <a:latin typeface="Calibri"/>
                <a:ea typeface="Calibri"/>
                <a:cs typeface="Calibri"/>
                <a:sym typeface="Calibri"/>
              </a:rPr>
              <a:t>Degviela (nafta),</a:t>
            </a:r>
            <a:endParaRPr/>
          </a:p>
          <a:p>
            <a:pPr indent="0" lvl="0" marL="0" marR="0" rtl="0" algn="l">
              <a:lnSpc>
                <a:spcPct val="86777"/>
              </a:lnSpc>
              <a:spcBef>
                <a:spcPts val="0"/>
              </a:spcBef>
              <a:spcAft>
                <a:spcPts val="0"/>
              </a:spcAft>
              <a:buNone/>
            </a:pPr>
            <a:r>
              <a:rPr lang="lv-LV" sz="1800">
                <a:solidFill>
                  <a:schemeClr val="dk1"/>
                </a:solidFill>
                <a:latin typeface="Calibri"/>
                <a:ea typeface="Calibri"/>
                <a:cs typeface="Calibri"/>
                <a:sym typeface="Calibri"/>
              </a:rPr>
              <a:t>Mehānika (metāls u.c.) </a:t>
            </a:r>
            <a:endParaRPr/>
          </a:p>
          <a:p>
            <a:pPr indent="0" lvl="0" marL="0" marR="0" rtl="0" algn="l">
              <a:lnSpc>
                <a:spcPct val="142000"/>
              </a:lnSpc>
              <a:spcBef>
                <a:spcPts val="0"/>
              </a:spcBef>
              <a:spcAft>
                <a:spcPts val="0"/>
              </a:spcAft>
              <a:buNone/>
            </a:pPr>
            <a:r>
              <a:t/>
            </a:r>
            <a:endParaRPr b="1" sz="1100">
              <a:solidFill>
                <a:srgbClr val="363839"/>
              </a:solidFill>
              <a:latin typeface="Arial"/>
              <a:ea typeface="Arial"/>
              <a:cs typeface="Arial"/>
              <a:sym typeface="Arial"/>
            </a:endParaRPr>
          </a:p>
        </p:txBody>
      </p:sp>
      <p:sp>
        <p:nvSpPr>
          <p:cNvPr id="211" name="Google Shape;211;p34"/>
          <p:cNvSpPr txBox="1"/>
          <p:nvPr/>
        </p:nvSpPr>
        <p:spPr>
          <a:xfrm>
            <a:off x="3390247" y="4637619"/>
            <a:ext cx="1813519" cy="1035540"/>
          </a:xfrm>
          <a:prstGeom prst="rect">
            <a:avLst/>
          </a:prstGeom>
          <a:noFill/>
          <a:ln>
            <a:noFill/>
          </a:ln>
        </p:spPr>
        <p:txBody>
          <a:bodyPr anchorCtr="0" anchor="t" bIns="0" lIns="0" spcFirstLastPara="1" rIns="0" wrap="square" tIns="0">
            <a:spAutoFit/>
          </a:bodyPr>
          <a:lstStyle/>
          <a:p>
            <a:pPr indent="0" lvl="0" marL="0" marR="0" rtl="0" algn="l">
              <a:lnSpc>
                <a:spcPct val="86777"/>
              </a:lnSpc>
              <a:spcBef>
                <a:spcPts val="0"/>
              </a:spcBef>
              <a:spcAft>
                <a:spcPts val="0"/>
              </a:spcAft>
              <a:buNone/>
            </a:pPr>
            <a:r>
              <a:rPr lang="lv-LV" sz="1800">
                <a:solidFill>
                  <a:schemeClr val="dk1"/>
                </a:solidFill>
                <a:latin typeface="Calibri"/>
                <a:ea typeface="Calibri"/>
                <a:cs typeface="Calibri"/>
                <a:sym typeface="Calibri"/>
              </a:rPr>
              <a:t>Elektrība (ogles u.c.)</a:t>
            </a:r>
            <a:endParaRPr/>
          </a:p>
          <a:p>
            <a:pPr indent="0" lvl="0" marL="0" marR="0" rtl="0" algn="l">
              <a:lnSpc>
                <a:spcPct val="86777"/>
              </a:lnSpc>
              <a:spcBef>
                <a:spcPts val="0"/>
              </a:spcBef>
              <a:spcAft>
                <a:spcPts val="0"/>
              </a:spcAft>
              <a:buNone/>
            </a:pPr>
            <a:r>
              <a:rPr lang="lv-LV" sz="1800">
                <a:solidFill>
                  <a:schemeClr val="dk1"/>
                </a:solidFill>
                <a:latin typeface="Calibri"/>
                <a:ea typeface="Calibri"/>
                <a:cs typeface="Calibri"/>
                <a:sym typeface="Calibri"/>
              </a:rPr>
              <a:t>Apkure (gāze u.c.)</a:t>
            </a:r>
            <a:endParaRPr/>
          </a:p>
          <a:p>
            <a:pPr indent="0" lvl="0" marL="0" marR="0" rtl="0" algn="l">
              <a:lnSpc>
                <a:spcPct val="86777"/>
              </a:lnSpc>
              <a:spcBef>
                <a:spcPts val="0"/>
              </a:spcBef>
              <a:spcAft>
                <a:spcPts val="0"/>
              </a:spcAft>
              <a:buNone/>
            </a:pPr>
            <a:r>
              <a:rPr lang="lv-LV" sz="1800">
                <a:solidFill>
                  <a:schemeClr val="dk1"/>
                </a:solidFill>
                <a:latin typeface="Calibri"/>
                <a:ea typeface="Calibri"/>
                <a:cs typeface="Calibri"/>
                <a:sym typeface="Calibri"/>
              </a:rPr>
              <a:t>Mehānika (metāls u.c.) </a:t>
            </a:r>
            <a:endParaRPr/>
          </a:p>
        </p:txBody>
      </p:sp>
      <p:sp>
        <p:nvSpPr>
          <p:cNvPr id="212" name="Google Shape;212;p34"/>
          <p:cNvSpPr txBox="1"/>
          <p:nvPr/>
        </p:nvSpPr>
        <p:spPr>
          <a:xfrm>
            <a:off x="5514928" y="5022053"/>
            <a:ext cx="1564877" cy="419987"/>
          </a:xfrm>
          <a:prstGeom prst="rect">
            <a:avLst/>
          </a:prstGeom>
          <a:noFill/>
          <a:ln>
            <a:noFill/>
          </a:ln>
        </p:spPr>
        <p:txBody>
          <a:bodyPr anchorCtr="0" anchor="t" bIns="0" lIns="0" spcFirstLastPara="1" rIns="0" wrap="square" tIns="0">
            <a:spAutoFit/>
          </a:bodyPr>
          <a:lstStyle/>
          <a:p>
            <a:pPr indent="0" lvl="0" marL="0" marR="0" rtl="0" algn="l">
              <a:lnSpc>
                <a:spcPct val="86777"/>
              </a:lnSpc>
              <a:spcBef>
                <a:spcPts val="0"/>
              </a:spcBef>
              <a:spcAft>
                <a:spcPts val="0"/>
              </a:spcAft>
              <a:buNone/>
            </a:pPr>
            <a:r>
              <a:rPr lang="lv-LV" sz="1800">
                <a:solidFill>
                  <a:schemeClr val="dk1"/>
                </a:solidFill>
                <a:latin typeface="Calibri"/>
                <a:ea typeface="Calibri"/>
                <a:cs typeface="Calibri"/>
                <a:sym typeface="Calibri"/>
              </a:rPr>
              <a:t>Elektrība (ogles u.c.)</a:t>
            </a:r>
            <a:endParaRPr/>
          </a:p>
        </p:txBody>
      </p:sp>
      <p:sp>
        <p:nvSpPr>
          <p:cNvPr id="213" name="Google Shape;213;p34"/>
          <p:cNvSpPr txBox="1"/>
          <p:nvPr/>
        </p:nvSpPr>
        <p:spPr>
          <a:xfrm>
            <a:off x="7591047" y="4933625"/>
            <a:ext cx="1750651" cy="806696"/>
          </a:xfrm>
          <a:prstGeom prst="rect">
            <a:avLst/>
          </a:prstGeom>
          <a:noFill/>
          <a:ln>
            <a:noFill/>
          </a:ln>
        </p:spPr>
        <p:txBody>
          <a:bodyPr anchorCtr="0" anchor="t" bIns="0" lIns="0" spcFirstLastPara="1" rIns="0" wrap="square" tIns="0">
            <a:spAutoFit/>
          </a:bodyPr>
          <a:lstStyle/>
          <a:p>
            <a:pPr indent="0" lvl="0" marL="0" marR="0" rtl="0" algn="l">
              <a:lnSpc>
                <a:spcPct val="86777"/>
              </a:lnSpc>
              <a:spcBef>
                <a:spcPts val="0"/>
              </a:spcBef>
              <a:spcAft>
                <a:spcPts val="0"/>
              </a:spcAft>
              <a:buNone/>
            </a:pPr>
            <a:r>
              <a:rPr lang="lv-LV" sz="1800">
                <a:solidFill>
                  <a:schemeClr val="dk1"/>
                </a:solidFill>
                <a:latin typeface="Calibri"/>
                <a:ea typeface="Calibri"/>
                <a:cs typeface="Calibri"/>
                <a:sym typeface="Calibri"/>
              </a:rPr>
              <a:t>Degviela (nafta),</a:t>
            </a:r>
            <a:endParaRPr/>
          </a:p>
          <a:p>
            <a:pPr indent="0" lvl="0" marL="0" marR="0" rtl="0" algn="l">
              <a:lnSpc>
                <a:spcPct val="86777"/>
              </a:lnSpc>
              <a:spcBef>
                <a:spcPts val="0"/>
              </a:spcBef>
              <a:spcAft>
                <a:spcPts val="0"/>
              </a:spcAft>
              <a:buNone/>
            </a:pPr>
            <a:r>
              <a:rPr lang="lv-LV" sz="1800">
                <a:solidFill>
                  <a:schemeClr val="dk1"/>
                </a:solidFill>
                <a:latin typeface="Calibri"/>
                <a:ea typeface="Calibri"/>
                <a:cs typeface="Calibri"/>
                <a:sym typeface="Calibri"/>
              </a:rPr>
              <a:t>Mehānika (metāls u.c.) </a:t>
            </a:r>
            <a:endParaRPr/>
          </a:p>
          <a:p>
            <a:pPr indent="0" lvl="0" marL="0" marR="0" rtl="0" algn="l">
              <a:lnSpc>
                <a:spcPct val="142000"/>
              </a:lnSpc>
              <a:spcBef>
                <a:spcPts val="0"/>
              </a:spcBef>
              <a:spcAft>
                <a:spcPts val="0"/>
              </a:spcAft>
              <a:buNone/>
            </a:pPr>
            <a:r>
              <a:rPr b="1" lang="lv-LV" sz="1100">
                <a:solidFill>
                  <a:srgbClr val="363839"/>
                </a:solidFill>
                <a:latin typeface="Arial"/>
                <a:ea typeface="Arial"/>
                <a:cs typeface="Arial"/>
                <a:sym typeface="Arial"/>
              </a:rPr>
              <a:t> </a:t>
            </a:r>
            <a:endParaRPr/>
          </a:p>
        </p:txBody>
      </p:sp>
      <p:pic>
        <p:nvPicPr>
          <p:cNvPr id="214" name="Google Shape;214;p34"/>
          <p:cNvPicPr preferRelativeResize="0"/>
          <p:nvPr/>
        </p:nvPicPr>
        <p:blipFill rotWithShape="1">
          <a:blip r:embed="rId5">
            <a:alphaModFix/>
          </a:blip>
          <a:srcRect b="0" l="0" r="0" t="0"/>
          <a:stretch/>
        </p:blipFill>
        <p:spPr>
          <a:xfrm>
            <a:off x="9880211" y="4700120"/>
            <a:ext cx="445047" cy="719390"/>
          </a:xfrm>
          <a:prstGeom prst="rect">
            <a:avLst/>
          </a:prstGeom>
          <a:noFill/>
          <a:ln>
            <a:noFill/>
          </a:ln>
        </p:spPr>
      </p:pic>
      <p:pic>
        <p:nvPicPr>
          <p:cNvPr id="215" name="Google Shape;215;p34"/>
          <p:cNvPicPr preferRelativeResize="0"/>
          <p:nvPr/>
        </p:nvPicPr>
        <p:blipFill rotWithShape="1">
          <a:blip r:embed="rId6">
            <a:alphaModFix amt="20000"/>
          </a:blip>
          <a:srcRect b="0" l="0" r="0" t="0"/>
          <a:stretch/>
        </p:blipFill>
        <p:spPr>
          <a:xfrm>
            <a:off x="873715" y="4522435"/>
            <a:ext cx="10444570" cy="1510981"/>
          </a:xfrm>
          <a:prstGeom prst="rect">
            <a:avLst/>
          </a:prstGeom>
          <a:noFill/>
          <a:ln>
            <a:noFill/>
          </a:ln>
        </p:spPr>
      </p:pic>
      <p:sp>
        <p:nvSpPr>
          <p:cNvPr id="216" name="Google Shape;216;p34"/>
          <p:cNvSpPr/>
          <p:nvPr/>
        </p:nvSpPr>
        <p:spPr>
          <a:xfrm>
            <a:off x="1051560" y="4637619"/>
            <a:ext cx="8686800" cy="1214541"/>
          </a:xfrm>
          <a:prstGeom prst="rect">
            <a:avLst/>
          </a:prstGeom>
          <a:solidFill>
            <a:srgbClr val="E9F3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34"/>
          <p:cNvSpPr txBox="1"/>
          <p:nvPr/>
        </p:nvSpPr>
        <p:spPr>
          <a:xfrm>
            <a:off x="1224304" y="4749829"/>
            <a:ext cx="2123308" cy="92333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lv-LV" sz="2000">
                <a:solidFill>
                  <a:srgbClr val="004E84"/>
                </a:solidFill>
                <a:latin typeface="Calibri"/>
                <a:ea typeface="Calibri"/>
                <a:cs typeface="Calibri"/>
                <a:sym typeface="Calibri"/>
              </a:rPr>
              <a:t>Fuel (oil)</a:t>
            </a:r>
            <a:endParaRPr/>
          </a:p>
          <a:p>
            <a:pPr indent="0" lvl="0" marL="0" marR="0" rtl="0" algn="l">
              <a:spcBef>
                <a:spcPts val="0"/>
              </a:spcBef>
              <a:spcAft>
                <a:spcPts val="0"/>
              </a:spcAft>
              <a:buNone/>
            </a:pPr>
            <a:r>
              <a:rPr b="1" lang="lv-LV" sz="2000">
                <a:solidFill>
                  <a:srgbClr val="004E84"/>
                </a:solidFill>
                <a:latin typeface="Calibri"/>
                <a:ea typeface="Calibri"/>
                <a:cs typeface="Calibri"/>
                <a:sym typeface="Calibri"/>
              </a:rPr>
              <a:t>Mechanics (metal, etc.)</a:t>
            </a:r>
            <a:endParaRPr/>
          </a:p>
        </p:txBody>
      </p:sp>
      <p:sp>
        <p:nvSpPr>
          <p:cNvPr id="218" name="Google Shape;218;p34"/>
          <p:cNvSpPr txBox="1"/>
          <p:nvPr/>
        </p:nvSpPr>
        <p:spPr>
          <a:xfrm>
            <a:off x="3502507" y="4662372"/>
            <a:ext cx="2123308" cy="1231106"/>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lv-LV" sz="2000">
                <a:solidFill>
                  <a:srgbClr val="004E84"/>
                </a:solidFill>
                <a:latin typeface="Calibri"/>
                <a:ea typeface="Calibri"/>
                <a:cs typeface="Calibri"/>
                <a:sym typeface="Calibri"/>
              </a:rPr>
              <a:t>Electricity (coal, etc.)Heating (gas, etc.)Mechanics (metal, etc.)</a:t>
            </a:r>
            <a:endParaRPr/>
          </a:p>
        </p:txBody>
      </p:sp>
      <p:sp>
        <p:nvSpPr>
          <p:cNvPr id="219" name="Google Shape;219;p34"/>
          <p:cNvSpPr txBox="1"/>
          <p:nvPr/>
        </p:nvSpPr>
        <p:spPr>
          <a:xfrm>
            <a:off x="6121395" y="4847612"/>
            <a:ext cx="2123308" cy="61555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lv-LV" sz="2000">
                <a:solidFill>
                  <a:srgbClr val="004E84"/>
                </a:solidFill>
                <a:latin typeface="Calibri"/>
                <a:ea typeface="Calibri"/>
                <a:cs typeface="Calibri"/>
                <a:sym typeface="Calibri"/>
              </a:rPr>
              <a:t>Electricity (coal, etc.)</a:t>
            </a:r>
            <a:endParaRPr/>
          </a:p>
        </p:txBody>
      </p:sp>
      <p:sp>
        <p:nvSpPr>
          <p:cNvPr id="220" name="Google Shape;220;p34"/>
          <p:cNvSpPr txBox="1"/>
          <p:nvPr/>
        </p:nvSpPr>
        <p:spPr>
          <a:xfrm>
            <a:off x="8158108" y="4774118"/>
            <a:ext cx="1773858" cy="92333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lv-LV" sz="2000">
                <a:solidFill>
                  <a:srgbClr val="004E84"/>
                </a:solidFill>
                <a:latin typeface="Calibri"/>
                <a:ea typeface="Calibri"/>
                <a:cs typeface="Calibri"/>
                <a:sym typeface="Calibri"/>
              </a:rPr>
              <a:t>Fuel (oil)</a:t>
            </a:r>
            <a:endParaRPr/>
          </a:p>
          <a:p>
            <a:pPr indent="0" lvl="0" marL="0" marR="0" rtl="0" algn="l">
              <a:spcBef>
                <a:spcPts val="0"/>
              </a:spcBef>
              <a:spcAft>
                <a:spcPts val="0"/>
              </a:spcAft>
              <a:buNone/>
            </a:pPr>
            <a:r>
              <a:rPr b="1" lang="lv-LV" sz="2000">
                <a:solidFill>
                  <a:srgbClr val="004E84"/>
                </a:solidFill>
                <a:latin typeface="Calibri"/>
                <a:ea typeface="Calibri"/>
                <a:cs typeface="Calibri"/>
                <a:sym typeface="Calibri"/>
              </a:rPr>
              <a:t>Mechanics (metal, etc.)</a:t>
            </a:r>
            <a:endParaRPr/>
          </a:p>
        </p:txBody>
      </p:sp>
      <p:sp>
        <p:nvSpPr>
          <p:cNvPr id="221" name="Google Shape;221;p34"/>
          <p:cNvSpPr txBox="1"/>
          <p:nvPr/>
        </p:nvSpPr>
        <p:spPr>
          <a:xfrm>
            <a:off x="873715" y="6440745"/>
            <a:ext cx="8734855" cy="169277"/>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lang="lv-LV" sz="1100">
                <a:solidFill>
                  <a:schemeClr val="dk1"/>
                </a:solidFill>
                <a:latin typeface="Calibri"/>
                <a:ea typeface="Calibri"/>
                <a:cs typeface="Calibri"/>
                <a:sym typeface="Calibri"/>
              </a:rPr>
              <a:t>URL reference:  https://ied.eu/project-updates/projects/cem-for-smes/resource-efficiency-world-overshoot-day/</a:t>
            </a:r>
            <a:endParaRPr sz="11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5"/>
          <p:cNvPicPr preferRelativeResize="0"/>
          <p:nvPr/>
        </p:nvPicPr>
        <p:blipFill rotWithShape="1">
          <a:blip r:embed="rId3">
            <a:alphaModFix/>
          </a:blip>
          <a:srcRect b="0" l="0" r="0" t="0"/>
          <a:stretch/>
        </p:blipFill>
        <p:spPr>
          <a:xfrm>
            <a:off x="904718" y="456561"/>
            <a:ext cx="10234789" cy="5744093"/>
          </a:xfrm>
          <a:prstGeom prst="rect">
            <a:avLst/>
          </a:prstGeom>
          <a:noFill/>
          <a:ln>
            <a:noFill/>
          </a:ln>
        </p:spPr>
      </p:pic>
      <p:sp>
        <p:nvSpPr>
          <p:cNvPr id="228" name="Google Shape;228;p35"/>
          <p:cNvSpPr/>
          <p:nvPr/>
        </p:nvSpPr>
        <p:spPr>
          <a:xfrm>
            <a:off x="1349115" y="1289153"/>
            <a:ext cx="9203959" cy="1768840"/>
          </a:xfrm>
          <a:prstGeom prst="rect">
            <a:avLst/>
          </a:prstGeom>
          <a:solidFill>
            <a:srgbClr val="FFDE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35"/>
          <p:cNvSpPr txBox="1"/>
          <p:nvPr/>
        </p:nvSpPr>
        <p:spPr>
          <a:xfrm>
            <a:off x="2376877" y="1188688"/>
            <a:ext cx="7809876" cy="196977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lang="lv-LV" sz="3600">
                <a:solidFill>
                  <a:srgbClr val="252526"/>
                </a:solidFill>
                <a:latin typeface="Calibri"/>
                <a:ea typeface="Calibri"/>
                <a:cs typeface="Calibri"/>
                <a:sym typeface="Calibri"/>
              </a:rPr>
              <a:t>How many kg of materials is used by one person in Europe during the year?</a:t>
            </a:r>
            <a:endParaRPr/>
          </a:p>
          <a:p>
            <a:pPr indent="0" lvl="0" marL="0" marR="0" rtl="0" algn="ctr">
              <a:spcBef>
                <a:spcPts val="0"/>
              </a:spcBef>
              <a:spcAft>
                <a:spcPts val="0"/>
              </a:spcAft>
              <a:buNone/>
            </a:pPr>
            <a:r>
              <a:rPr i="1" lang="lv-LV" sz="2800">
                <a:solidFill>
                  <a:srgbClr val="252526"/>
                </a:solidFill>
                <a:latin typeface="Calibri"/>
                <a:ea typeface="Calibri"/>
                <a:cs typeface="Calibri"/>
                <a:sym typeface="Calibri"/>
              </a:rPr>
              <a:t>main resource groups: biomass, energy (oil, coal), metals and non-metals (minerals))</a:t>
            </a:r>
            <a:endParaRPr i="1" sz="2800">
              <a:solidFill>
                <a:srgbClr val="252526"/>
              </a:solidFill>
              <a:latin typeface="Calibri"/>
              <a:ea typeface="Calibri"/>
              <a:cs typeface="Calibri"/>
              <a:sym typeface="Calibri"/>
            </a:endParaRPr>
          </a:p>
        </p:txBody>
      </p:sp>
      <p:sp>
        <p:nvSpPr>
          <p:cNvPr id="230" name="Google Shape;230;p35"/>
          <p:cNvSpPr/>
          <p:nvPr/>
        </p:nvSpPr>
        <p:spPr>
          <a:xfrm>
            <a:off x="3278505" y="3057993"/>
            <a:ext cx="5355830" cy="261692"/>
          </a:xfrm>
          <a:prstGeom prst="rect">
            <a:avLst/>
          </a:prstGeom>
          <a:solidFill>
            <a:srgbClr val="FFDE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grpSp>
        <p:nvGrpSpPr>
          <p:cNvPr id="236" name="Google Shape;236;p36"/>
          <p:cNvGrpSpPr/>
          <p:nvPr/>
        </p:nvGrpSpPr>
        <p:grpSpPr>
          <a:xfrm>
            <a:off x="1104207" y="513373"/>
            <a:ext cx="9983585" cy="5831253"/>
            <a:chOff x="1104207" y="513373"/>
            <a:chExt cx="9983585" cy="5831253"/>
          </a:xfrm>
        </p:grpSpPr>
        <p:grpSp>
          <p:nvGrpSpPr>
            <p:cNvPr id="237" name="Google Shape;237;p36"/>
            <p:cNvGrpSpPr/>
            <p:nvPr/>
          </p:nvGrpSpPr>
          <p:grpSpPr>
            <a:xfrm>
              <a:off x="1104207" y="513373"/>
              <a:ext cx="9983585" cy="5831253"/>
              <a:chOff x="1104207" y="513373"/>
              <a:chExt cx="9983585" cy="5831253"/>
            </a:xfrm>
          </p:grpSpPr>
          <p:pic>
            <p:nvPicPr>
              <p:cNvPr id="238" name="Google Shape;238;p36">
                <a:hlinkClick r:id="rId3"/>
              </p:cNvPr>
              <p:cNvPicPr preferRelativeResize="0"/>
              <p:nvPr/>
            </p:nvPicPr>
            <p:blipFill rotWithShape="1">
              <a:blip r:embed="rId4">
                <a:alphaModFix/>
              </a:blip>
              <a:srcRect b="0" l="0" r="0" t="0"/>
              <a:stretch/>
            </p:blipFill>
            <p:spPr>
              <a:xfrm>
                <a:off x="1104207" y="513373"/>
                <a:ext cx="9983585" cy="5831253"/>
              </a:xfrm>
              <a:prstGeom prst="rect">
                <a:avLst/>
              </a:prstGeom>
              <a:noFill/>
              <a:ln>
                <a:noFill/>
              </a:ln>
            </p:spPr>
          </p:pic>
          <p:sp>
            <p:nvSpPr>
              <p:cNvPr id="239" name="Google Shape;239;p36"/>
              <p:cNvSpPr/>
              <p:nvPr/>
            </p:nvSpPr>
            <p:spPr>
              <a:xfrm>
                <a:off x="6119852" y="707667"/>
                <a:ext cx="1184745" cy="310102"/>
              </a:xfrm>
              <a:prstGeom prst="rect">
                <a:avLst/>
              </a:prstGeom>
              <a:solidFill>
                <a:srgbClr val="F2EBF2"/>
              </a:solidFill>
              <a:ln cap="flat" cmpd="sng" w="12700">
                <a:solidFill>
                  <a:srgbClr val="F2EB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0" name="Google Shape;240;p36"/>
            <p:cNvSpPr/>
            <p:nvPr/>
          </p:nvSpPr>
          <p:spPr>
            <a:xfrm>
              <a:off x="5017273" y="3045349"/>
              <a:ext cx="906450" cy="383650"/>
            </a:xfrm>
            <a:prstGeom prst="rect">
              <a:avLst/>
            </a:prstGeom>
            <a:solidFill>
              <a:srgbClr val="F2EBF2"/>
            </a:solidFill>
            <a:ln cap="flat" cmpd="sng" w="12700">
              <a:solidFill>
                <a:srgbClr val="F2EB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v-LV" sz="2600">
                  <a:solidFill>
                    <a:srgbClr val="164099"/>
                  </a:solidFill>
                  <a:latin typeface="Calibri"/>
                  <a:ea typeface="Calibri"/>
                  <a:cs typeface="Calibri"/>
                  <a:sym typeface="Calibri"/>
                </a:rPr>
                <a:t>14,5</a:t>
              </a:r>
              <a:endParaRPr b="1" sz="2600">
                <a:solidFill>
                  <a:srgbClr val="164099"/>
                </a:solidFill>
                <a:latin typeface="Calibri"/>
                <a:ea typeface="Calibri"/>
                <a:cs typeface="Calibri"/>
                <a:sym typeface="Calibri"/>
              </a:endParaRPr>
            </a:p>
          </p:txBody>
        </p:sp>
      </p:grpSp>
      <p:sp>
        <p:nvSpPr>
          <p:cNvPr id="241" name="Google Shape;241;p36"/>
          <p:cNvSpPr txBox="1"/>
          <p:nvPr/>
        </p:nvSpPr>
        <p:spPr>
          <a:xfrm>
            <a:off x="1103070" y="6454281"/>
            <a:ext cx="8734855" cy="169277"/>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lang="lv-LV" sz="1100">
                <a:solidFill>
                  <a:schemeClr val="dk1"/>
                </a:solidFill>
                <a:latin typeface="Calibri"/>
                <a:ea typeface="Calibri"/>
                <a:cs typeface="Calibri"/>
                <a:sym typeface="Calibri"/>
              </a:rPr>
              <a:t>URL reference:  https://ec.europa.eu/eurostat/web/products-eurostat-news/-/ddn-20210319-2</a:t>
            </a:r>
            <a:endParaRPr sz="11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7"/>
          <p:cNvSpPr txBox="1"/>
          <p:nvPr/>
        </p:nvSpPr>
        <p:spPr>
          <a:xfrm>
            <a:off x="2687826" y="4984841"/>
            <a:ext cx="793777" cy="1108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lang="lv-LV" sz="1000">
                <a:solidFill>
                  <a:srgbClr val="000000"/>
                </a:solidFill>
                <a:latin typeface="Arial"/>
                <a:ea typeface="Arial"/>
                <a:cs typeface="Arial"/>
                <a:sym typeface="Arial"/>
              </a:rPr>
              <a:t>waste</a:t>
            </a:r>
            <a:endParaRPr sz="1000">
              <a:solidFill>
                <a:srgbClr val="000000"/>
              </a:solidFill>
              <a:latin typeface="Arial"/>
              <a:ea typeface="Arial"/>
              <a:cs typeface="Arial"/>
              <a:sym typeface="Arial"/>
            </a:endParaRPr>
          </a:p>
        </p:txBody>
      </p:sp>
      <p:grpSp>
        <p:nvGrpSpPr>
          <p:cNvPr id="248" name="Google Shape;248;p37"/>
          <p:cNvGrpSpPr/>
          <p:nvPr/>
        </p:nvGrpSpPr>
        <p:grpSpPr>
          <a:xfrm>
            <a:off x="1875094" y="805857"/>
            <a:ext cx="9205771" cy="4921612"/>
            <a:chOff x="1875094" y="805857"/>
            <a:chExt cx="9205771" cy="4921612"/>
          </a:xfrm>
        </p:grpSpPr>
        <p:grpSp>
          <p:nvGrpSpPr>
            <p:cNvPr id="249" name="Google Shape;249;p37"/>
            <p:cNvGrpSpPr/>
            <p:nvPr/>
          </p:nvGrpSpPr>
          <p:grpSpPr>
            <a:xfrm>
              <a:off x="1875094" y="805857"/>
              <a:ext cx="9205771" cy="4921612"/>
              <a:chOff x="1858469" y="791911"/>
              <a:chExt cx="8794521" cy="4420977"/>
            </a:xfrm>
          </p:grpSpPr>
          <p:grpSp>
            <p:nvGrpSpPr>
              <p:cNvPr id="250" name="Google Shape;250;p37"/>
              <p:cNvGrpSpPr/>
              <p:nvPr/>
            </p:nvGrpSpPr>
            <p:grpSpPr>
              <a:xfrm>
                <a:off x="1858469" y="791911"/>
                <a:ext cx="8794521" cy="4420977"/>
                <a:chOff x="849366" y="312728"/>
                <a:chExt cx="8794521" cy="4420977"/>
              </a:xfrm>
            </p:grpSpPr>
            <p:sp>
              <p:nvSpPr>
                <p:cNvPr id="251" name="Google Shape;251;p37"/>
                <p:cNvSpPr/>
                <p:nvPr/>
              </p:nvSpPr>
              <p:spPr>
                <a:xfrm>
                  <a:off x="5385669" y="692600"/>
                  <a:ext cx="206588" cy="20751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6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2" name="Google Shape;252;p37"/>
                <p:cNvCxnSpPr/>
                <p:nvPr/>
              </p:nvCxnSpPr>
              <p:spPr>
                <a:xfrm>
                  <a:off x="6237287" y="1442397"/>
                  <a:ext cx="697317" cy="0"/>
                </a:xfrm>
                <a:prstGeom prst="straightConnector1">
                  <a:avLst/>
                </a:prstGeom>
                <a:noFill/>
                <a:ln cap="rnd" cmpd="sng" w="123825">
                  <a:solidFill>
                    <a:srgbClr val="EF6B25"/>
                  </a:solidFill>
                  <a:prstDash val="solid"/>
                  <a:round/>
                  <a:headEnd len="sm" w="sm" type="none"/>
                  <a:tailEnd len="sm" w="sm" type="none"/>
                </a:ln>
              </p:spPr>
            </p:cxnSp>
            <p:cxnSp>
              <p:nvCxnSpPr>
                <p:cNvPr id="253" name="Google Shape;253;p37"/>
                <p:cNvCxnSpPr/>
                <p:nvPr/>
              </p:nvCxnSpPr>
              <p:spPr>
                <a:xfrm>
                  <a:off x="6538946" y="2393583"/>
                  <a:ext cx="697317" cy="0"/>
                </a:xfrm>
                <a:prstGeom prst="straightConnector1">
                  <a:avLst/>
                </a:prstGeom>
                <a:noFill/>
                <a:ln cap="rnd" cmpd="sng" w="123825">
                  <a:solidFill>
                    <a:srgbClr val="EF6B25"/>
                  </a:solidFill>
                  <a:prstDash val="solid"/>
                  <a:round/>
                  <a:headEnd len="sm" w="sm" type="none"/>
                  <a:tailEnd len="sm" w="sm" type="none"/>
                </a:ln>
              </p:spPr>
            </p:cxnSp>
            <p:cxnSp>
              <p:nvCxnSpPr>
                <p:cNvPr id="254" name="Google Shape;254;p37"/>
                <p:cNvCxnSpPr/>
                <p:nvPr/>
              </p:nvCxnSpPr>
              <p:spPr>
                <a:xfrm>
                  <a:off x="6173054" y="3577837"/>
                  <a:ext cx="697317" cy="0"/>
                </a:xfrm>
                <a:prstGeom prst="straightConnector1">
                  <a:avLst/>
                </a:prstGeom>
                <a:noFill/>
                <a:ln cap="rnd" cmpd="sng" w="123825">
                  <a:solidFill>
                    <a:srgbClr val="EF6B25"/>
                  </a:solidFill>
                  <a:prstDash val="solid"/>
                  <a:round/>
                  <a:headEnd len="sm" w="sm" type="none"/>
                  <a:tailEnd len="sm" w="sm" type="none"/>
                </a:ln>
              </p:spPr>
            </p:cxnSp>
            <p:cxnSp>
              <p:nvCxnSpPr>
                <p:cNvPr id="255" name="Google Shape;255;p37"/>
                <p:cNvCxnSpPr/>
                <p:nvPr/>
              </p:nvCxnSpPr>
              <p:spPr>
                <a:xfrm>
                  <a:off x="5488962" y="4209245"/>
                  <a:ext cx="697317" cy="0"/>
                </a:xfrm>
                <a:prstGeom prst="straightConnector1">
                  <a:avLst/>
                </a:prstGeom>
                <a:noFill/>
                <a:ln cap="rnd" cmpd="sng" w="123825">
                  <a:solidFill>
                    <a:srgbClr val="EF6B25"/>
                  </a:solidFill>
                  <a:prstDash val="solid"/>
                  <a:round/>
                  <a:headEnd len="sm" w="sm" type="none"/>
                  <a:tailEnd len="sm" w="sm" type="none"/>
                </a:ln>
              </p:spPr>
            </p:cxnSp>
            <p:sp>
              <p:nvSpPr>
                <p:cNvPr id="256" name="Google Shape;256;p37"/>
                <p:cNvSpPr/>
                <p:nvPr/>
              </p:nvSpPr>
              <p:spPr>
                <a:xfrm>
                  <a:off x="5385669" y="4136445"/>
                  <a:ext cx="206588" cy="20751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6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7"/>
                <p:cNvSpPr/>
                <p:nvPr/>
              </p:nvSpPr>
              <p:spPr>
                <a:xfrm>
                  <a:off x="6069760" y="3505036"/>
                  <a:ext cx="206588" cy="20751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6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7"/>
                <p:cNvSpPr/>
                <p:nvPr/>
              </p:nvSpPr>
              <p:spPr>
                <a:xfrm>
                  <a:off x="6435652" y="2320783"/>
                  <a:ext cx="206588" cy="20751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6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7"/>
                <p:cNvSpPr/>
                <p:nvPr/>
              </p:nvSpPr>
              <p:spPr>
                <a:xfrm>
                  <a:off x="6119422" y="1369597"/>
                  <a:ext cx="206588" cy="20751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6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 name="Google Shape;260;p37"/>
                <p:cNvGrpSpPr/>
                <p:nvPr/>
              </p:nvGrpSpPr>
              <p:grpSpPr>
                <a:xfrm>
                  <a:off x="849366" y="312728"/>
                  <a:ext cx="8794521" cy="4420977"/>
                  <a:chOff x="707766" y="330238"/>
                  <a:chExt cx="8794521" cy="4420977"/>
                </a:xfrm>
              </p:grpSpPr>
              <p:cxnSp>
                <p:nvCxnSpPr>
                  <p:cNvPr id="261" name="Google Shape;261;p37"/>
                  <p:cNvCxnSpPr/>
                  <p:nvPr/>
                </p:nvCxnSpPr>
                <p:spPr>
                  <a:xfrm rot="-2306201">
                    <a:off x="4345249" y="641665"/>
                    <a:ext cx="361547" cy="0"/>
                  </a:xfrm>
                  <a:prstGeom prst="straightConnector1">
                    <a:avLst/>
                  </a:prstGeom>
                  <a:noFill/>
                  <a:ln cap="rnd" cmpd="sng" w="276225">
                    <a:solidFill>
                      <a:srgbClr val="EF6B25"/>
                    </a:solidFill>
                    <a:prstDash val="solid"/>
                    <a:round/>
                    <a:headEnd len="sm" w="sm" type="none"/>
                    <a:tailEnd len="sm" w="sm" type="none"/>
                  </a:ln>
                </p:spPr>
              </p:cxnSp>
              <p:cxnSp>
                <p:nvCxnSpPr>
                  <p:cNvPr id="262" name="Google Shape;262;p37"/>
                  <p:cNvCxnSpPr/>
                  <p:nvPr/>
                </p:nvCxnSpPr>
                <p:spPr>
                  <a:xfrm rot="1948576">
                    <a:off x="4345249" y="427304"/>
                    <a:ext cx="361547" cy="0"/>
                  </a:xfrm>
                  <a:prstGeom prst="straightConnector1">
                    <a:avLst/>
                  </a:prstGeom>
                  <a:noFill/>
                  <a:ln cap="rnd" cmpd="sng" w="276225">
                    <a:solidFill>
                      <a:srgbClr val="EF6B25"/>
                    </a:solidFill>
                    <a:prstDash val="solid"/>
                    <a:round/>
                    <a:headEnd len="sm" w="sm" type="none"/>
                    <a:tailEnd len="sm" w="sm" type="none"/>
                  </a:ln>
                </p:spPr>
              </p:cxnSp>
              <p:cxnSp>
                <p:nvCxnSpPr>
                  <p:cNvPr id="263" name="Google Shape;263;p37"/>
                  <p:cNvCxnSpPr/>
                  <p:nvPr/>
                </p:nvCxnSpPr>
                <p:spPr>
                  <a:xfrm>
                    <a:off x="5525398" y="765400"/>
                    <a:ext cx="697317" cy="0"/>
                  </a:xfrm>
                  <a:prstGeom prst="straightConnector1">
                    <a:avLst/>
                  </a:prstGeom>
                  <a:noFill/>
                  <a:ln cap="rnd" cmpd="sng" w="123825">
                    <a:solidFill>
                      <a:srgbClr val="EF6B25"/>
                    </a:solidFill>
                    <a:prstDash val="solid"/>
                    <a:round/>
                    <a:headEnd len="sm" w="sm" type="none"/>
                    <a:tailEnd len="sm" w="sm" type="none"/>
                  </a:ln>
                </p:spPr>
              </p:cxnSp>
              <p:grpSp>
                <p:nvGrpSpPr>
                  <p:cNvPr id="264" name="Google Shape;264;p37"/>
                  <p:cNvGrpSpPr/>
                  <p:nvPr/>
                </p:nvGrpSpPr>
                <p:grpSpPr>
                  <a:xfrm>
                    <a:off x="707766" y="392286"/>
                    <a:ext cx="8794521" cy="4358929"/>
                    <a:chOff x="707766" y="392286"/>
                    <a:chExt cx="8794521" cy="4358929"/>
                  </a:xfrm>
                </p:grpSpPr>
                <p:cxnSp>
                  <p:nvCxnSpPr>
                    <p:cNvPr id="265" name="Google Shape;265;p37"/>
                    <p:cNvCxnSpPr/>
                    <p:nvPr/>
                  </p:nvCxnSpPr>
                  <p:spPr>
                    <a:xfrm rot="-2306201">
                      <a:off x="2594260" y="754043"/>
                      <a:ext cx="361547" cy="0"/>
                    </a:xfrm>
                    <a:prstGeom prst="straightConnector1">
                      <a:avLst/>
                    </a:prstGeom>
                    <a:noFill/>
                    <a:ln cap="rnd" cmpd="sng" w="276225">
                      <a:solidFill>
                        <a:srgbClr val="EF6B25"/>
                      </a:solidFill>
                      <a:prstDash val="solid"/>
                      <a:round/>
                      <a:headEnd len="sm" w="sm" type="none"/>
                      <a:tailEnd len="sm" w="sm" type="none"/>
                    </a:ln>
                  </p:spPr>
                </p:cxnSp>
                <p:cxnSp>
                  <p:nvCxnSpPr>
                    <p:cNvPr id="266" name="Google Shape;266;p37"/>
                    <p:cNvCxnSpPr/>
                    <p:nvPr/>
                  </p:nvCxnSpPr>
                  <p:spPr>
                    <a:xfrm rot="1948576">
                      <a:off x="2583356" y="489352"/>
                      <a:ext cx="361547" cy="0"/>
                    </a:xfrm>
                    <a:prstGeom prst="straightConnector1">
                      <a:avLst/>
                    </a:prstGeom>
                    <a:noFill/>
                    <a:ln cap="rnd" cmpd="sng" w="276225">
                      <a:solidFill>
                        <a:srgbClr val="EF6B25"/>
                      </a:solidFill>
                      <a:prstDash val="solid"/>
                      <a:round/>
                      <a:headEnd len="sm" w="sm" type="none"/>
                      <a:tailEnd len="sm" w="sm" type="none"/>
                    </a:ln>
                  </p:spPr>
                </p:cxnSp>
                <p:sp>
                  <p:nvSpPr>
                    <p:cNvPr id="267" name="Google Shape;267;p37"/>
                    <p:cNvSpPr/>
                    <p:nvPr/>
                  </p:nvSpPr>
                  <p:spPr>
                    <a:xfrm>
                      <a:off x="2215845" y="2049795"/>
                      <a:ext cx="835179" cy="838922"/>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BE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7"/>
                    <p:cNvSpPr txBox="1"/>
                    <p:nvPr/>
                  </p:nvSpPr>
                  <p:spPr>
                    <a:xfrm>
                      <a:off x="1229410" y="812516"/>
                      <a:ext cx="1342641" cy="99529"/>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lang="lv-LV" sz="1000">
                          <a:solidFill>
                            <a:srgbClr val="000000"/>
                          </a:solidFill>
                          <a:latin typeface="Arial"/>
                          <a:ea typeface="Arial"/>
                          <a:cs typeface="Arial"/>
                          <a:sym typeface="Arial"/>
                        </a:rPr>
                        <a:t>Raw materials</a:t>
                      </a:r>
                      <a:endParaRPr/>
                    </a:p>
                  </p:txBody>
                </p:sp>
                <p:grpSp>
                  <p:nvGrpSpPr>
                    <p:cNvPr id="269" name="Google Shape;269;p37"/>
                    <p:cNvGrpSpPr/>
                    <p:nvPr/>
                  </p:nvGrpSpPr>
                  <p:grpSpPr>
                    <a:xfrm>
                      <a:off x="707766" y="491753"/>
                      <a:ext cx="8794521" cy="4259462"/>
                      <a:chOff x="648339" y="490581"/>
                      <a:chExt cx="8794521" cy="4259462"/>
                    </a:xfrm>
                  </p:grpSpPr>
                  <p:sp>
                    <p:nvSpPr>
                      <p:cNvPr id="270" name="Google Shape;270;p37"/>
                      <p:cNvSpPr/>
                      <p:nvPr/>
                    </p:nvSpPr>
                    <p:spPr>
                      <a:xfrm>
                        <a:off x="2525598" y="490581"/>
                        <a:ext cx="4027892" cy="4027892"/>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EF6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1" name="Google Shape;271;p37"/>
                      <p:cNvPicPr preferRelativeResize="0"/>
                      <p:nvPr/>
                    </p:nvPicPr>
                    <p:blipFill rotWithShape="1">
                      <a:blip r:embed="rId3">
                        <a:alphaModFix/>
                      </a:blip>
                      <a:srcRect b="0" l="0" r="0" t="0"/>
                      <a:stretch/>
                    </p:blipFill>
                    <p:spPr>
                      <a:xfrm>
                        <a:off x="6255460" y="4209246"/>
                        <a:ext cx="660974" cy="540797"/>
                      </a:xfrm>
                      <a:prstGeom prst="rect">
                        <a:avLst/>
                      </a:prstGeom>
                      <a:noFill/>
                      <a:ln>
                        <a:noFill/>
                      </a:ln>
                    </p:spPr>
                  </p:pic>
                  <p:pic>
                    <p:nvPicPr>
                      <p:cNvPr id="272" name="Google Shape;272;p37"/>
                      <p:cNvPicPr preferRelativeResize="0"/>
                      <p:nvPr/>
                    </p:nvPicPr>
                    <p:blipFill rotWithShape="1">
                      <a:blip r:embed="rId4">
                        <a:alphaModFix/>
                      </a:blip>
                      <a:srcRect b="0" l="0" r="0" t="0"/>
                      <a:stretch/>
                    </p:blipFill>
                    <p:spPr>
                      <a:xfrm>
                        <a:off x="7300227" y="2386160"/>
                        <a:ext cx="705115" cy="502555"/>
                      </a:xfrm>
                      <a:prstGeom prst="rect">
                        <a:avLst/>
                      </a:prstGeom>
                      <a:noFill/>
                      <a:ln>
                        <a:noFill/>
                      </a:ln>
                    </p:spPr>
                  </p:pic>
                  <p:pic>
                    <p:nvPicPr>
                      <p:cNvPr id="273" name="Google Shape;273;p37"/>
                      <p:cNvPicPr preferRelativeResize="0"/>
                      <p:nvPr/>
                    </p:nvPicPr>
                    <p:blipFill rotWithShape="1">
                      <a:blip r:embed="rId5">
                        <a:alphaModFix/>
                      </a:blip>
                      <a:srcRect b="0" l="0" r="0" t="0"/>
                      <a:stretch/>
                    </p:blipFill>
                    <p:spPr>
                      <a:xfrm>
                        <a:off x="7057991" y="1369597"/>
                        <a:ext cx="637508" cy="487505"/>
                      </a:xfrm>
                      <a:prstGeom prst="rect">
                        <a:avLst/>
                      </a:prstGeom>
                      <a:noFill/>
                      <a:ln>
                        <a:noFill/>
                      </a:ln>
                    </p:spPr>
                  </p:pic>
                  <p:pic>
                    <p:nvPicPr>
                      <p:cNvPr id="274" name="Google Shape;274;p37"/>
                      <p:cNvPicPr preferRelativeResize="0"/>
                      <p:nvPr/>
                    </p:nvPicPr>
                    <p:blipFill rotWithShape="1">
                      <a:blip r:embed="rId6">
                        <a:alphaModFix/>
                      </a:blip>
                      <a:srcRect b="0" l="0" r="0" t="0"/>
                      <a:stretch/>
                    </p:blipFill>
                    <p:spPr>
                      <a:xfrm rot="-7960831">
                        <a:off x="6467455" y="484356"/>
                        <a:ext cx="108515" cy="448022"/>
                      </a:xfrm>
                      <a:prstGeom prst="rect">
                        <a:avLst/>
                      </a:prstGeom>
                      <a:noFill/>
                      <a:ln>
                        <a:noFill/>
                      </a:ln>
                    </p:spPr>
                  </p:pic>
                  <p:pic>
                    <p:nvPicPr>
                      <p:cNvPr id="275" name="Google Shape;275;p37"/>
                      <p:cNvPicPr preferRelativeResize="0"/>
                      <p:nvPr/>
                    </p:nvPicPr>
                    <p:blipFill rotWithShape="1">
                      <a:blip r:embed="rId7">
                        <a:alphaModFix/>
                      </a:blip>
                      <a:srcRect b="0" l="0" r="0" t="0"/>
                      <a:stretch/>
                    </p:blipFill>
                    <p:spPr>
                      <a:xfrm>
                        <a:off x="6934605" y="3513859"/>
                        <a:ext cx="550462" cy="277232"/>
                      </a:xfrm>
                      <a:prstGeom prst="rect">
                        <a:avLst/>
                      </a:prstGeom>
                      <a:noFill/>
                      <a:ln>
                        <a:noFill/>
                      </a:ln>
                    </p:spPr>
                  </p:pic>
                  <p:cxnSp>
                    <p:nvCxnSpPr>
                      <p:cNvPr id="276" name="Google Shape;276;p37"/>
                      <p:cNvCxnSpPr/>
                      <p:nvPr/>
                    </p:nvCxnSpPr>
                    <p:spPr>
                      <a:xfrm>
                        <a:off x="648339" y="608456"/>
                        <a:ext cx="2092235" cy="0"/>
                      </a:xfrm>
                      <a:prstGeom prst="straightConnector1">
                        <a:avLst/>
                      </a:prstGeom>
                      <a:noFill/>
                      <a:ln cap="rnd" cmpd="sng" w="85725">
                        <a:solidFill>
                          <a:srgbClr val="EF6B25"/>
                        </a:solidFill>
                        <a:prstDash val="dash"/>
                        <a:round/>
                        <a:headEnd len="sm" w="sm" type="none"/>
                        <a:tailEnd len="sm" w="sm" type="none"/>
                      </a:ln>
                    </p:spPr>
                  </p:cxnSp>
                  <p:cxnSp>
                    <p:nvCxnSpPr>
                      <p:cNvPr id="277" name="Google Shape;277;p37"/>
                      <p:cNvCxnSpPr/>
                      <p:nvPr/>
                    </p:nvCxnSpPr>
                    <p:spPr>
                      <a:xfrm>
                        <a:off x="821628" y="4421798"/>
                        <a:ext cx="2695283" cy="0"/>
                      </a:xfrm>
                      <a:prstGeom prst="straightConnector1">
                        <a:avLst/>
                      </a:prstGeom>
                      <a:noFill/>
                      <a:ln cap="rnd" cmpd="sng" w="85725">
                        <a:solidFill>
                          <a:srgbClr val="EF6B25"/>
                        </a:solidFill>
                        <a:prstDash val="dash"/>
                        <a:round/>
                        <a:headEnd len="sm" w="sm" type="none"/>
                        <a:tailEnd len="sm" w="sm" type="none"/>
                      </a:ln>
                    </p:spPr>
                  </p:cxnSp>
                  <p:pic>
                    <p:nvPicPr>
                      <p:cNvPr id="278" name="Google Shape;278;p37"/>
                      <p:cNvPicPr preferRelativeResize="0"/>
                      <p:nvPr/>
                    </p:nvPicPr>
                    <p:blipFill rotWithShape="1">
                      <a:blip r:embed="rId8">
                        <a:alphaModFix/>
                      </a:blip>
                      <a:srcRect b="0" l="0" r="0" t="0"/>
                      <a:stretch/>
                    </p:blipFill>
                    <p:spPr>
                      <a:xfrm>
                        <a:off x="1375060" y="1052580"/>
                        <a:ext cx="525671" cy="634034"/>
                      </a:xfrm>
                      <a:prstGeom prst="rect">
                        <a:avLst/>
                      </a:prstGeom>
                      <a:noFill/>
                      <a:ln>
                        <a:noFill/>
                      </a:ln>
                    </p:spPr>
                  </p:pic>
                  <p:pic>
                    <p:nvPicPr>
                      <p:cNvPr id="279" name="Google Shape;279;p37"/>
                      <p:cNvPicPr preferRelativeResize="0"/>
                      <p:nvPr/>
                    </p:nvPicPr>
                    <p:blipFill rotWithShape="1">
                      <a:blip r:embed="rId9">
                        <a:alphaModFix/>
                      </a:blip>
                      <a:srcRect b="0" l="0" r="0" t="0"/>
                      <a:stretch/>
                    </p:blipFill>
                    <p:spPr>
                      <a:xfrm>
                        <a:off x="1439531" y="3425269"/>
                        <a:ext cx="396728" cy="563533"/>
                      </a:xfrm>
                      <a:prstGeom prst="rect">
                        <a:avLst/>
                      </a:prstGeom>
                      <a:noFill/>
                      <a:ln>
                        <a:noFill/>
                      </a:ln>
                    </p:spPr>
                  </p:pic>
                  <p:sp>
                    <p:nvSpPr>
                      <p:cNvPr id="280" name="Google Shape;280;p37"/>
                      <p:cNvSpPr txBox="1"/>
                      <p:nvPr/>
                    </p:nvSpPr>
                    <p:spPr>
                      <a:xfrm>
                        <a:off x="6770209" y="717375"/>
                        <a:ext cx="946121" cy="138243"/>
                      </a:xfrm>
                      <a:prstGeom prst="rect">
                        <a:avLst/>
                      </a:prstGeom>
                      <a:noFill/>
                      <a:ln>
                        <a:noFill/>
                      </a:ln>
                    </p:spPr>
                    <p:txBody>
                      <a:bodyPr anchorCtr="0" anchor="t" bIns="0" lIns="0" spcFirstLastPara="1" rIns="0" wrap="square" tIns="0">
                        <a:spAutoFit/>
                      </a:bodyPr>
                      <a:lstStyle/>
                      <a:p>
                        <a:pPr indent="0" lvl="0" marL="0" marR="0" rtl="0" algn="ctr">
                          <a:lnSpc>
                            <a:spcPct val="38095"/>
                          </a:lnSpc>
                          <a:spcBef>
                            <a:spcPts val="0"/>
                          </a:spcBef>
                          <a:spcAft>
                            <a:spcPts val="0"/>
                          </a:spcAft>
                          <a:buNone/>
                        </a:pPr>
                        <a:r>
                          <a:rPr b="1" lang="lv-LV" sz="2100">
                            <a:solidFill>
                              <a:srgbClr val="87878C"/>
                            </a:solidFill>
                            <a:latin typeface="Arial"/>
                            <a:ea typeface="Arial"/>
                            <a:cs typeface="Arial"/>
                            <a:sym typeface="Arial"/>
                          </a:rPr>
                          <a:t>Design</a:t>
                        </a:r>
                        <a:endParaRPr b="1" sz="2100">
                          <a:solidFill>
                            <a:srgbClr val="87878C"/>
                          </a:solidFill>
                          <a:latin typeface="Arial"/>
                          <a:ea typeface="Arial"/>
                          <a:cs typeface="Arial"/>
                          <a:sym typeface="Arial"/>
                        </a:endParaRPr>
                      </a:p>
                    </p:txBody>
                  </p:sp>
                  <p:sp>
                    <p:nvSpPr>
                      <p:cNvPr id="281" name="Google Shape;281;p37"/>
                      <p:cNvSpPr txBox="1"/>
                      <p:nvPr/>
                    </p:nvSpPr>
                    <p:spPr>
                      <a:xfrm>
                        <a:off x="7801359" y="1537648"/>
                        <a:ext cx="1509623" cy="58058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lv-LV" sz="2100">
                            <a:solidFill>
                              <a:srgbClr val="87878C"/>
                            </a:solidFill>
                            <a:latin typeface="Arial"/>
                            <a:ea typeface="Arial"/>
                            <a:cs typeface="Arial"/>
                            <a:sym typeface="Arial"/>
                          </a:rPr>
                          <a:t>Production, processing</a:t>
                        </a:r>
                        <a:endParaRPr/>
                      </a:p>
                    </p:txBody>
                  </p:sp>
                  <p:sp>
                    <p:nvSpPr>
                      <p:cNvPr id="282" name="Google Shape;282;p37"/>
                      <p:cNvSpPr txBox="1"/>
                      <p:nvPr/>
                    </p:nvSpPr>
                    <p:spPr>
                      <a:xfrm>
                        <a:off x="8100219" y="2605088"/>
                        <a:ext cx="1342641" cy="132994"/>
                      </a:xfrm>
                      <a:prstGeom prst="rect">
                        <a:avLst/>
                      </a:prstGeom>
                      <a:noFill/>
                      <a:ln>
                        <a:noFill/>
                      </a:ln>
                    </p:spPr>
                    <p:txBody>
                      <a:bodyPr anchorCtr="0" anchor="t" bIns="0" lIns="0" spcFirstLastPara="1" rIns="0" wrap="square" tIns="0">
                        <a:spAutoFit/>
                      </a:bodyPr>
                      <a:lstStyle/>
                      <a:p>
                        <a:pPr indent="0" lvl="0" marL="0" marR="0" rtl="0" algn="l">
                          <a:lnSpc>
                            <a:spcPct val="38095"/>
                          </a:lnSpc>
                          <a:spcBef>
                            <a:spcPts val="0"/>
                          </a:spcBef>
                          <a:spcAft>
                            <a:spcPts val="0"/>
                          </a:spcAft>
                          <a:buNone/>
                        </a:pPr>
                        <a:r>
                          <a:rPr b="1" lang="lv-LV" sz="2100">
                            <a:solidFill>
                              <a:srgbClr val="87878C"/>
                            </a:solidFill>
                            <a:latin typeface="Arial"/>
                            <a:ea typeface="Arial"/>
                            <a:cs typeface="Arial"/>
                            <a:sym typeface="Arial"/>
                          </a:rPr>
                          <a:t>Distribution</a:t>
                        </a:r>
                        <a:endParaRPr/>
                      </a:p>
                    </p:txBody>
                  </p:sp>
                  <p:sp>
                    <p:nvSpPr>
                      <p:cNvPr id="283" name="Google Shape;283;p37"/>
                      <p:cNvSpPr txBox="1"/>
                      <p:nvPr/>
                    </p:nvSpPr>
                    <p:spPr>
                      <a:xfrm>
                        <a:off x="7526467" y="3673087"/>
                        <a:ext cx="1481933" cy="132994"/>
                      </a:xfrm>
                      <a:prstGeom prst="rect">
                        <a:avLst/>
                      </a:prstGeom>
                      <a:noFill/>
                      <a:ln>
                        <a:noFill/>
                      </a:ln>
                    </p:spPr>
                    <p:txBody>
                      <a:bodyPr anchorCtr="0" anchor="t" bIns="0" lIns="0" spcFirstLastPara="1" rIns="0" wrap="square" tIns="0">
                        <a:spAutoFit/>
                      </a:bodyPr>
                      <a:lstStyle/>
                      <a:p>
                        <a:pPr indent="0" lvl="0" marL="0" marR="0" rtl="0" algn="l">
                          <a:lnSpc>
                            <a:spcPct val="38095"/>
                          </a:lnSpc>
                          <a:spcBef>
                            <a:spcPts val="0"/>
                          </a:spcBef>
                          <a:spcAft>
                            <a:spcPts val="0"/>
                          </a:spcAft>
                          <a:buNone/>
                        </a:pPr>
                        <a:r>
                          <a:rPr b="1" lang="lv-LV" sz="2100">
                            <a:solidFill>
                              <a:srgbClr val="87878C"/>
                            </a:solidFill>
                            <a:latin typeface="Arial"/>
                            <a:ea typeface="Arial"/>
                            <a:cs typeface="Arial"/>
                            <a:sym typeface="Arial"/>
                          </a:rPr>
                          <a:t>Consumption</a:t>
                        </a:r>
                        <a:endParaRPr/>
                      </a:p>
                    </p:txBody>
                  </p:sp>
                  <p:sp>
                    <p:nvSpPr>
                      <p:cNvPr id="284" name="Google Shape;284;p37"/>
                      <p:cNvSpPr txBox="1"/>
                      <p:nvPr/>
                    </p:nvSpPr>
                    <p:spPr>
                      <a:xfrm>
                        <a:off x="2928935" y="2166296"/>
                        <a:ext cx="3198120" cy="322547"/>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lang="lv-LV" sz="2550">
                            <a:solidFill>
                              <a:srgbClr val="EF6B25"/>
                            </a:solidFill>
                            <a:latin typeface="Arial"/>
                            <a:ea typeface="Arial"/>
                            <a:cs typeface="Arial"/>
                            <a:sym typeface="Arial"/>
                          </a:rPr>
                          <a:t>CIRCULAR ECONOMY</a:t>
                        </a:r>
                        <a:endParaRPr sz="2550">
                          <a:solidFill>
                            <a:srgbClr val="EF6B25"/>
                          </a:solidFill>
                          <a:latin typeface="Arial"/>
                          <a:ea typeface="Arial"/>
                          <a:cs typeface="Arial"/>
                          <a:sym typeface="Arial"/>
                        </a:endParaRPr>
                      </a:p>
                    </p:txBody>
                  </p:sp>
                  <p:sp>
                    <p:nvSpPr>
                      <p:cNvPr id="285" name="Google Shape;285;p37"/>
                      <p:cNvSpPr txBox="1"/>
                      <p:nvPr/>
                    </p:nvSpPr>
                    <p:spPr>
                      <a:xfrm>
                        <a:off x="2368226" y="2452077"/>
                        <a:ext cx="605440" cy="98262"/>
                      </a:xfrm>
                      <a:prstGeom prst="rect">
                        <a:avLst/>
                      </a:prstGeom>
                      <a:noFill/>
                      <a:ln>
                        <a:noFill/>
                      </a:ln>
                    </p:spPr>
                    <p:txBody>
                      <a:bodyPr anchorCtr="0" anchor="t" bIns="0" lIns="0" spcFirstLastPara="1" rIns="0" wrap="square" tIns="0">
                        <a:spAutoFit/>
                      </a:bodyPr>
                      <a:lstStyle/>
                      <a:p>
                        <a:pPr indent="0" lvl="0" marL="0" marR="0" rtl="0" algn="l">
                          <a:lnSpc>
                            <a:spcPct val="79979"/>
                          </a:lnSpc>
                          <a:spcBef>
                            <a:spcPts val="0"/>
                          </a:spcBef>
                          <a:spcAft>
                            <a:spcPts val="0"/>
                          </a:spcAft>
                          <a:buNone/>
                        </a:pPr>
                        <a:r>
                          <a:rPr lang="lv-LV" sz="959">
                            <a:solidFill>
                              <a:srgbClr val="FEFFFF"/>
                            </a:solidFill>
                            <a:latin typeface="Arial"/>
                            <a:ea typeface="Arial"/>
                            <a:cs typeface="Arial"/>
                            <a:sym typeface="Arial"/>
                          </a:rPr>
                          <a:t>processing</a:t>
                        </a:r>
                        <a:endParaRPr/>
                      </a:p>
                    </p:txBody>
                  </p:sp>
                </p:grpSp>
              </p:grpSp>
            </p:grpSp>
          </p:grpSp>
          <p:grpSp>
            <p:nvGrpSpPr>
              <p:cNvPr id="286" name="Google Shape;286;p37"/>
              <p:cNvGrpSpPr/>
              <p:nvPr/>
            </p:nvGrpSpPr>
            <p:grpSpPr>
              <a:xfrm>
                <a:off x="2046855" y="4684248"/>
                <a:ext cx="4068372" cy="463341"/>
                <a:chOff x="566167" y="4194280"/>
                <a:chExt cx="4068372" cy="463341"/>
              </a:xfrm>
            </p:grpSpPr>
            <p:cxnSp>
              <p:nvCxnSpPr>
                <p:cNvPr id="287" name="Google Shape;287;p37"/>
                <p:cNvCxnSpPr/>
                <p:nvPr/>
              </p:nvCxnSpPr>
              <p:spPr>
                <a:xfrm rot="8493798">
                  <a:off x="4290359" y="4337615"/>
                  <a:ext cx="361547" cy="0"/>
                </a:xfrm>
                <a:prstGeom prst="straightConnector1">
                  <a:avLst/>
                </a:prstGeom>
                <a:noFill/>
                <a:ln cap="rnd" cmpd="sng" w="276225">
                  <a:solidFill>
                    <a:srgbClr val="EF6B25"/>
                  </a:solidFill>
                  <a:prstDash val="solid"/>
                  <a:round/>
                  <a:headEnd len="sm" w="sm" type="none"/>
                  <a:tailEnd len="sm" w="sm" type="none"/>
                </a:ln>
              </p:spPr>
            </p:cxnSp>
            <p:cxnSp>
              <p:nvCxnSpPr>
                <p:cNvPr id="288" name="Google Shape;288;p37"/>
                <p:cNvCxnSpPr/>
                <p:nvPr/>
              </p:nvCxnSpPr>
              <p:spPr>
                <a:xfrm rot="-8851423">
                  <a:off x="4301263" y="4560555"/>
                  <a:ext cx="361547" cy="0"/>
                </a:xfrm>
                <a:prstGeom prst="straightConnector1">
                  <a:avLst/>
                </a:prstGeom>
                <a:noFill/>
                <a:ln cap="rnd" cmpd="sng" w="276225">
                  <a:solidFill>
                    <a:srgbClr val="EF6B25"/>
                  </a:solidFill>
                  <a:prstDash val="solid"/>
                  <a:round/>
                  <a:headEnd len="sm" w="sm" type="none"/>
                  <a:tailEnd len="sm" w="sm" type="none"/>
                </a:ln>
              </p:spPr>
            </p:cxnSp>
            <p:cxnSp>
              <p:nvCxnSpPr>
                <p:cNvPr id="289" name="Google Shape;289;p37"/>
                <p:cNvCxnSpPr/>
                <p:nvPr/>
              </p:nvCxnSpPr>
              <p:spPr>
                <a:xfrm rot="8493798">
                  <a:off x="526993" y="4306658"/>
                  <a:ext cx="361547" cy="0"/>
                </a:xfrm>
                <a:prstGeom prst="straightConnector1">
                  <a:avLst/>
                </a:prstGeom>
                <a:noFill/>
                <a:ln cap="rnd" cmpd="sng" w="276225">
                  <a:solidFill>
                    <a:srgbClr val="EF6B25"/>
                  </a:solidFill>
                  <a:prstDash val="solid"/>
                  <a:round/>
                  <a:headEnd len="sm" w="sm" type="none"/>
                  <a:tailEnd len="sm" w="sm" type="none"/>
                </a:ln>
              </p:spPr>
            </p:cxnSp>
            <p:cxnSp>
              <p:nvCxnSpPr>
                <p:cNvPr id="290" name="Google Shape;290;p37"/>
                <p:cNvCxnSpPr/>
                <p:nvPr/>
              </p:nvCxnSpPr>
              <p:spPr>
                <a:xfrm rot="-8851423">
                  <a:off x="537897" y="4542243"/>
                  <a:ext cx="361547" cy="0"/>
                </a:xfrm>
                <a:prstGeom prst="straightConnector1">
                  <a:avLst/>
                </a:prstGeom>
                <a:noFill/>
                <a:ln cap="rnd" cmpd="sng" w="276225">
                  <a:solidFill>
                    <a:srgbClr val="EF6B25"/>
                  </a:solidFill>
                  <a:prstDash val="solid"/>
                  <a:round/>
                  <a:headEnd len="sm" w="sm" type="none"/>
                  <a:tailEnd len="sm" w="sm" type="none"/>
                </a:ln>
              </p:spPr>
            </p:cxnSp>
          </p:grpSp>
        </p:grpSp>
        <p:sp>
          <p:nvSpPr>
            <p:cNvPr id="291" name="Google Shape;291;p37"/>
            <p:cNvSpPr txBox="1"/>
            <p:nvPr/>
          </p:nvSpPr>
          <p:spPr>
            <a:xfrm>
              <a:off x="8522804" y="5413131"/>
              <a:ext cx="2037714" cy="110800"/>
            </a:xfrm>
            <a:prstGeom prst="rect">
              <a:avLst/>
            </a:prstGeom>
            <a:noFill/>
            <a:ln>
              <a:noFill/>
            </a:ln>
          </p:spPr>
          <p:txBody>
            <a:bodyPr anchorCtr="0" anchor="t" bIns="0" lIns="0" spcFirstLastPara="1" rIns="0" wrap="square" tIns="0">
              <a:spAutoFit/>
            </a:bodyPr>
            <a:lstStyle/>
            <a:p>
              <a:pPr indent="0" lvl="0" marL="0" marR="0" rtl="0" algn="l">
                <a:lnSpc>
                  <a:spcPct val="38095"/>
                </a:lnSpc>
                <a:spcBef>
                  <a:spcPts val="0"/>
                </a:spcBef>
                <a:spcAft>
                  <a:spcPts val="0"/>
                </a:spcAft>
                <a:buNone/>
              </a:pPr>
              <a:r>
                <a:rPr b="1" lang="lv-LV" sz="2100">
                  <a:solidFill>
                    <a:srgbClr val="87878C"/>
                  </a:solidFill>
                  <a:latin typeface="Arial"/>
                  <a:ea typeface="Arial"/>
                  <a:cs typeface="Arial"/>
                  <a:sym typeface="Arial"/>
                </a:rPr>
                <a:t>Repair, reuse</a:t>
              </a:r>
              <a:endParaRPr/>
            </a:p>
          </p:txBody>
        </p:sp>
      </p:grpSp>
      <p:sp>
        <p:nvSpPr>
          <p:cNvPr id="292" name="Google Shape;292;p37"/>
          <p:cNvSpPr txBox="1"/>
          <p:nvPr/>
        </p:nvSpPr>
        <p:spPr>
          <a:xfrm>
            <a:off x="907225" y="186237"/>
            <a:ext cx="7376010" cy="5508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C8064"/>
              </a:buClr>
              <a:buSzPts val="4000"/>
              <a:buFont typeface="Calibri"/>
              <a:buNone/>
            </a:pPr>
            <a:r>
              <a:rPr b="1" lang="lv-LV" sz="4000">
                <a:solidFill>
                  <a:srgbClr val="5C8064"/>
                </a:solidFill>
                <a:latin typeface="Calibri"/>
                <a:ea typeface="Calibri"/>
                <a:cs typeface="Calibri"/>
                <a:sym typeface="Calibri"/>
              </a:rPr>
              <a:t>Circular economy</a:t>
            </a:r>
            <a:endParaRPr b="1" sz="4000">
              <a:solidFill>
                <a:srgbClr val="5C8064"/>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8"/>
          <p:cNvSpPr txBox="1"/>
          <p:nvPr>
            <p:ph type="title"/>
          </p:nvPr>
        </p:nvSpPr>
        <p:spPr>
          <a:xfrm>
            <a:off x="1914500" y="453652"/>
            <a:ext cx="8362995" cy="1168205"/>
          </a:xfrm>
          <a:prstGeom prst="rect">
            <a:avLst/>
          </a:prstGeom>
          <a:noFill/>
          <a:ln>
            <a:noFill/>
          </a:ln>
        </p:spPr>
        <p:txBody>
          <a:bodyPr anchorCtr="0" anchor="t" bIns="0" lIns="0" spcFirstLastPara="1" rIns="0" wrap="square" tIns="0">
            <a:spAutoFit/>
          </a:bodyPr>
          <a:lstStyle/>
          <a:p>
            <a:pPr indent="0" lvl="0" marL="0" rtl="0" algn="ctr">
              <a:lnSpc>
                <a:spcPct val="140029"/>
              </a:lnSpc>
              <a:spcBef>
                <a:spcPts val="0"/>
              </a:spcBef>
              <a:spcAft>
                <a:spcPts val="0"/>
              </a:spcAft>
              <a:buClr>
                <a:srgbClr val="000000"/>
              </a:buClr>
              <a:buSzPts val="3350"/>
              <a:buFont typeface="Arial"/>
              <a:buNone/>
            </a:pPr>
            <a:r>
              <a:rPr lang="lv-LV" sz="3350">
                <a:solidFill>
                  <a:srgbClr val="000000"/>
                </a:solidFill>
                <a:latin typeface="Arial"/>
                <a:ea typeface="Arial"/>
                <a:cs typeface="Arial"/>
                <a:sym typeface="Arial"/>
              </a:rPr>
              <a:t>Why do we need sustainable design and circular economy principles?</a:t>
            </a:r>
            <a:endParaRPr/>
          </a:p>
        </p:txBody>
      </p:sp>
      <p:pic>
        <p:nvPicPr>
          <p:cNvPr id="299" name="Google Shape;299;p38"/>
          <p:cNvPicPr preferRelativeResize="0"/>
          <p:nvPr/>
        </p:nvPicPr>
        <p:blipFill rotWithShape="1">
          <a:blip r:embed="rId3">
            <a:alphaModFix/>
          </a:blip>
          <a:srcRect b="0" l="17804" r="53154" t="0"/>
          <a:stretch/>
        </p:blipFill>
        <p:spPr>
          <a:xfrm rot="-5400000">
            <a:off x="1392449" y="2395736"/>
            <a:ext cx="1950677" cy="2779129"/>
          </a:xfrm>
          <a:prstGeom prst="rect">
            <a:avLst/>
          </a:prstGeom>
          <a:noFill/>
          <a:ln>
            <a:noFill/>
          </a:ln>
        </p:spPr>
      </p:pic>
      <p:pic>
        <p:nvPicPr>
          <p:cNvPr id="300" name="Google Shape;300;p38"/>
          <p:cNvPicPr preferRelativeResize="0"/>
          <p:nvPr/>
        </p:nvPicPr>
        <p:blipFill rotWithShape="1">
          <a:blip r:embed="rId4">
            <a:alphaModFix/>
          </a:blip>
          <a:srcRect b="0" l="0" r="0" t="0"/>
          <a:stretch/>
        </p:blipFill>
        <p:spPr>
          <a:xfrm>
            <a:off x="4705991" y="3858406"/>
            <a:ext cx="2780017" cy="1950889"/>
          </a:xfrm>
          <a:prstGeom prst="rect">
            <a:avLst/>
          </a:prstGeom>
          <a:noFill/>
          <a:ln>
            <a:noFill/>
          </a:ln>
        </p:spPr>
      </p:pic>
      <p:pic>
        <p:nvPicPr>
          <p:cNvPr id="301" name="Google Shape;301;p38"/>
          <p:cNvPicPr preferRelativeResize="0"/>
          <p:nvPr/>
        </p:nvPicPr>
        <p:blipFill rotWithShape="1">
          <a:blip r:embed="rId4">
            <a:alphaModFix/>
          </a:blip>
          <a:srcRect b="0" l="0" r="0" t="0"/>
          <a:stretch/>
        </p:blipFill>
        <p:spPr>
          <a:xfrm>
            <a:off x="8433759" y="2809962"/>
            <a:ext cx="2780017" cy="1950889"/>
          </a:xfrm>
          <a:prstGeom prst="rect">
            <a:avLst/>
          </a:prstGeom>
          <a:noFill/>
          <a:ln>
            <a:noFill/>
          </a:ln>
        </p:spPr>
      </p:pic>
      <p:sp>
        <p:nvSpPr>
          <p:cNvPr id="302" name="Google Shape;302;p38"/>
          <p:cNvSpPr txBox="1"/>
          <p:nvPr/>
        </p:nvSpPr>
        <p:spPr>
          <a:xfrm>
            <a:off x="1218220" y="2916481"/>
            <a:ext cx="2299133" cy="941925"/>
          </a:xfrm>
          <a:prstGeom prst="rect">
            <a:avLst/>
          </a:prstGeom>
          <a:noFill/>
          <a:ln>
            <a:noFill/>
          </a:ln>
        </p:spPr>
        <p:txBody>
          <a:bodyPr anchorCtr="0" anchor="t" bIns="0" lIns="0" spcFirstLastPara="1" rIns="0" wrap="square" tIns="0">
            <a:spAutoFit/>
          </a:bodyPr>
          <a:lstStyle/>
          <a:p>
            <a:pPr indent="0" lvl="0" marL="0" marR="0" rtl="0" algn="ctr">
              <a:lnSpc>
                <a:spcPct val="140078"/>
              </a:lnSpc>
              <a:spcBef>
                <a:spcPts val="0"/>
              </a:spcBef>
              <a:spcAft>
                <a:spcPts val="0"/>
              </a:spcAft>
              <a:buNone/>
            </a:pPr>
            <a:r>
              <a:rPr lang="lv-LV" sz="1779">
                <a:solidFill>
                  <a:srgbClr val="000000"/>
                </a:solidFill>
                <a:latin typeface="Arial"/>
                <a:ea typeface="Arial"/>
                <a:cs typeface="Arial"/>
                <a:sym typeface="Arial"/>
              </a:rPr>
              <a:t>TO REDUCE GREENHOUSE GAS EMISSIONS</a:t>
            </a:r>
            <a:endParaRPr/>
          </a:p>
        </p:txBody>
      </p:sp>
      <p:sp>
        <p:nvSpPr>
          <p:cNvPr id="303" name="Google Shape;303;p38"/>
          <p:cNvSpPr txBox="1"/>
          <p:nvPr/>
        </p:nvSpPr>
        <p:spPr>
          <a:xfrm>
            <a:off x="978224" y="4037788"/>
            <a:ext cx="2779128" cy="390748"/>
          </a:xfrm>
          <a:prstGeom prst="rect">
            <a:avLst/>
          </a:prstGeom>
          <a:noFill/>
          <a:ln>
            <a:noFill/>
          </a:ln>
        </p:spPr>
        <p:txBody>
          <a:bodyPr anchorCtr="0" anchor="t" bIns="0" lIns="0" spcFirstLastPara="1" rIns="0" wrap="square" tIns="0">
            <a:spAutoFit/>
          </a:bodyPr>
          <a:lstStyle/>
          <a:p>
            <a:pPr indent="0" lvl="0" marL="0" marR="0" rtl="0" algn="ctr">
              <a:lnSpc>
                <a:spcPct val="91625"/>
              </a:lnSpc>
              <a:spcBef>
                <a:spcPts val="0"/>
              </a:spcBef>
              <a:spcAft>
                <a:spcPts val="0"/>
              </a:spcAft>
              <a:buNone/>
            </a:pPr>
            <a:r>
              <a:rPr lang="lv-LV" sz="1600">
                <a:solidFill>
                  <a:srgbClr val="000000"/>
                </a:solidFill>
                <a:latin typeface="Arial"/>
                <a:ea typeface="Arial"/>
                <a:cs typeface="Arial"/>
                <a:sym typeface="Arial"/>
              </a:rPr>
              <a:t>(product production/industry is responsible for 45% of emission)</a:t>
            </a:r>
            <a:endParaRPr/>
          </a:p>
        </p:txBody>
      </p:sp>
      <p:sp>
        <p:nvSpPr>
          <p:cNvPr id="304" name="Google Shape;304;p38"/>
          <p:cNvSpPr txBox="1"/>
          <p:nvPr/>
        </p:nvSpPr>
        <p:spPr>
          <a:xfrm>
            <a:off x="5076032" y="5065519"/>
            <a:ext cx="2039933" cy="672556"/>
          </a:xfrm>
          <a:prstGeom prst="rect">
            <a:avLst/>
          </a:prstGeom>
          <a:noFill/>
          <a:ln>
            <a:noFill/>
          </a:ln>
        </p:spPr>
        <p:txBody>
          <a:bodyPr anchorCtr="0" anchor="t" bIns="0" lIns="0" spcFirstLastPara="1" rIns="0" wrap="square" tIns="0">
            <a:spAutoFit/>
          </a:bodyPr>
          <a:lstStyle/>
          <a:p>
            <a:pPr indent="0" lvl="0" marL="0" marR="0" rtl="0" algn="ctr">
              <a:lnSpc>
                <a:spcPct val="96142"/>
              </a:lnSpc>
              <a:spcBef>
                <a:spcPts val="0"/>
              </a:spcBef>
              <a:spcAft>
                <a:spcPts val="0"/>
              </a:spcAft>
              <a:buNone/>
            </a:pPr>
            <a:r>
              <a:rPr lang="lv-LV" sz="1400">
                <a:solidFill>
                  <a:srgbClr val="000000"/>
                </a:solidFill>
                <a:latin typeface="Arial"/>
                <a:ea typeface="Arial"/>
                <a:cs typeface="Arial"/>
                <a:sym typeface="Arial"/>
              </a:rPr>
              <a:t>(dependency on petroleum raw materials) and thus plastic consumption and pollution</a:t>
            </a:r>
            <a:endParaRPr/>
          </a:p>
        </p:txBody>
      </p:sp>
      <p:sp>
        <p:nvSpPr>
          <p:cNvPr id="305" name="Google Shape;305;p38"/>
          <p:cNvSpPr txBox="1"/>
          <p:nvPr/>
        </p:nvSpPr>
        <p:spPr>
          <a:xfrm>
            <a:off x="4946430" y="4047818"/>
            <a:ext cx="2299133" cy="621324"/>
          </a:xfrm>
          <a:prstGeom prst="rect">
            <a:avLst/>
          </a:prstGeom>
          <a:noFill/>
          <a:ln>
            <a:noFill/>
          </a:ln>
        </p:spPr>
        <p:txBody>
          <a:bodyPr anchorCtr="0" anchor="t" bIns="0" lIns="0" spcFirstLastPara="1" rIns="0" wrap="square" tIns="0">
            <a:spAutoFit/>
          </a:bodyPr>
          <a:lstStyle/>
          <a:p>
            <a:pPr indent="0" lvl="0" marL="0" marR="0" rtl="0" algn="ctr">
              <a:lnSpc>
                <a:spcPct val="140078"/>
              </a:lnSpc>
              <a:spcBef>
                <a:spcPts val="0"/>
              </a:spcBef>
              <a:spcAft>
                <a:spcPts val="0"/>
              </a:spcAft>
              <a:buNone/>
            </a:pPr>
            <a:r>
              <a:rPr lang="lv-LV" sz="1779">
                <a:solidFill>
                  <a:srgbClr val="000000"/>
                </a:solidFill>
                <a:latin typeface="Arial"/>
                <a:ea typeface="Arial"/>
                <a:cs typeface="Arial"/>
                <a:sym typeface="Arial"/>
              </a:rPr>
              <a:t>TO REDUCE PLASTIC PRODUCTION</a:t>
            </a:r>
            <a:endParaRPr sz="1779">
              <a:solidFill>
                <a:srgbClr val="000000"/>
              </a:solidFill>
              <a:latin typeface="Arial"/>
              <a:ea typeface="Arial"/>
              <a:cs typeface="Arial"/>
              <a:sym typeface="Arial"/>
            </a:endParaRPr>
          </a:p>
        </p:txBody>
      </p:sp>
      <p:sp>
        <p:nvSpPr>
          <p:cNvPr id="306" name="Google Shape;306;p38"/>
          <p:cNvSpPr txBox="1"/>
          <p:nvPr/>
        </p:nvSpPr>
        <p:spPr>
          <a:xfrm>
            <a:off x="8674200" y="3105893"/>
            <a:ext cx="2299133" cy="941925"/>
          </a:xfrm>
          <a:prstGeom prst="rect">
            <a:avLst/>
          </a:prstGeom>
          <a:noFill/>
          <a:ln>
            <a:noFill/>
          </a:ln>
        </p:spPr>
        <p:txBody>
          <a:bodyPr anchorCtr="0" anchor="t" bIns="0" lIns="0" spcFirstLastPara="1" rIns="0" wrap="square" tIns="0">
            <a:spAutoFit/>
          </a:bodyPr>
          <a:lstStyle/>
          <a:p>
            <a:pPr indent="0" lvl="0" marL="0" marR="0" rtl="0" algn="ctr">
              <a:lnSpc>
                <a:spcPct val="140078"/>
              </a:lnSpc>
              <a:spcBef>
                <a:spcPts val="0"/>
              </a:spcBef>
              <a:spcAft>
                <a:spcPts val="0"/>
              </a:spcAft>
              <a:buNone/>
            </a:pPr>
            <a:r>
              <a:rPr lang="lv-LV" sz="1779">
                <a:solidFill>
                  <a:srgbClr val="000000"/>
                </a:solidFill>
                <a:latin typeface="Arial"/>
                <a:ea typeface="Arial"/>
                <a:cs typeface="Arial"/>
                <a:sym typeface="Arial"/>
              </a:rPr>
              <a:t>TO MAKE MORE VALUABLE USE OF DEPLETING RESOURCES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9"/>
          <p:cNvSpPr txBox="1"/>
          <p:nvPr>
            <p:ph type="title"/>
          </p:nvPr>
        </p:nvSpPr>
        <p:spPr>
          <a:xfrm>
            <a:off x="513523" y="385698"/>
            <a:ext cx="11304337" cy="11882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4400"/>
              <a:buFont typeface="Calibri"/>
              <a:buNone/>
            </a:pPr>
            <a:r>
              <a:rPr b="1" i="0" lang="lv-LV" sz="4400" u="none" cap="none" strike="noStrike">
                <a:solidFill>
                  <a:srgbClr val="5C8064"/>
                </a:solidFill>
                <a:latin typeface="Calibri"/>
                <a:ea typeface="Calibri"/>
                <a:cs typeface="Calibri"/>
                <a:sym typeface="Calibri"/>
              </a:rPr>
              <a:t>Connections between LCA and sustainable materials/technologies</a:t>
            </a:r>
            <a:endParaRPr/>
          </a:p>
        </p:txBody>
      </p:sp>
      <p:sp>
        <p:nvSpPr>
          <p:cNvPr id="313" name="Google Shape;313;p39"/>
          <p:cNvSpPr txBox="1"/>
          <p:nvPr>
            <p:ph idx="2" type="body"/>
          </p:nvPr>
        </p:nvSpPr>
        <p:spPr>
          <a:xfrm>
            <a:off x="6700603" y="2098303"/>
            <a:ext cx="5117258" cy="419756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B4B4D"/>
              </a:buClr>
              <a:buSzPts val="3600"/>
              <a:buFont typeface="Arial"/>
              <a:buNone/>
            </a:pPr>
            <a:r>
              <a:rPr b="0" i="0" lang="lv-LV" sz="3600" u="none" cap="none" strike="noStrike">
                <a:solidFill>
                  <a:srgbClr val="4B4B4D"/>
                </a:solidFill>
                <a:latin typeface="Calibri"/>
                <a:ea typeface="Calibri"/>
                <a:cs typeface="Calibri"/>
                <a:sym typeface="Calibri"/>
              </a:rPr>
              <a:t>With LCA, you can evaluate the environmental impacts of your product or service from the very first life cycle stage to the very last or to any life cycle stage in between.</a:t>
            </a:r>
            <a:endParaRPr b="0" i="0" sz="3600" u="none" cap="none" strike="noStrike">
              <a:solidFill>
                <a:srgbClr val="4B4B4D"/>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200"/>
              <a:buNone/>
            </a:pPr>
            <a:r>
              <a:t/>
            </a:r>
            <a:endParaRPr/>
          </a:p>
        </p:txBody>
      </p:sp>
      <p:pic>
        <p:nvPicPr>
          <p:cNvPr id="314" name="Google Shape;314;p39">
            <a:hlinkClick r:id="rId3"/>
          </p:cNvPr>
          <p:cNvPicPr preferRelativeResize="0"/>
          <p:nvPr/>
        </p:nvPicPr>
        <p:blipFill rotWithShape="1">
          <a:blip r:embed="rId4">
            <a:alphaModFix/>
          </a:blip>
          <a:srcRect b="0" l="0" r="0" t="0"/>
          <a:stretch/>
        </p:blipFill>
        <p:spPr>
          <a:xfrm>
            <a:off x="1056201" y="1814921"/>
            <a:ext cx="4743099" cy="4480948"/>
          </a:xfrm>
          <a:prstGeom prst="rect">
            <a:avLst/>
          </a:prstGeom>
          <a:noFill/>
          <a:ln>
            <a:noFill/>
          </a:ln>
        </p:spPr>
      </p:pic>
      <p:sp>
        <p:nvSpPr>
          <p:cNvPr id="315" name="Google Shape;315;p39"/>
          <p:cNvSpPr txBox="1"/>
          <p:nvPr/>
        </p:nvSpPr>
        <p:spPr>
          <a:xfrm>
            <a:off x="849861" y="6472302"/>
            <a:ext cx="8734855" cy="169277"/>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lang="lv-LV" sz="1100">
                <a:solidFill>
                  <a:schemeClr val="dk1"/>
                </a:solidFill>
                <a:latin typeface="Calibri"/>
                <a:ea typeface="Calibri"/>
                <a:cs typeface="Calibri"/>
                <a:sym typeface="Calibri"/>
              </a:rPr>
              <a:t>URL reference:  https://pre-sustainability.com/articles/life-cycle-assessment-lca-basics/</a:t>
            </a:r>
            <a:endParaRPr sz="11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0"/>
          <p:cNvSpPr txBox="1"/>
          <p:nvPr>
            <p:ph type="title"/>
          </p:nvPr>
        </p:nvSpPr>
        <p:spPr>
          <a:xfrm>
            <a:off x="513523" y="385698"/>
            <a:ext cx="10208067" cy="132118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4400"/>
              <a:buFont typeface="Calibri"/>
              <a:buNone/>
            </a:pPr>
            <a:r>
              <a:rPr lang="lv-LV"/>
              <a:t>Selection of sustainable materials and technologies</a:t>
            </a:r>
            <a:endParaRPr/>
          </a:p>
        </p:txBody>
      </p:sp>
      <p:sp>
        <p:nvSpPr>
          <p:cNvPr id="321" name="Google Shape;321;p40"/>
          <p:cNvSpPr txBox="1"/>
          <p:nvPr>
            <p:ph idx="1" type="body"/>
          </p:nvPr>
        </p:nvSpPr>
        <p:spPr>
          <a:xfrm>
            <a:off x="513523" y="2002686"/>
            <a:ext cx="10208067" cy="20206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BB2"/>
              </a:buClr>
              <a:buSzPts val="3600"/>
              <a:buNone/>
            </a:pPr>
            <a:r>
              <a:rPr lang="lv-LV"/>
              <a:t>Sustainable materials and technologies aim to reduce the negative impact on the environment, reduce resource consumption and promote sustainable development.</a:t>
            </a:r>
            <a:endParaRPr/>
          </a:p>
        </p:txBody>
      </p:sp>
      <p:sp>
        <p:nvSpPr>
          <p:cNvPr id="322" name="Google Shape;322;p40"/>
          <p:cNvSpPr txBox="1"/>
          <p:nvPr>
            <p:ph idx="2" type="body"/>
          </p:nvPr>
        </p:nvSpPr>
        <p:spPr>
          <a:xfrm>
            <a:off x="760969" y="4517160"/>
            <a:ext cx="10670061" cy="234084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None/>
            </a:pPr>
            <a:r>
              <a:rPr lang="lv-LV" sz="4000"/>
              <a:t>TASK: Discussion, what in your opinion are sustainable materials and technologies?</a:t>
            </a: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3"/>
          <p:cNvSpPr txBox="1"/>
          <p:nvPr>
            <p:ph type="title"/>
          </p:nvPr>
        </p:nvSpPr>
        <p:spPr>
          <a:xfrm>
            <a:off x="513524" y="897762"/>
            <a:ext cx="7376010"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4400"/>
              <a:buFont typeface="Calibri"/>
              <a:buNone/>
            </a:pPr>
            <a:r>
              <a:rPr lang="lv-LV"/>
              <a:t>Aims:</a:t>
            </a:r>
            <a:endParaRPr/>
          </a:p>
        </p:txBody>
      </p:sp>
      <p:sp>
        <p:nvSpPr>
          <p:cNvPr id="94" name="Google Shape;94;p23"/>
          <p:cNvSpPr txBox="1"/>
          <p:nvPr>
            <p:ph idx="2" type="body"/>
          </p:nvPr>
        </p:nvSpPr>
        <p:spPr>
          <a:xfrm>
            <a:off x="513524" y="1716849"/>
            <a:ext cx="11678476" cy="4243390"/>
          </a:xfrm>
          <a:prstGeom prst="rect">
            <a:avLst/>
          </a:prstGeom>
          <a:noFill/>
          <a:ln>
            <a:noFill/>
          </a:ln>
        </p:spPr>
        <p:txBody>
          <a:bodyPr anchorCtr="0" anchor="t" bIns="45700" lIns="91425" spcFirstLastPara="1" rIns="91425" wrap="square" tIns="45700">
            <a:noAutofit/>
          </a:bodyPr>
          <a:lstStyle/>
          <a:p>
            <a:pPr indent="-342900" lvl="0" marL="342900" rtl="0" algn="l">
              <a:lnSpc>
                <a:spcPct val="107000"/>
              </a:lnSpc>
              <a:spcBef>
                <a:spcPts val="0"/>
              </a:spcBef>
              <a:spcAft>
                <a:spcPts val="0"/>
              </a:spcAft>
              <a:buClr>
                <a:srgbClr val="007BB2"/>
              </a:buClr>
              <a:buSzPts val="2200"/>
              <a:buFont typeface="Calibri"/>
              <a:buAutoNum type="arabicPeriod"/>
            </a:pPr>
            <a:r>
              <a:rPr b="1" lang="lv-LV">
                <a:solidFill>
                  <a:srgbClr val="007BB2"/>
                </a:solidFill>
              </a:rPr>
              <a:t>Deepen the Understanding of Life Cycle Assessment (LCA)::</a:t>
            </a:r>
            <a:endParaRPr/>
          </a:p>
          <a:p>
            <a:pPr indent="-285750" lvl="1" marL="742950" rtl="0" algn="l">
              <a:lnSpc>
                <a:spcPct val="107000"/>
              </a:lnSpc>
              <a:spcBef>
                <a:spcPts val="0"/>
              </a:spcBef>
              <a:spcAft>
                <a:spcPts val="0"/>
              </a:spcAft>
              <a:buClr>
                <a:schemeClr val="dk1"/>
              </a:buClr>
              <a:buSzPts val="1000"/>
              <a:buFont typeface="Noto Sans Symbols"/>
              <a:buChar char="∙"/>
            </a:pPr>
            <a:r>
              <a:rPr lang="lv-LV"/>
              <a:t>Introduce the essence of Life Cycle Assessment (LCA).</a:t>
            </a:r>
            <a:endParaRPr/>
          </a:p>
          <a:p>
            <a:pPr indent="-285750" lvl="1" marL="742950" rtl="0" algn="l">
              <a:lnSpc>
                <a:spcPct val="107000"/>
              </a:lnSpc>
              <a:spcBef>
                <a:spcPts val="0"/>
              </a:spcBef>
              <a:spcAft>
                <a:spcPts val="0"/>
              </a:spcAft>
              <a:buClr>
                <a:schemeClr val="dk1"/>
              </a:buClr>
              <a:buSzPts val="1000"/>
              <a:buFont typeface="Noto Sans Symbols"/>
              <a:buChar char="∙"/>
            </a:pPr>
            <a:r>
              <a:rPr lang="lv-LV"/>
              <a:t>Identify what the ecological footprint entails.</a:t>
            </a:r>
            <a:endParaRPr/>
          </a:p>
          <a:p>
            <a:pPr indent="-342900" lvl="0" marL="342900" rtl="0" algn="l">
              <a:lnSpc>
                <a:spcPct val="107000"/>
              </a:lnSpc>
              <a:spcBef>
                <a:spcPts val="0"/>
              </a:spcBef>
              <a:spcAft>
                <a:spcPts val="0"/>
              </a:spcAft>
              <a:buClr>
                <a:srgbClr val="007BB2"/>
              </a:buClr>
              <a:buSzPts val="2200"/>
              <a:buFont typeface="Calibri"/>
              <a:buAutoNum type="arabicPeriod"/>
            </a:pPr>
            <a:r>
              <a:rPr b="1" lang="lv-LV">
                <a:solidFill>
                  <a:srgbClr val="007BB2"/>
                </a:solidFill>
              </a:rPr>
              <a:t>Introducing circular economy thinking to makerspace visitors:</a:t>
            </a:r>
            <a:endParaRPr b="1">
              <a:solidFill>
                <a:srgbClr val="007BB2"/>
              </a:solidFill>
            </a:endParaRPr>
          </a:p>
          <a:p>
            <a:pPr indent="-285750" lvl="1" marL="742950" rtl="0" algn="l">
              <a:lnSpc>
                <a:spcPct val="107000"/>
              </a:lnSpc>
              <a:spcBef>
                <a:spcPts val="0"/>
              </a:spcBef>
              <a:spcAft>
                <a:spcPts val="0"/>
              </a:spcAft>
              <a:buClr>
                <a:schemeClr val="dk1"/>
              </a:buClr>
              <a:buSzPts val="1000"/>
              <a:buFont typeface="Noto Sans Symbols"/>
              <a:buChar char="∙"/>
            </a:pPr>
            <a:r>
              <a:rPr lang="lv-LV"/>
              <a:t>Provide insight into the circular economy and its significance in sustainable production.</a:t>
            </a:r>
            <a:endParaRPr/>
          </a:p>
          <a:p>
            <a:pPr indent="-285750" lvl="1" marL="742950" rtl="0" algn="l">
              <a:lnSpc>
                <a:spcPct val="107000"/>
              </a:lnSpc>
              <a:spcBef>
                <a:spcPts val="0"/>
              </a:spcBef>
              <a:spcAft>
                <a:spcPts val="0"/>
              </a:spcAft>
              <a:buClr>
                <a:schemeClr val="dk1"/>
              </a:buClr>
              <a:buSzPts val="1000"/>
              <a:buFont typeface="Noto Sans Symbols"/>
              <a:buChar char="∙"/>
            </a:pPr>
            <a:r>
              <a:rPr lang="lv-LV"/>
              <a:t>Development of product eco-design.</a:t>
            </a:r>
            <a:endParaRPr/>
          </a:p>
          <a:p>
            <a:pPr indent="-342900" lvl="0" marL="342900" rtl="0" algn="l">
              <a:lnSpc>
                <a:spcPct val="107000"/>
              </a:lnSpc>
              <a:spcBef>
                <a:spcPts val="0"/>
              </a:spcBef>
              <a:spcAft>
                <a:spcPts val="0"/>
              </a:spcAft>
              <a:buClr>
                <a:srgbClr val="007BB2"/>
              </a:buClr>
              <a:buSzPts val="2200"/>
              <a:buNone/>
            </a:pPr>
            <a:r>
              <a:rPr b="1" lang="lv-LV">
                <a:solidFill>
                  <a:srgbClr val="007BB2"/>
                </a:solidFill>
              </a:rPr>
              <a:t>3</a:t>
            </a:r>
            <a:r>
              <a:rPr lang="lv-LV"/>
              <a:t>. </a:t>
            </a:r>
            <a:r>
              <a:rPr b="1" lang="lv-LV">
                <a:solidFill>
                  <a:srgbClr val="007BB2"/>
                </a:solidFill>
              </a:rPr>
              <a:t>What should be considered to promote the production and distribution of environmentally friendly products?</a:t>
            </a:r>
            <a:endParaRPr/>
          </a:p>
          <a:p>
            <a:pPr indent="-285750" lvl="1" marL="742950" rtl="0" algn="l">
              <a:lnSpc>
                <a:spcPct val="107000"/>
              </a:lnSpc>
              <a:spcBef>
                <a:spcPts val="0"/>
              </a:spcBef>
              <a:spcAft>
                <a:spcPts val="0"/>
              </a:spcAft>
              <a:buClr>
                <a:schemeClr val="dk1"/>
              </a:buClr>
              <a:buSzPts val="1000"/>
              <a:buFont typeface="Noto Sans Symbols"/>
              <a:buChar char="∙"/>
            </a:pPr>
            <a:r>
              <a:rPr lang="lv-LV"/>
              <a:t>Sustainable materials, resources, technologies.</a:t>
            </a:r>
            <a:endParaRPr/>
          </a:p>
          <a:p>
            <a:pPr indent="-285750" lvl="1" marL="742950" rtl="0" algn="l">
              <a:lnSpc>
                <a:spcPct val="107000"/>
              </a:lnSpc>
              <a:spcBef>
                <a:spcPts val="0"/>
              </a:spcBef>
              <a:spcAft>
                <a:spcPts val="0"/>
              </a:spcAft>
              <a:buClr>
                <a:schemeClr val="dk1"/>
              </a:buClr>
              <a:buSzPts val="1000"/>
              <a:buFont typeface="Noto Sans Symbols"/>
              <a:buChar char="∙"/>
            </a:pPr>
            <a:r>
              <a:rPr lang="lv-LV"/>
              <a:t>Discuss the possibilities to enhance the selection process of materials and technologies in the context of sustainability.</a:t>
            </a:r>
            <a:endParaRPr/>
          </a:p>
          <a:p>
            <a:pPr indent="0" lvl="0" marL="0" rtl="0" algn="l">
              <a:lnSpc>
                <a:spcPct val="90000"/>
              </a:lnSpc>
              <a:spcBef>
                <a:spcPts val="1000"/>
              </a:spcBef>
              <a:spcAft>
                <a:spcPts val="0"/>
              </a:spcAft>
              <a:buClr>
                <a:schemeClr val="dk1"/>
              </a:buClr>
              <a:buSzPts val="22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1"/>
          <p:cNvSpPr txBox="1"/>
          <p:nvPr>
            <p:ph idx="1" type="body"/>
          </p:nvPr>
        </p:nvSpPr>
        <p:spPr>
          <a:xfrm>
            <a:off x="533851" y="15073"/>
            <a:ext cx="8989855" cy="553998"/>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rgbClr val="007BB2"/>
              </a:buClr>
              <a:buSzPts val="3600"/>
              <a:buNone/>
            </a:pPr>
            <a:r>
              <a:rPr lang="lv-LV"/>
              <a:t>Sustainable materials</a:t>
            </a:r>
            <a:endParaRPr/>
          </a:p>
          <a:p>
            <a:pPr indent="0" lvl="0" marL="0" rtl="0" algn="l">
              <a:lnSpc>
                <a:spcPct val="90000"/>
              </a:lnSpc>
              <a:spcBef>
                <a:spcPts val="1800"/>
              </a:spcBef>
              <a:spcAft>
                <a:spcPts val="0"/>
              </a:spcAft>
              <a:buClr>
                <a:srgbClr val="007BB2"/>
              </a:buClr>
              <a:buSzPts val="3600"/>
              <a:buNone/>
            </a:pPr>
            <a:r>
              <a:t/>
            </a:r>
            <a:endParaRPr/>
          </a:p>
        </p:txBody>
      </p:sp>
      <p:pic>
        <p:nvPicPr>
          <p:cNvPr id="329" name="Google Shape;329;p41">
            <a:hlinkClick r:id="rId3"/>
          </p:cNvPr>
          <p:cNvPicPr preferRelativeResize="0"/>
          <p:nvPr/>
        </p:nvPicPr>
        <p:blipFill rotWithShape="1">
          <a:blip r:embed="rId4">
            <a:alphaModFix/>
          </a:blip>
          <a:srcRect b="0" l="0" r="0" t="0"/>
          <a:stretch/>
        </p:blipFill>
        <p:spPr>
          <a:xfrm>
            <a:off x="2978499" y="792982"/>
            <a:ext cx="6065018" cy="60650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2"/>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BB2"/>
              </a:buClr>
              <a:buSzPts val="4400"/>
              <a:buFont typeface="Calibri"/>
              <a:buNone/>
            </a:pPr>
            <a:r>
              <a:rPr lang="lv-LV">
                <a:solidFill>
                  <a:srgbClr val="007BB2"/>
                </a:solidFill>
              </a:rPr>
              <a:t>Sustainable technologies</a:t>
            </a:r>
            <a:endParaRPr>
              <a:solidFill>
                <a:srgbClr val="007BB2"/>
              </a:solidFill>
            </a:endParaRPr>
          </a:p>
        </p:txBody>
      </p:sp>
      <p:pic>
        <p:nvPicPr>
          <p:cNvPr id="336" name="Google Shape;336;p42">
            <a:hlinkClick r:id="rId3"/>
          </p:cNvPr>
          <p:cNvPicPr preferRelativeResize="0"/>
          <p:nvPr/>
        </p:nvPicPr>
        <p:blipFill rotWithShape="1">
          <a:blip r:embed="rId4">
            <a:alphaModFix/>
          </a:blip>
          <a:srcRect b="0" l="0" r="0" t="0"/>
          <a:stretch/>
        </p:blipFill>
        <p:spPr>
          <a:xfrm>
            <a:off x="1606750" y="1058459"/>
            <a:ext cx="8562182" cy="570078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3"/>
          <p:cNvSpPr txBox="1"/>
          <p:nvPr>
            <p:ph idx="3" type="body"/>
          </p:nvPr>
        </p:nvSpPr>
        <p:spPr>
          <a:xfrm>
            <a:off x="5756852" y="1039090"/>
            <a:ext cx="6063673" cy="115964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BB2"/>
              </a:buClr>
              <a:buSzPts val="2400"/>
              <a:buNone/>
            </a:pPr>
            <a:r>
              <a:rPr lang="lv-LV"/>
              <a:t>Consumer goods from secondary resources</a:t>
            </a:r>
            <a:endParaRPr/>
          </a:p>
        </p:txBody>
      </p:sp>
      <p:sp>
        <p:nvSpPr>
          <p:cNvPr id="343" name="Google Shape;343;p43"/>
          <p:cNvSpPr txBox="1"/>
          <p:nvPr>
            <p:ph idx="4" type="body"/>
          </p:nvPr>
        </p:nvSpPr>
        <p:spPr>
          <a:xfrm>
            <a:off x="5826125" y="1780309"/>
            <a:ext cx="5994400" cy="43226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200"/>
              <a:buNone/>
            </a:pPr>
            <a:r>
              <a:rPr lang="lv-LV"/>
              <a:t>Online platforms and stores specializing in second-hand products. </a:t>
            </a:r>
            <a:endParaRPr/>
          </a:p>
          <a:p>
            <a:pPr indent="0" lvl="0" marL="0" rtl="0" algn="l">
              <a:lnSpc>
                <a:spcPct val="90000"/>
              </a:lnSpc>
              <a:spcBef>
                <a:spcPts val="1000"/>
              </a:spcBef>
              <a:spcAft>
                <a:spcPts val="0"/>
              </a:spcAft>
              <a:buClr>
                <a:schemeClr val="dk1"/>
              </a:buClr>
              <a:buSzPts val="2200"/>
              <a:buNone/>
            </a:pPr>
            <a:r>
              <a:rPr b="1" lang="lv-LV"/>
              <a:t>Andele Mandele (Latvia): </a:t>
            </a:r>
            <a:r>
              <a:rPr lang="lv-LV"/>
              <a:t>is an example where users can sell and buy clothes, goods, etc. from others, promoting long-lasting use of goods.</a:t>
            </a:r>
            <a:endParaRPr/>
          </a:p>
          <a:p>
            <a:pPr indent="0" lvl="0" marL="0" rtl="0" algn="l">
              <a:lnSpc>
                <a:spcPct val="90000"/>
              </a:lnSpc>
              <a:spcBef>
                <a:spcPts val="1000"/>
              </a:spcBef>
              <a:spcAft>
                <a:spcPts val="0"/>
              </a:spcAft>
              <a:buClr>
                <a:schemeClr val="dk1"/>
              </a:buClr>
              <a:buSzPts val="2200"/>
              <a:buNone/>
            </a:pPr>
            <a:r>
              <a:rPr b="1" lang="lv-LV"/>
              <a:t>Patagonia: </a:t>
            </a:r>
            <a:r>
              <a:rPr lang="lv-LV"/>
              <a:t>This company specializes in outdoor clothing and offers a "Worn Wear" program where people can sell or buy used Patagonia clothing.</a:t>
            </a:r>
            <a:endParaRPr/>
          </a:p>
          <a:p>
            <a:pPr indent="0" lvl="0" marL="0" rtl="0" algn="l">
              <a:lnSpc>
                <a:spcPct val="90000"/>
              </a:lnSpc>
              <a:spcBef>
                <a:spcPts val="1000"/>
              </a:spcBef>
              <a:spcAft>
                <a:spcPts val="0"/>
              </a:spcAft>
              <a:buClr>
                <a:schemeClr val="dk1"/>
              </a:buClr>
              <a:buSzPts val="2200"/>
              <a:buNone/>
            </a:pPr>
            <a:r>
              <a:rPr b="1" lang="lv-LV"/>
              <a:t>The RealReal: </a:t>
            </a:r>
            <a:r>
              <a:rPr lang="lv-LV"/>
              <a:t>This online store specializes in upcycled luxury clothing and accessories.</a:t>
            </a:r>
            <a:endParaRPr/>
          </a:p>
        </p:txBody>
      </p:sp>
      <p:sp>
        <p:nvSpPr>
          <p:cNvPr id="344" name="Google Shape;344;p43"/>
          <p:cNvSpPr txBox="1"/>
          <p:nvPr>
            <p:ph idx="4294967295" type="title"/>
          </p:nvPr>
        </p:nvSpPr>
        <p:spPr>
          <a:xfrm>
            <a:off x="5756852" y="393050"/>
            <a:ext cx="3872346" cy="5508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4000"/>
              <a:buFont typeface="Calibri"/>
              <a:buNone/>
            </a:pPr>
            <a:r>
              <a:rPr lang="lv-LV"/>
              <a:t>An example</a:t>
            </a:r>
            <a:endParaRPr/>
          </a:p>
        </p:txBody>
      </p:sp>
      <p:pic>
        <p:nvPicPr>
          <p:cNvPr id="345" name="Google Shape;345;p43"/>
          <p:cNvPicPr preferRelativeResize="0"/>
          <p:nvPr/>
        </p:nvPicPr>
        <p:blipFill rotWithShape="1">
          <a:blip r:embed="rId3">
            <a:alphaModFix/>
          </a:blip>
          <a:srcRect b="0" l="0" r="0" t="0"/>
          <a:stretch/>
        </p:blipFill>
        <p:spPr>
          <a:xfrm>
            <a:off x="2816245" y="2086795"/>
            <a:ext cx="1906135" cy="2507084"/>
          </a:xfrm>
          <a:prstGeom prst="rect">
            <a:avLst/>
          </a:prstGeom>
          <a:noFill/>
          <a:ln>
            <a:noFill/>
          </a:ln>
        </p:spPr>
      </p:pic>
      <p:pic>
        <p:nvPicPr>
          <p:cNvPr id="346" name="Google Shape;346;p43"/>
          <p:cNvPicPr preferRelativeResize="0"/>
          <p:nvPr/>
        </p:nvPicPr>
        <p:blipFill rotWithShape="1">
          <a:blip r:embed="rId4">
            <a:alphaModFix amt="85000"/>
          </a:blip>
          <a:srcRect b="0" l="0" r="0" t="0"/>
          <a:stretch/>
        </p:blipFill>
        <p:spPr>
          <a:xfrm>
            <a:off x="595559" y="4754804"/>
            <a:ext cx="3657917" cy="1292464"/>
          </a:xfrm>
          <a:prstGeom prst="rect">
            <a:avLst/>
          </a:prstGeom>
          <a:noFill/>
          <a:ln>
            <a:noFill/>
          </a:ln>
        </p:spPr>
      </p:pic>
      <p:pic>
        <p:nvPicPr>
          <p:cNvPr id="347" name="Google Shape;347;p43"/>
          <p:cNvPicPr preferRelativeResize="0"/>
          <p:nvPr/>
        </p:nvPicPr>
        <p:blipFill rotWithShape="1">
          <a:blip r:embed="rId5">
            <a:alphaModFix/>
          </a:blip>
          <a:srcRect b="0" l="0" r="0" t="0"/>
          <a:stretch/>
        </p:blipFill>
        <p:spPr>
          <a:xfrm>
            <a:off x="535263" y="755073"/>
            <a:ext cx="2280982" cy="25283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44"/>
          <p:cNvPicPr preferRelativeResize="0"/>
          <p:nvPr>
            <p:ph idx="2" type="pic"/>
          </p:nvPr>
        </p:nvPicPr>
        <p:blipFill rotWithShape="1">
          <a:blip r:embed="rId3">
            <a:alphaModFix/>
          </a:blip>
          <a:srcRect b="0" l="0" r="0" t="0"/>
          <a:stretch/>
        </p:blipFill>
        <p:spPr>
          <a:xfrm>
            <a:off x="174335" y="0"/>
            <a:ext cx="5651790" cy="5600988"/>
          </a:xfrm>
          <a:prstGeom prst="rect">
            <a:avLst/>
          </a:prstGeom>
          <a:noFill/>
          <a:ln>
            <a:noFill/>
          </a:ln>
        </p:spPr>
      </p:pic>
      <p:sp>
        <p:nvSpPr>
          <p:cNvPr id="354" name="Google Shape;354;p44"/>
          <p:cNvSpPr txBox="1"/>
          <p:nvPr>
            <p:ph idx="1" type="body"/>
          </p:nvPr>
        </p:nvSpPr>
        <p:spPr>
          <a:xfrm>
            <a:off x="5826524" y="1879460"/>
            <a:ext cx="4669622"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lv-LV"/>
              <a:t>An example</a:t>
            </a:r>
            <a:endParaRPr/>
          </a:p>
        </p:txBody>
      </p:sp>
      <p:sp>
        <p:nvSpPr>
          <p:cNvPr id="355" name="Google Shape;355;p44"/>
          <p:cNvSpPr txBox="1"/>
          <p:nvPr>
            <p:ph idx="3" type="body"/>
          </p:nvPr>
        </p:nvSpPr>
        <p:spPr>
          <a:xfrm>
            <a:off x="5826125" y="2611920"/>
            <a:ext cx="5416839"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BB2"/>
              </a:buClr>
              <a:buSzPts val="2400"/>
              <a:buNone/>
            </a:pPr>
            <a:r>
              <a:rPr lang="lv-LV"/>
              <a:t>Refurbishment and repair of electronics</a:t>
            </a:r>
            <a:endParaRPr/>
          </a:p>
        </p:txBody>
      </p:sp>
      <p:sp>
        <p:nvSpPr>
          <p:cNvPr id="356" name="Google Shape;356;p44"/>
          <p:cNvSpPr txBox="1"/>
          <p:nvPr>
            <p:ph idx="4" type="body"/>
          </p:nvPr>
        </p:nvSpPr>
        <p:spPr>
          <a:xfrm>
            <a:off x="5826125" y="3211513"/>
            <a:ext cx="5994400" cy="269052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200"/>
              <a:buNone/>
            </a:pPr>
            <a:r>
              <a:rPr lang="lv-LV"/>
              <a:t>Companies specializing in the repair and restoration of appliances, mobile devices.</a:t>
            </a:r>
            <a:endParaRPr/>
          </a:p>
          <a:p>
            <a:pPr indent="0" lvl="0" marL="0" rtl="0" algn="l">
              <a:lnSpc>
                <a:spcPct val="90000"/>
              </a:lnSpc>
              <a:spcBef>
                <a:spcPts val="1000"/>
              </a:spcBef>
              <a:spcAft>
                <a:spcPts val="0"/>
              </a:spcAft>
              <a:buClr>
                <a:schemeClr val="dk1"/>
              </a:buClr>
              <a:buSzPts val="2200"/>
              <a:buNone/>
            </a:pPr>
            <a:r>
              <a:rPr lang="lv-LV"/>
              <a:t>iFixit offers tools and guides to help users repair their mobile device themselves, promoting long-term use.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45">
            <a:hlinkClick r:id="rId3"/>
          </p:cNvPr>
          <p:cNvPicPr preferRelativeResize="0"/>
          <p:nvPr/>
        </p:nvPicPr>
        <p:blipFill rotWithShape="1">
          <a:blip r:embed="rId4">
            <a:alphaModFix/>
          </a:blip>
          <a:srcRect b="0" l="0" r="0" t="0"/>
          <a:stretch/>
        </p:blipFill>
        <p:spPr>
          <a:xfrm>
            <a:off x="89875" y="160892"/>
            <a:ext cx="3983182" cy="3983182"/>
          </a:xfrm>
          <a:prstGeom prst="rect">
            <a:avLst/>
          </a:prstGeom>
          <a:noFill/>
          <a:ln>
            <a:noFill/>
          </a:ln>
        </p:spPr>
      </p:pic>
      <p:sp>
        <p:nvSpPr>
          <p:cNvPr id="363" name="Google Shape;363;p45"/>
          <p:cNvSpPr txBox="1"/>
          <p:nvPr>
            <p:ph idx="1" type="body"/>
          </p:nvPr>
        </p:nvSpPr>
        <p:spPr>
          <a:xfrm>
            <a:off x="5826524" y="1879460"/>
            <a:ext cx="4669622"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lv-LV"/>
              <a:t>An example</a:t>
            </a:r>
            <a:endParaRPr/>
          </a:p>
        </p:txBody>
      </p:sp>
      <p:sp>
        <p:nvSpPr>
          <p:cNvPr id="364" name="Google Shape;364;p45"/>
          <p:cNvSpPr txBox="1"/>
          <p:nvPr>
            <p:ph idx="3" type="body"/>
          </p:nvPr>
        </p:nvSpPr>
        <p:spPr>
          <a:xfrm>
            <a:off x="5826125" y="2611920"/>
            <a:ext cx="5416839" cy="25142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BB2"/>
              </a:buClr>
              <a:buSzPts val="2400"/>
              <a:buNone/>
            </a:pPr>
            <a:r>
              <a:rPr lang="lv-LV"/>
              <a:t>Modular furniture</a:t>
            </a:r>
            <a:endParaRPr/>
          </a:p>
        </p:txBody>
      </p:sp>
      <p:sp>
        <p:nvSpPr>
          <p:cNvPr id="365" name="Google Shape;365;p45"/>
          <p:cNvSpPr txBox="1"/>
          <p:nvPr>
            <p:ph idx="4" type="body"/>
          </p:nvPr>
        </p:nvSpPr>
        <p:spPr>
          <a:xfrm>
            <a:off x="5826125" y="3211513"/>
            <a:ext cx="5994400" cy="191466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200"/>
              <a:buNone/>
            </a:pPr>
            <a:r>
              <a:rPr lang="lv-LV"/>
              <a:t>Companies that offer modular furniture that can be customized and added to. </a:t>
            </a:r>
            <a:endParaRPr/>
          </a:p>
          <a:p>
            <a:pPr indent="0" lvl="0" marL="0" rtl="0" algn="l">
              <a:lnSpc>
                <a:spcPct val="90000"/>
              </a:lnSpc>
              <a:spcBef>
                <a:spcPts val="1000"/>
              </a:spcBef>
              <a:spcAft>
                <a:spcPts val="0"/>
              </a:spcAft>
              <a:buClr>
                <a:schemeClr val="dk1"/>
              </a:buClr>
              <a:buSzPts val="2200"/>
              <a:buNone/>
            </a:pPr>
            <a:r>
              <a:rPr lang="lv-LV"/>
              <a:t>IKEA has incorporated modular elements into its designs, allowing customers to customize their furniture as needed and change its appearance.</a:t>
            </a:r>
            <a:endParaRPr/>
          </a:p>
        </p:txBody>
      </p:sp>
      <p:pic>
        <p:nvPicPr>
          <p:cNvPr id="366" name="Google Shape;366;p45">
            <a:hlinkClick r:id="rId5"/>
          </p:cNvPr>
          <p:cNvPicPr preferRelativeResize="0"/>
          <p:nvPr/>
        </p:nvPicPr>
        <p:blipFill rotWithShape="1">
          <a:blip r:embed="rId6">
            <a:alphaModFix/>
          </a:blip>
          <a:srcRect b="0" l="0" r="0" t="0"/>
          <a:stretch/>
        </p:blipFill>
        <p:spPr>
          <a:xfrm>
            <a:off x="1074929" y="4193939"/>
            <a:ext cx="4237087" cy="2371550"/>
          </a:xfrm>
          <a:prstGeom prst="rect">
            <a:avLst/>
          </a:prstGeom>
          <a:noFill/>
          <a:ln>
            <a:noFill/>
          </a:ln>
        </p:spPr>
      </p:pic>
      <p:pic>
        <p:nvPicPr>
          <p:cNvPr id="367" name="Google Shape;367;p45"/>
          <p:cNvPicPr preferRelativeResize="0"/>
          <p:nvPr/>
        </p:nvPicPr>
        <p:blipFill rotWithShape="1">
          <a:blip r:embed="rId7">
            <a:alphaModFix/>
          </a:blip>
          <a:srcRect b="0" l="0" r="0" t="0"/>
          <a:stretch/>
        </p:blipFill>
        <p:spPr>
          <a:xfrm>
            <a:off x="4203449" y="3916547"/>
            <a:ext cx="1365622" cy="55478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6"/>
          <p:cNvSpPr txBox="1"/>
          <p:nvPr>
            <p:ph idx="1" type="body"/>
          </p:nvPr>
        </p:nvSpPr>
        <p:spPr>
          <a:xfrm>
            <a:off x="5762430" y="1341411"/>
            <a:ext cx="4669622"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lv-LV"/>
              <a:t>An example</a:t>
            </a:r>
            <a:endParaRPr/>
          </a:p>
        </p:txBody>
      </p:sp>
      <p:sp>
        <p:nvSpPr>
          <p:cNvPr id="374" name="Google Shape;374;p46"/>
          <p:cNvSpPr txBox="1"/>
          <p:nvPr>
            <p:ph idx="3" type="body"/>
          </p:nvPr>
        </p:nvSpPr>
        <p:spPr>
          <a:xfrm>
            <a:off x="5762430" y="2278881"/>
            <a:ext cx="5416839" cy="148902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BB2"/>
              </a:buClr>
              <a:buSzPts val="2400"/>
              <a:buNone/>
            </a:pPr>
            <a:r>
              <a:rPr lang="lv-LV"/>
              <a:t>Transportation ecosystem</a:t>
            </a:r>
            <a:endParaRPr/>
          </a:p>
          <a:p>
            <a:pPr indent="0" lvl="0" marL="0" rtl="0" algn="l">
              <a:lnSpc>
                <a:spcPct val="90000"/>
              </a:lnSpc>
              <a:spcBef>
                <a:spcPts val="1000"/>
              </a:spcBef>
              <a:spcAft>
                <a:spcPts val="0"/>
              </a:spcAft>
              <a:buClr>
                <a:srgbClr val="007BB2"/>
              </a:buClr>
              <a:buSzPts val="2400"/>
              <a:buNone/>
            </a:pPr>
            <a:r>
              <a:t/>
            </a:r>
            <a:endParaRPr/>
          </a:p>
        </p:txBody>
      </p:sp>
      <p:sp>
        <p:nvSpPr>
          <p:cNvPr id="375" name="Google Shape;375;p46"/>
          <p:cNvSpPr txBox="1"/>
          <p:nvPr>
            <p:ph idx="4" type="body"/>
          </p:nvPr>
        </p:nvSpPr>
        <p:spPr>
          <a:xfrm>
            <a:off x="5729542" y="2937331"/>
            <a:ext cx="5994400" cy="191466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200"/>
              <a:buNone/>
            </a:pPr>
            <a:r>
              <a:rPr lang="lv-LV"/>
              <a:t>The transportation ecosystem includes transportation, delivery, car haring, and other similar services. </a:t>
            </a:r>
            <a:endParaRPr/>
          </a:p>
          <a:p>
            <a:pPr indent="0" lvl="0" marL="0" rtl="0" algn="l">
              <a:lnSpc>
                <a:spcPct val="90000"/>
              </a:lnSpc>
              <a:spcBef>
                <a:spcPts val="1000"/>
              </a:spcBef>
              <a:spcAft>
                <a:spcPts val="0"/>
              </a:spcAft>
              <a:buClr>
                <a:schemeClr val="dk1"/>
              </a:buClr>
              <a:buSzPts val="2200"/>
              <a:buNone/>
            </a:pPr>
            <a:r>
              <a:rPr lang="lv-LV"/>
              <a:t>"Bolt", "Uber" or "Lyft"- are safe and convenient car sharing solutions.</a:t>
            </a:r>
            <a:endParaRPr/>
          </a:p>
        </p:txBody>
      </p:sp>
      <p:pic>
        <p:nvPicPr>
          <p:cNvPr id="376" name="Google Shape;376;p46"/>
          <p:cNvPicPr preferRelativeResize="0"/>
          <p:nvPr/>
        </p:nvPicPr>
        <p:blipFill rotWithShape="1">
          <a:blip r:embed="rId3">
            <a:alphaModFix/>
          </a:blip>
          <a:srcRect b="0" l="0" r="0" t="0"/>
          <a:stretch/>
        </p:blipFill>
        <p:spPr>
          <a:xfrm>
            <a:off x="2569344" y="3023394"/>
            <a:ext cx="2971800" cy="1543050"/>
          </a:xfrm>
          <a:prstGeom prst="rect">
            <a:avLst/>
          </a:prstGeom>
          <a:noFill/>
          <a:ln>
            <a:noFill/>
          </a:ln>
        </p:spPr>
      </p:pic>
      <p:pic>
        <p:nvPicPr>
          <p:cNvPr id="377" name="Google Shape;377;p46"/>
          <p:cNvPicPr preferRelativeResize="0"/>
          <p:nvPr/>
        </p:nvPicPr>
        <p:blipFill rotWithShape="1">
          <a:blip r:embed="rId4">
            <a:alphaModFix/>
          </a:blip>
          <a:srcRect b="0" l="0" r="0" t="0"/>
          <a:stretch/>
        </p:blipFill>
        <p:spPr>
          <a:xfrm>
            <a:off x="588328" y="914566"/>
            <a:ext cx="3030977" cy="2022765"/>
          </a:xfrm>
          <a:prstGeom prst="rect">
            <a:avLst/>
          </a:prstGeom>
          <a:noFill/>
          <a:ln>
            <a:noFill/>
          </a:ln>
        </p:spPr>
      </p:pic>
      <p:pic>
        <p:nvPicPr>
          <p:cNvPr id="378" name="Google Shape;378;p46"/>
          <p:cNvPicPr preferRelativeResize="0"/>
          <p:nvPr/>
        </p:nvPicPr>
        <p:blipFill rotWithShape="1">
          <a:blip r:embed="rId5">
            <a:alphaModFix/>
          </a:blip>
          <a:srcRect b="0" l="0" r="0" t="0"/>
          <a:stretch/>
        </p:blipFill>
        <p:spPr>
          <a:xfrm>
            <a:off x="673500" y="4035512"/>
            <a:ext cx="2143125" cy="2143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7"/>
          <p:cNvSpPr txBox="1"/>
          <p:nvPr>
            <p:ph idx="1" type="body"/>
          </p:nvPr>
        </p:nvSpPr>
        <p:spPr>
          <a:xfrm>
            <a:off x="5826524" y="1567732"/>
            <a:ext cx="4669622"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lv-LV"/>
              <a:t>An example</a:t>
            </a:r>
            <a:endParaRPr/>
          </a:p>
        </p:txBody>
      </p:sp>
      <p:sp>
        <p:nvSpPr>
          <p:cNvPr id="385" name="Google Shape;385;p47"/>
          <p:cNvSpPr txBox="1"/>
          <p:nvPr>
            <p:ph idx="3" type="body"/>
          </p:nvPr>
        </p:nvSpPr>
        <p:spPr>
          <a:xfrm>
            <a:off x="5826324" y="2307120"/>
            <a:ext cx="4670021"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BB2"/>
              </a:buClr>
              <a:buSzPts val="2400"/>
              <a:buNone/>
            </a:pPr>
            <a:r>
              <a:rPr lang="lv-LV"/>
              <a:t>Sustainable sports shoes</a:t>
            </a:r>
            <a:endParaRPr/>
          </a:p>
        </p:txBody>
      </p:sp>
      <p:sp>
        <p:nvSpPr>
          <p:cNvPr id="386" name="Google Shape;386;p47"/>
          <p:cNvSpPr txBox="1"/>
          <p:nvPr>
            <p:ph idx="4" type="body"/>
          </p:nvPr>
        </p:nvSpPr>
        <p:spPr>
          <a:xfrm>
            <a:off x="5826324" y="3087446"/>
            <a:ext cx="5994400" cy="221946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lv-LV" sz="2400">
                <a:latin typeface="Times New Roman"/>
                <a:ea typeface="Times New Roman"/>
                <a:cs typeface="Times New Roman"/>
                <a:sym typeface="Times New Roman"/>
              </a:rPr>
              <a:t>Adidas Futurecraft.Loop collection uses completely recyclable and reusable materials (no glue).</a:t>
            </a:r>
            <a:endParaRPr sz="24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400"/>
              <a:buNone/>
            </a:pPr>
            <a:r>
              <a:rPr lang="lv-LV" sz="2400">
                <a:latin typeface="Times New Roman"/>
                <a:ea typeface="Times New Roman"/>
                <a:cs typeface="Times New Roman"/>
                <a:sym typeface="Times New Roman"/>
              </a:rPr>
              <a:t>After wearing out the shoes, users can return the shoes and they will be recycled into new products.</a:t>
            </a:r>
            <a:endParaRPr/>
          </a:p>
        </p:txBody>
      </p:sp>
      <p:sp>
        <p:nvSpPr>
          <p:cNvPr id="387" name="Google Shape;387;p47"/>
          <p:cNvSpPr txBox="1"/>
          <p:nvPr>
            <p:ph idx="5" type="body"/>
          </p:nvPr>
        </p:nvSpPr>
        <p:spPr>
          <a:xfrm>
            <a:off x="106363" y="6498077"/>
            <a:ext cx="3156091" cy="25832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100"/>
              <a:buNone/>
            </a:pPr>
            <a:r>
              <a:t/>
            </a:r>
            <a:endParaRPr/>
          </a:p>
        </p:txBody>
      </p:sp>
      <p:pic>
        <p:nvPicPr>
          <p:cNvPr id="388" name="Google Shape;388;p47">
            <a:hlinkClick r:id="rId3"/>
          </p:cNvPr>
          <p:cNvPicPr preferRelativeResize="0"/>
          <p:nvPr/>
        </p:nvPicPr>
        <p:blipFill rotWithShape="1">
          <a:blip r:embed="rId4">
            <a:alphaModFix/>
          </a:blip>
          <a:srcRect b="0" l="0" r="0" t="0"/>
          <a:stretch/>
        </p:blipFill>
        <p:spPr>
          <a:xfrm>
            <a:off x="264121" y="1329175"/>
            <a:ext cx="5470940" cy="4103205"/>
          </a:xfrm>
          <a:prstGeom prst="rect">
            <a:avLst/>
          </a:prstGeom>
          <a:noFill/>
          <a:ln>
            <a:noFill/>
          </a:ln>
        </p:spPr>
      </p:pic>
      <p:pic>
        <p:nvPicPr>
          <p:cNvPr id="389" name="Google Shape;389;p47"/>
          <p:cNvPicPr preferRelativeResize="0"/>
          <p:nvPr/>
        </p:nvPicPr>
        <p:blipFill rotWithShape="1">
          <a:blip r:embed="rId5">
            <a:alphaModFix amt="85000"/>
          </a:blip>
          <a:srcRect b="24545" l="25945" r="25022" t="24949"/>
          <a:stretch/>
        </p:blipFill>
        <p:spPr>
          <a:xfrm>
            <a:off x="4461164" y="4225637"/>
            <a:ext cx="1196686" cy="865909"/>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8"/>
          <p:cNvSpPr txBox="1"/>
          <p:nvPr>
            <p:ph idx="1" type="body"/>
          </p:nvPr>
        </p:nvSpPr>
        <p:spPr>
          <a:xfrm>
            <a:off x="5646214" y="627154"/>
            <a:ext cx="4669622"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lv-LV"/>
              <a:t>An example</a:t>
            </a:r>
            <a:endParaRPr/>
          </a:p>
        </p:txBody>
      </p:sp>
      <p:sp>
        <p:nvSpPr>
          <p:cNvPr id="396" name="Google Shape;396;p48"/>
          <p:cNvSpPr txBox="1"/>
          <p:nvPr>
            <p:ph idx="3" type="body"/>
          </p:nvPr>
        </p:nvSpPr>
        <p:spPr>
          <a:xfrm>
            <a:off x="5646214" y="1571717"/>
            <a:ext cx="4670021"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BB2"/>
              </a:buClr>
              <a:buSzPts val="2400"/>
              <a:buNone/>
            </a:pPr>
            <a:r>
              <a:rPr lang="lv-LV"/>
              <a:t>Biological packaging</a:t>
            </a:r>
            <a:endParaRPr/>
          </a:p>
        </p:txBody>
      </p:sp>
      <p:sp>
        <p:nvSpPr>
          <p:cNvPr id="397" name="Google Shape;397;p48"/>
          <p:cNvSpPr txBox="1"/>
          <p:nvPr>
            <p:ph idx="4" type="body"/>
          </p:nvPr>
        </p:nvSpPr>
        <p:spPr>
          <a:xfrm>
            <a:off x="5750124" y="2105891"/>
            <a:ext cx="5994400" cy="402254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2200"/>
              <a:buNone/>
            </a:pPr>
            <a:r>
              <a:rPr lang="lv-LV"/>
              <a:t>"V.L.T" (Latvia) company specializes in the production of egg boxes and transport pallets using 100% recyclable material - waste paper.</a:t>
            </a:r>
            <a:endParaRPr/>
          </a:p>
          <a:p>
            <a:pPr indent="0" lvl="0" marL="0" rtl="0" algn="just">
              <a:lnSpc>
                <a:spcPct val="90000"/>
              </a:lnSpc>
              <a:spcBef>
                <a:spcPts val="1000"/>
              </a:spcBef>
              <a:spcAft>
                <a:spcPts val="0"/>
              </a:spcAft>
              <a:buClr>
                <a:schemeClr val="dk1"/>
              </a:buClr>
              <a:buSzPts val="2200"/>
              <a:buNone/>
            </a:pPr>
            <a:r>
              <a:rPr lang="lv-LV"/>
              <a:t>"Rēzekne meat plant" (Latvia) uses 100% recyclable packaging material.</a:t>
            </a:r>
            <a:endParaRPr/>
          </a:p>
          <a:p>
            <a:pPr indent="0" lvl="0" marL="0" rtl="0" algn="just">
              <a:lnSpc>
                <a:spcPct val="90000"/>
              </a:lnSpc>
              <a:spcBef>
                <a:spcPts val="1000"/>
              </a:spcBef>
              <a:spcAft>
                <a:spcPts val="0"/>
              </a:spcAft>
              <a:buClr>
                <a:schemeClr val="dk1"/>
              </a:buClr>
              <a:buSzPts val="2200"/>
              <a:buNone/>
            </a:pPr>
            <a:r>
              <a:rPr lang="lv-LV"/>
              <a:t>The company "EcoEnclose" (USA) offers biodegradable and recyclable packaging solutions that can be used by entrepreneurs to package their products, thus reducing the impact on the environment.</a:t>
            </a:r>
            <a:endParaRPr/>
          </a:p>
        </p:txBody>
      </p:sp>
      <p:pic>
        <p:nvPicPr>
          <p:cNvPr id="398" name="Google Shape;398;p48">
            <a:hlinkClick r:id="rId3"/>
          </p:cNvPr>
          <p:cNvPicPr preferRelativeResize="0"/>
          <p:nvPr/>
        </p:nvPicPr>
        <p:blipFill rotWithShape="1">
          <a:blip r:embed="rId4">
            <a:alphaModFix/>
          </a:blip>
          <a:srcRect b="0" l="0" r="0" t="0"/>
          <a:stretch/>
        </p:blipFill>
        <p:spPr>
          <a:xfrm>
            <a:off x="484718" y="648458"/>
            <a:ext cx="3222507" cy="1683760"/>
          </a:xfrm>
          <a:prstGeom prst="rect">
            <a:avLst/>
          </a:prstGeom>
          <a:noFill/>
          <a:ln>
            <a:noFill/>
          </a:ln>
        </p:spPr>
      </p:pic>
      <p:pic>
        <p:nvPicPr>
          <p:cNvPr id="399" name="Google Shape;399;p48"/>
          <p:cNvPicPr preferRelativeResize="0"/>
          <p:nvPr/>
        </p:nvPicPr>
        <p:blipFill rotWithShape="1">
          <a:blip r:embed="rId5">
            <a:alphaModFix/>
          </a:blip>
          <a:srcRect b="0" l="0" r="0" t="0"/>
          <a:stretch/>
        </p:blipFill>
        <p:spPr>
          <a:xfrm>
            <a:off x="3308925" y="723160"/>
            <a:ext cx="1432963" cy="633811"/>
          </a:xfrm>
          <a:prstGeom prst="rect">
            <a:avLst/>
          </a:prstGeom>
          <a:noFill/>
          <a:ln>
            <a:noFill/>
          </a:ln>
        </p:spPr>
      </p:pic>
      <p:pic>
        <p:nvPicPr>
          <p:cNvPr id="400" name="Google Shape;400;p48">
            <a:hlinkClick r:id="rId6"/>
          </p:cNvPr>
          <p:cNvPicPr preferRelativeResize="0"/>
          <p:nvPr/>
        </p:nvPicPr>
        <p:blipFill rotWithShape="1">
          <a:blip r:embed="rId7">
            <a:alphaModFix/>
          </a:blip>
          <a:srcRect b="0" l="0" r="0" t="0"/>
          <a:stretch/>
        </p:blipFill>
        <p:spPr>
          <a:xfrm>
            <a:off x="447476" y="2548188"/>
            <a:ext cx="3222507" cy="1827354"/>
          </a:xfrm>
          <a:prstGeom prst="rect">
            <a:avLst/>
          </a:prstGeom>
          <a:noFill/>
          <a:ln>
            <a:noFill/>
          </a:ln>
        </p:spPr>
      </p:pic>
      <p:pic>
        <p:nvPicPr>
          <p:cNvPr id="401" name="Google Shape;401;p48"/>
          <p:cNvPicPr preferRelativeResize="0"/>
          <p:nvPr/>
        </p:nvPicPr>
        <p:blipFill rotWithShape="1">
          <a:blip r:embed="rId8">
            <a:alphaModFix/>
          </a:blip>
          <a:srcRect b="0" l="0" r="0" t="0"/>
          <a:stretch/>
        </p:blipFill>
        <p:spPr>
          <a:xfrm>
            <a:off x="3314501" y="2755760"/>
            <a:ext cx="988436" cy="988436"/>
          </a:xfrm>
          <a:prstGeom prst="rect">
            <a:avLst/>
          </a:prstGeom>
          <a:noFill/>
          <a:ln>
            <a:noFill/>
          </a:ln>
        </p:spPr>
      </p:pic>
      <p:pic>
        <p:nvPicPr>
          <p:cNvPr id="402" name="Google Shape;402;p48">
            <a:hlinkClick r:id="rId9"/>
          </p:cNvPr>
          <p:cNvPicPr preferRelativeResize="0"/>
          <p:nvPr/>
        </p:nvPicPr>
        <p:blipFill rotWithShape="1">
          <a:blip r:embed="rId10">
            <a:alphaModFix/>
          </a:blip>
          <a:srcRect b="0" l="0" r="0" t="0"/>
          <a:stretch/>
        </p:blipFill>
        <p:spPr>
          <a:xfrm>
            <a:off x="407884" y="4815785"/>
            <a:ext cx="3251787" cy="1590124"/>
          </a:xfrm>
          <a:prstGeom prst="rect">
            <a:avLst/>
          </a:prstGeom>
          <a:noFill/>
          <a:ln>
            <a:noFill/>
          </a:ln>
        </p:spPr>
      </p:pic>
      <p:pic>
        <p:nvPicPr>
          <p:cNvPr id="403" name="Google Shape;403;p48"/>
          <p:cNvPicPr preferRelativeResize="0"/>
          <p:nvPr/>
        </p:nvPicPr>
        <p:blipFill rotWithShape="1">
          <a:blip r:embed="rId11">
            <a:alphaModFix/>
          </a:blip>
          <a:srcRect b="0" l="0" r="0" t="0"/>
          <a:stretch/>
        </p:blipFill>
        <p:spPr>
          <a:xfrm>
            <a:off x="3155119" y="4926317"/>
            <a:ext cx="1459430" cy="102773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9"/>
          <p:cNvSpPr txBox="1"/>
          <p:nvPr>
            <p:ph type="title"/>
          </p:nvPr>
        </p:nvSpPr>
        <p:spPr>
          <a:xfrm>
            <a:off x="513523" y="385698"/>
            <a:ext cx="11057153" cy="143137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4400"/>
              <a:buFont typeface="Calibri"/>
              <a:buNone/>
            </a:pPr>
            <a:r>
              <a:rPr lang="lv-LV"/>
              <a:t>Different ways to create value in the circular economy.</a:t>
            </a:r>
            <a:endParaRPr/>
          </a:p>
        </p:txBody>
      </p:sp>
      <p:grpSp>
        <p:nvGrpSpPr>
          <p:cNvPr id="410" name="Google Shape;410;p49"/>
          <p:cNvGrpSpPr/>
          <p:nvPr/>
        </p:nvGrpSpPr>
        <p:grpSpPr>
          <a:xfrm>
            <a:off x="2817489" y="2470155"/>
            <a:ext cx="7632241" cy="3228474"/>
            <a:chOff x="2984713" y="3196986"/>
            <a:chExt cx="7632241" cy="3228474"/>
          </a:xfrm>
        </p:grpSpPr>
        <p:grpSp>
          <p:nvGrpSpPr>
            <p:cNvPr id="411" name="Google Shape;411;p49"/>
            <p:cNvGrpSpPr/>
            <p:nvPr/>
          </p:nvGrpSpPr>
          <p:grpSpPr>
            <a:xfrm>
              <a:off x="2984713" y="4433291"/>
              <a:ext cx="7632241" cy="744140"/>
              <a:chOff x="1855390" y="21"/>
              <a:chExt cx="7632241" cy="744140"/>
            </a:xfrm>
          </p:grpSpPr>
          <p:sp>
            <p:nvSpPr>
              <p:cNvPr id="412" name="Google Shape;412;p49"/>
              <p:cNvSpPr/>
              <p:nvPr/>
            </p:nvSpPr>
            <p:spPr>
              <a:xfrm>
                <a:off x="1855390" y="21"/>
                <a:ext cx="1240234" cy="744140"/>
              </a:xfrm>
              <a:prstGeom prst="roundRect">
                <a:avLst>
                  <a:gd fmla="val 10000" name="adj"/>
                </a:avLst>
              </a:prstGeom>
              <a:solidFill>
                <a:srgbClr val="6A9BC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9"/>
              <p:cNvSpPr txBox="1"/>
              <p:nvPr/>
            </p:nvSpPr>
            <p:spPr>
              <a:xfrm>
                <a:off x="1877185" y="21816"/>
                <a:ext cx="1196644" cy="70055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0000"/>
                  </a:buClr>
                  <a:buSzPts val="2000"/>
                  <a:buFont typeface="Calibri"/>
                  <a:buNone/>
                </a:pPr>
                <a:r>
                  <a:rPr lang="lv-LV" sz="2000">
                    <a:solidFill>
                      <a:srgbClr val="FF0000"/>
                    </a:solidFill>
                    <a:latin typeface="Calibri"/>
                    <a:ea typeface="Calibri"/>
                    <a:cs typeface="Calibri"/>
                    <a:sym typeface="Calibri"/>
                  </a:rPr>
                  <a:t>Take</a:t>
                </a:r>
                <a:endParaRPr sz="2000">
                  <a:solidFill>
                    <a:srgbClr val="FF0000"/>
                  </a:solidFill>
                  <a:latin typeface="Calibri"/>
                  <a:ea typeface="Calibri"/>
                  <a:cs typeface="Calibri"/>
                  <a:sym typeface="Calibri"/>
                </a:endParaRPr>
              </a:p>
            </p:txBody>
          </p:sp>
          <p:sp>
            <p:nvSpPr>
              <p:cNvPr id="414" name="Google Shape;414;p49"/>
              <p:cNvSpPr/>
              <p:nvPr/>
            </p:nvSpPr>
            <p:spPr>
              <a:xfrm>
                <a:off x="3204765" y="218302"/>
                <a:ext cx="262929" cy="307578"/>
              </a:xfrm>
              <a:prstGeom prst="rightArrow">
                <a:avLst>
                  <a:gd fmla="val 60000" name="adj1"/>
                  <a:gd fmla="val 50000" name="adj2"/>
                </a:avLst>
              </a:prstGeom>
              <a:solidFill>
                <a:srgbClr val="B8CA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9"/>
              <p:cNvSpPr txBox="1"/>
              <p:nvPr/>
            </p:nvSpPr>
            <p:spPr>
              <a:xfrm>
                <a:off x="3204765" y="279818"/>
                <a:ext cx="184050" cy="18454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lt1"/>
                  </a:solidFill>
                  <a:latin typeface="Calibri"/>
                  <a:ea typeface="Calibri"/>
                  <a:cs typeface="Calibri"/>
                  <a:sym typeface="Calibri"/>
                </a:endParaRPr>
              </a:p>
            </p:txBody>
          </p:sp>
          <p:sp>
            <p:nvSpPr>
              <p:cNvPr id="416" name="Google Shape;416;p49"/>
              <p:cNvSpPr/>
              <p:nvPr/>
            </p:nvSpPr>
            <p:spPr>
              <a:xfrm>
                <a:off x="3591718" y="21"/>
                <a:ext cx="1240234" cy="744140"/>
              </a:xfrm>
              <a:prstGeom prst="roundRect">
                <a:avLst>
                  <a:gd fmla="val 10000" name="adj"/>
                </a:avLst>
              </a:prstGeom>
              <a:solidFill>
                <a:srgbClr val="6A9BC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9"/>
              <p:cNvSpPr txBox="1"/>
              <p:nvPr/>
            </p:nvSpPr>
            <p:spPr>
              <a:xfrm>
                <a:off x="3613513" y="21816"/>
                <a:ext cx="1196644" cy="70055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lang="lv-LV" sz="2000">
                    <a:solidFill>
                      <a:schemeClr val="lt1"/>
                    </a:solidFill>
                    <a:latin typeface="Calibri"/>
                    <a:ea typeface="Calibri"/>
                    <a:cs typeface="Calibri"/>
                    <a:sym typeface="Calibri"/>
                  </a:rPr>
                  <a:t>Create</a:t>
                </a:r>
                <a:endParaRPr sz="2000">
                  <a:solidFill>
                    <a:schemeClr val="lt1"/>
                  </a:solidFill>
                  <a:latin typeface="Calibri"/>
                  <a:ea typeface="Calibri"/>
                  <a:cs typeface="Calibri"/>
                  <a:sym typeface="Calibri"/>
                </a:endParaRPr>
              </a:p>
            </p:txBody>
          </p:sp>
          <p:sp>
            <p:nvSpPr>
              <p:cNvPr id="418" name="Google Shape;418;p49"/>
              <p:cNvSpPr/>
              <p:nvPr/>
            </p:nvSpPr>
            <p:spPr>
              <a:xfrm>
                <a:off x="4941093" y="218302"/>
                <a:ext cx="262929" cy="307578"/>
              </a:xfrm>
              <a:prstGeom prst="rightArrow">
                <a:avLst>
                  <a:gd fmla="val 60000" name="adj1"/>
                  <a:gd fmla="val 50000" name="adj2"/>
                </a:avLst>
              </a:prstGeom>
              <a:solidFill>
                <a:srgbClr val="B8CA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9"/>
              <p:cNvSpPr txBox="1"/>
              <p:nvPr/>
            </p:nvSpPr>
            <p:spPr>
              <a:xfrm>
                <a:off x="4941093" y="279818"/>
                <a:ext cx="184050" cy="18454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lt1"/>
                  </a:solidFill>
                  <a:latin typeface="Calibri"/>
                  <a:ea typeface="Calibri"/>
                  <a:cs typeface="Calibri"/>
                  <a:sym typeface="Calibri"/>
                </a:endParaRPr>
              </a:p>
            </p:txBody>
          </p:sp>
          <p:sp>
            <p:nvSpPr>
              <p:cNvPr id="420" name="Google Shape;420;p49"/>
              <p:cNvSpPr/>
              <p:nvPr/>
            </p:nvSpPr>
            <p:spPr>
              <a:xfrm>
                <a:off x="5328046" y="21"/>
                <a:ext cx="1240234" cy="744140"/>
              </a:xfrm>
              <a:prstGeom prst="roundRect">
                <a:avLst>
                  <a:gd fmla="val 10000" name="adj"/>
                </a:avLst>
              </a:prstGeom>
              <a:solidFill>
                <a:srgbClr val="6A9BC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9"/>
              <p:cNvSpPr txBox="1"/>
              <p:nvPr/>
            </p:nvSpPr>
            <p:spPr>
              <a:xfrm>
                <a:off x="5349841" y="21816"/>
                <a:ext cx="1196644" cy="70055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lang="lv-LV" sz="2000">
                    <a:solidFill>
                      <a:schemeClr val="lt1"/>
                    </a:solidFill>
                    <a:latin typeface="Calibri"/>
                    <a:ea typeface="Calibri"/>
                    <a:cs typeface="Calibri"/>
                    <a:sym typeface="Calibri"/>
                  </a:rPr>
                  <a:t>Use</a:t>
                </a:r>
                <a:endParaRPr sz="2000">
                  <a:solidFill>
                    <a:schemeClr val="lt1"/>
                  </a:solidFill>
                  <a:latin typeface="Calibri"/>
                  <a:ea typeface="Calibri"/>
                  <a:cs typeface="Calibri"/>
                  <a:sym typeface="Calibri"/>
                </a:endParaRPr>
              </a:p>
            </p:txBody>
          </p:sp>
          <p:sp>
            <p:nvSpPr>
              <p:cNvPr id="422" name="Google Shape;422;p49"/>
              <p:cNvSpPr/>
              <p:nvPr/>
            </p:nvSpPr>
            <p:spPr>
              <a:xfrm>
                <a:off x="6622361" y="228091"/>
                <a:ext cx="1520581" cy="288000"/>
              </a:xfrm>
              <a:prstGeom prst="rightArrow">
                <a:avLst>
                  <a:gd fmla="val 60000" name="adj1"/>
                  <a:gd fmla="val 50000" name="adj2"/>
                </a:avLst>
              </a:prstGeom>
              <a:solidFill>
                <a:srgbClr val="B8CA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9"/>
              <p:cNvSpPr txBox="1"/>
              <p:nvPr/>
            </p:nvSpPr>
            <p:spPr>
              <a:xfrm>
                <a:off x="6622361" y="285691"/>
                <a:ext cx="1434181" cy="172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lt1"/>
                  </a:solidFill>
                  <a:latin typeface="Calibri"/>
                  <a:ea typeface="Calibri"/>
                  <a:cs typeface="Calibri"/>
                  <a:sym typeface="Calibri"/>
                </a:endParaRPr>
              </a:p>
            </p:txBody>
          </p:sp>
          <p:sp>
            <p:nvSpPr>
              <p:cNvPr id="424" name="Google Shape;424;p49"/>
              <p:cNvSpPr/>
              <p:nvPr/>
            </p:nvSpPr>
            <p:spPr>
              <a:xfrm>
                <a:off x="8247397" y="21"/>
                <a:ext cx="1240234" cy="744140"/>
              </a:xfrm>
              <a:prstGeom prst="roundRect">
                <a:avLst>
                  <a:gd fmla="val 10000" name="adj"/>
                </a:avLst>
              </a:prstGeom>
              <a:solidFill>
                <a:srgbClr val="6A9BC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9"/>
              <p:cNvSpPr txBox="1"/>
              <p:nvPr/>
            </p:nvSpPr>
            <p:spPr>
              <a:xfrm>
                <a:off x="8269192" y="21816"/>
                <a:ext cx="1196644" cy="70055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0000"/>
                  </a:buClr>
                  <a:buSzPts val="2000"/>
                  <a:buFont typeface="Calibri"/>
                  <a:buNone/>
                </a:pPr>
                <a:r>
                  <a:rPr lang="lv-LV" sz="2000">
                    <a:solidFill>
                      <a:srgbClr val="FF0000"/>
                    </a:solidFill>
                    <a:latin typeface="Calibri"/>
                    <a:ea typeface="Calibri"/>
                    <a:cs typeface="Calibri"/>
                    <a:sym typeface="Calibri"/>
                  </a:rPr>
                  <a:t>Discard</a:t>
                </a:r>
                <a:endParaRPr sz="2000">
                  <a:solidFill>
                    <a:srgbClr val="FF0000"/>
                  </a:solidFill>
                  <a:latin typeface="Calibri"/>
                  <a:ea typeface="Calibri"/>
                  <a:cs typeface="Calibri"/>
                  <a:sym typeface="Calibri"/>
                </a:endParaRPr>
              </a:p>
            </p:txBody>
          </p:sp>
        </p:grpSp>
        <p:grpSp>
          <p:nvGrpSpPr>
            <p:cNvPr id="426" name="Google Shape;426;p49"/>
            <p:cNvGrpSpPr/>
            <p:nvPr/>
          </p:nvGrpSpPr>
          <p:grpSpPr>
            <a:xfrm>
              <a:off x="5589206" y="5681320"/>
              <a:ext cx="1240234" cy="744140"/>
              <a:chOff x="3591718" y="21"/>
              <a:chExt cx="1240234" cy="744140"/>
            </a:xfrm>
          </p:grpSpPr>
          <p:sp>
            <p:nvSpPr>
              <p:cNvPr id="427" name="Google Shape;427;p49"/>
              <p:cNvSpPr/>
              <p:nvPr/>
            </p:nvSpPr>
            <p:spPr>
              <a:xfrm>
                <a:off x="3591718" y="21"/>
                <a:ext cx="1240234" cy="744140"/>
              </a:xfrm>
              <a:prstGeom prst="roundRect">
                <a:avLst>
                  <a:gd fmla="val 10000" name="adj"/>
                </a:avLst>
              </a:prstGeom>
              <a:solidFill>
                <a:srgbClr val="6A9BC2"/>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428" name="Google Shape;428;p49"/>
              <p:cNvSpPr txBox="1"/>
              <p:nvPr/>
            </p:nvSpPr>
            <p:spPr>
              <a:xfrm>
                <a:off x="3613513" y="21816"/>
                <a:ext cx="1196644" cy="700550"/>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000"/>
                  <a:buFont typeface="Calibri"/>
                  <a:buNone/>
                </a:pPr>
                <a:r>
                  <a:rPr lang="lv-LV" sz="2000">
                    <a:solidFill>
                      <a:schemeClr val="lt1"/>
                    </a:solidFill>
                    <a:latin typeface="Calibri"/>
                    <a:ea typeface="Calibri"/>
                    <a:cs typeface="Calibri"/>
                    <a:sym typeface="Calibri"/>
                  </a:rPr>
                  <a:t>Recycle</a:t>
                </a:r>
                <a:endParaRPr sz="2000">
                  <a:solidFill>
                    <a:schemeClr val="lt1"/>
                  </a:solidFill>
                  <a:latin typeface="Calibri"/>
                  <a:ea typeface="Calibri"/>
                  <a:cs typeface="Calibri"/>
                  <a:sym typeface="Calibri"/>
                </a:endParaRPr>
              </a:p>
            </p:txBody>
          </p:sp>
        </p:grpSp>
        <p:grpSp>
          <p:nvGrpSpPr>
            <p:cNvPr id="429" name="Google Shape;429;p49"/>
            <p:cNvGrpSpPr/>
            <p:nvPr/>
          </p:nvGrpSpPr>
          <p:grpSpPr>
            <a:xfrm>
              <a:off x="7488344" y="5681320"/>
              <a:ext cx="1240234" cy="744140"/>
              <a:chOff x="3591718" y="21"/>
              <a:chExt cx="1240234" cy="744140"/>
            </a:xfrm>
          </p:grpSpPr>
          <p:sp>
            <p:nvSpPr>
              <p:cNvPr id="430" name="Google Shape;430;p49"/>
              <p:cNvSpPr/>
              <p:nvPr/>
            </p:nvSpPr>
            <p:spPr>
              <a:xfrm>
                <a:off x="3591718" y="21"/>
                <a:ext cx="1240234" cy="744140"/>
              </a:xfrm>
              <a:prstGeom prst="roundRect">
                <a:avLst>
                  <a:gd fmla="val 10000" name="adj"/>
                </a:avLst>
              </a:prstGeom>
              <a:solidFill>
                <a:srgbClr val="6A9BC2"/>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431" name="Google Shape;431;p49"/>
              <p:cNvSpPr txBox="1"/>
              <p:nvPr/>
            </p:nvSpPr>
            <p:spPr>
              <a:xfrm>
                <a:off x="3613513" y="21816"/>
                <a:ext cx="1196644" cy="700550"/>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000"/>
                  <a:buFont typeface="Calibri"/>
                  <a:buNone/>
                </a:pPr>
                <a:r>
                  <a:rPr lang="lv-LV" sz="2000">
                    <a:solidFill>
                      <a:schemeClr val="lt1"/>
                    </a:solidFill>
                    <a:latin typeface="Calibri"/>
                    <a:ea typeface="Calibri"/>
                    <a:cs typeface="Calibri"/>
                    <a:sym typeface="Calibri"/>
                  </a:rPr>
                  <a:t>Repair</a:t>
                </a:r>
                <a:endParaRPr sz="2000">
                  <a:solidFill>
                    <a:schemeClr val="lt1"/>
                  </a:solidFill>
                  <a:latin typeface="Calibri"/>
                  <a:ea typeface="Calibri"/>
                  <a:cs typeface="Calibri"/>
                  <a:sym typeface="Calibri"/>
                </a:endParaRPr>
              </a:p>
            </p:txBody>
          </p:sp>
        </p:grpSp>
        <p:grpSp>
          <p:nvGrpSpPr>
            <p:cNvPr id="432" name="Google Shape;432;p49"/>
            <p:cNvGrpSpPr/>
            <p:nvPr/>
          </p:nvGrpSpPr>
          <p:grpSpPr>
            <a:xfrm>
              <a:off x="5561443" y="3216364"/>
              <a:ext cx="1240234" cy="744140"/>
              <a:chOff x="3591718" y="21"/>
              <a:chExt cx="1240234" cy="744140"/>
            </a:xfrm>
          </p:grpSpPr>
          <p:sp>
            <p:nvSpPr>
              <p:cNvPr id="433" name="Google Shape;433;p49"/>
              <p:cNvSpPr/>
              <p:nvPr/>
            </p:nvSpPr>
            <p:spPr>
              <a:xfrm>
                <a:off x="3591718" y="21"/>
                <a:ext cx="1240234" cy="744140"/>
              </a:xfrm>
              <a:prstGeom prst="roundRect">
                <a:avLst>
                  <a:gd fmla="val 10000" name="adj"/>
                </a:avLst>
              </a:prstGeom>
              <a:solidFill>
                <a:srgbClr val="6A9BC2"/>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434" name="Google Shape;434;p49"/>
              <p:cNvSpPr txBox="1"/>
              <p:nvPr/>
            </p:nvSpPr>
            <p:spPr>
              <a:xfrm>
                <a:off x="3613513" y="21816"/>
                <a:ext cx="1196644" cy="700550"/>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000"/>
                  <a:buFont typeface="Calibri"/>
                  <a:buNone/>
                </a:pPr>
                <a:r>
                  <a:rPr lang="lv-LV" sz="2000">
                    <a:solidFill>
                      <a:schemeClr val="lt1"/>
                    </a:solidFill>
                    <a:latin typeface="Calibri"/>
                    <a:ea typeface="Calibri"/>
                    <a:cs typeface="Calibri"/>
                    <a:sym typeface="Calibri"/>
                  </a:rPr>
                  <a:t>Return</a:t>
                </a:r>
                <a:endParaRPr sz="2000">
                  <a:solidFill>
                    <a:schemeClr val="lt1"/>
                  </a:solidFill>
                  <a:latin typeface="Calibri"/>
                  <a:ea typeface="Calibri"/>
                  <a:cs typeface="Calibri"/>
                  <a:sym typeface="Calibri"/>
                </a:endParaRPr>
              </a:p>
            </p:txBody>
          </p:sp>
        </p:grpSp>
        <p:grpSp>
          <p:nvGrpSpPr>
            <p:cNvPr id="435" name="Google Shape;435;p49"/>
            <p:cNvGrpSpPr/>
            <p:nvPr/>
          </p:nvGrpSpPr>
          <p:grpSpPr>
            <a:xfrm>
              <a:off x="7502359" y="3196986"/>
              <a:ext cx="1240234" cy="744140"/>
              <a:chOff x="3591718" y="21"/>
              <a:chExt cx="1240234" cy="744140"/>
            </a:xfrm>
          </p:grpSpPr>
          <p:sp>
            <p:nvSpPr>
              <p:cNvPr id="436" name="Google Shape;436;p49"/>
              <p:cNvSpPr/>
              <p:nvPr/>
            </p:nvSpPr>
            <p:spPr>
              <a:xfrm>
                <a:off x="3591718" y="21"/>
                <a:ext cx="1240234" cy="744140"/>
              </a:xfrm>
              <a:prstGeom prst="roundRect">
                <a:avLst>
                  <a:gd fmla="val 10000" name="adj"/>
                </a:avLst>
              </a:prstGeom>
              <a:solidFill>
                <a:srgbClr val="6A9BC2"/>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437" name="Google Shape;437;p49"/>
              <p:cNvSpPr txBox="1"/>
              <p:nvPr/>
            </p:nvSpPr>
            <p:spPr>
              <a:xfrm>
                <a:off x="3613513" y="21816"/>
                <a:ext cx="1196644" cy="700550"/>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000"/>
                  <a:buFont typeface="Calibri"/>
                  <a:buNone/>
                </a:pPr>
                <a:r>
                  <a:rPr lang="lv-LV" sz="2000">
                    <a:solidFill>
                      <a:schemeClr val="lt1"/>
                    </a:solidFill>
                    <a:latin typeface="Calibri"/>
                    <a:ea typeface="Calibri"/>
                    <a:cs typeface="Calibri"/>
                    <a:sym typeface="Calibri"/>
                  </a:rPr>
                  <a:t>Reuse</a:t>
                </a:r>
                <a:endParaRPr sz="2000">
                  <a:solidFill>
                    <a:schemeClr val="lt1"/>
                  </a:solidFill>
                  <a:latin typeface="Calibri"/>
                  <a:ea typeface="Calibri"/>
                  <a:cs typeface="Calibri"/>
                  <a:sym typeface="Calibri"/>
                </a:endParaRPr>
              </a:p>
            </p:txBody>
          </p:sp>
        </p:grpSp>
      </p:grpSp>
      <p:sp>
        <p:nvSpPr>
          <p:cNvPr id="438" name="Google Shape;438;p49"/>
          <p:cNvSpPr/>
          <p:nvPr/>
        </p:nvSpPr>
        <p:spPr>
          <a:xfrm rot="-3959937">
            <a:off x="5150734" y="3233673"/>
            <a:ext cx="265280" cy="412450"/>
          </a:xfrm>
          <a:prstGeom prst="leftArrow">
            <a:avLst>
              <a:gd fmla="val 50000" name="adj1"/>
              <a:gd fmla="val 50000" name="adj2"/>
            </a:avLst>
          </a:prstGeom>
          <a:solidFill>
            <a:schemeClr val="accent1"/>
          </a:solidFill>
          <a:ln cap="flat" cmpd="sng" w="12700">
            <a:solidFill>
              <a:srgbClr val="2D41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49"/>
          <p:cNvSpPr/>
          <p:nvPr/>
        </p:nvSpPr>
        <p:spPr>
          <a:xfrm rot="3761880">
            <a:off x="6529576" y="3293989"/>
            <a:ext cx="265280" cy="412450"/>
          </a:xfrm>
          <a:prstGeom prst="leftArrow">
            <a:avLst>
              <a:gd fmla="val 50000" name="adj1"/>
              <a:gd fmla="val 50000" name="adj2"/>
            </a:avLst>
          </a:prstGeom>
          <a:solidFill>
            <a:schemeClr val="accent1"/>
          </a:solidFill>
          <a:ln cap="flat" cmpd="sng" w="12700">
            <a:solidFill>
              <a:srgbClr val="2D41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49"/>
          <p:cNvSpPr/>
          <p:nvPr/>
        </p:nvSpPr>
        <p:spPr>
          <a:xfrm>
            <a:off x="6852154" y="2630407"/>
            <a:ext cx="265280" cy="412450"/>
          </a:xfrm>
          <a:prstGeom prst="leftArrow">
            <a:avLst>
              <a:gd fmla="val 50000" name="adj1"/>
              <a:gd fmla="val 50000" name="adj2"/>
            </a:avLst>
          </a:prstGeom>
          <a:solidFill>
            <a:schemeClr val="accent1"/>
          </a:solidFill>
          <a:ln cap="flat" cmpd="sng" w="12700">
            <a:solidFill>
              <a:srgbClr val="2D41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49"/>
          <p:cNvSpPr/>
          <p:nvPr/>
        </p:nvSpPr>
        <p:spPr>
          <a:xfrm rot="7399885">
            <a:off x="7188479" y="3305671"/>
            <a:ext cx="265280" cy="412450"/>
          </a:xfrm>
          <a:prstGeom prst="leftArrow">
            <a:avLst>
              <a:gd fmla="val 50000" name="adj1"/>
              <a:gd fmla="val 50000" name="adj2"/>
            </a:avLst>
          </a:prstGeom>
          <a:solidFill>
            <a:schemeClr val="accent1"/>
          </a:solidFill>
          <a:ln cap="flat" cmpd="sng" w="12700">
            <a:solidFill>
              <a:srgbClr val="2D41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49"/>
          <p:cNvSpPr/>
          <p:nvPr/>
        </p:nvSpPr>
        <p:spPr>
          <a:xfrm rot="3590682">
            <a:off x="5150735" y="4510937"/>
            <a:ext cx="265280" cy="412450"/>
          </a:xfrm>
          <a:prstGeom prst="leftArrow">
            <a:avLst>
              <a:gd fmla="val 50000" name="adj1"/>
              <a:gd fmla="val 50000" name="adj2"/>
            </a:avLst>
          </a:prstGeom>
          <a:solidFill>
            <a:schemeClr val="accent1"/>
          </a:solidFill>
          <a:ln cap="flat" cmpd="sng" w="12700">
            <a:solidFill>
              <a:srgbClr val="2D41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49"/>
          <p:cNvSpPr/>
          <p:nvPr/>
        </p:nvSpPr>
        <p:spPr>
          <a:xfrm rot="-3959937">
            <a:off x="6457694" y="4498129"/>
            <a:ext cx="265280" cy="412450"/>
          </a:xfrm>
          <a:prstGeom prst="leftArrow">
            <a:avLst>
              <a:gd fmla="val 50000" name="adj1"/>
              <a:gd fmla="val 50000" name="adj2"/>
            </a:avLst>
          </a:prstGeom>
          <a:solidFill>
            <a:schemeClr val="accent1"/>
          </a:solidFill>
          <a:ln cap="flat" cmpd="sng" w="12700">
            <a:solidFill>
              <a:srgbClr val="2D41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49"/>
          <p:cNvSpPr/>
          <p:nvPr/>
        </p:nvSpPr>
        <p:spPr>
          <a:xfrm rot="-7958962">
            <a:off x="7210274" y="4510985"/>
            <a:ext cx="265280" cy="412450"/>
          </a:xfrm>
          <a:prstGeom prst="leftArrow">
            <a:avLst>
              <a:gd fmla="val 50000" name="adj1"/>
              <a:gd fmla="val 50000" name="adj2"/>
            </a:avLst>
          </a:prstGeom>
          <a:solidFill>
            <a:schemeClr val="accent1"/>
          </a:solidFill>
          <a:ln cap="flat" cmpd="sng" w="12700">
            <a:solidFill>
              <a:srgbClr val="2D41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49"/>
          <p:cNvSpPr/>
          <p:nvPr/>
        </p:nvSpPr>
        <p:spPr>
          <a:xfrm rot="-7622747">
            <a:off x="8420934" y="3277575"/>
            <a:ext cx="265280" cy="412450"/>
          </a:xfrm>
          <a:prstGeom prst="leftArrow">
            <a:avLst>
              <a:gd fmla="val 50000" name="adj1"/>
              <a:gd fmla="val 50000" name="adj2"/>
            </a:avLst>
          </a:prstGeom>
          <a:solidFill>
            <a:schemeClr val="accent1"/>
          </a:solidFill>
          <a:ln cap="flat" cmpd="sng" w="12700">
            <a:solidFill>
              <a:srgbClr val="2D41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49"/>
          <p:cNvSpPr/>
          <p:nvPr/>
        </p:nvSpPr>
        <p:spPr>
          <a:xfrm rot="7078813">
            <a:off x="8442728" y="4489268"/>
            <a:ext cx="265280" cy="412450"/>
          </a:xfrm>
          <a:prstGeom prst="leftArrow">
            <a:avLst>
              <a:gd fmla="val 50000" name="adj1"/>
              <a:gd fmla="val 50000" name="adj2"/>
            </a:avLst>
          </a:prstGeom>
          <a:solidFill>
            <a:schemeClr val="accent1"/>
          </a:solidFill>
          <a:ln cap="flat" cmpd="sng" w="12700">
            <a:solidFill>
              <a:srgbClr val="2D41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49"/>
          <p:cNvSpPr/>
          <p:nvPr/>
        </p:nvSpPr>
        <p:spPr>
          <a:xfrm>
            <a:off x="7802517" y="3287757"/>
            <a:ext cx="396000" cy="1621626"/>
          </a:xfrm>
          <a:prstGeom prst="upDownArrow">
            <a:avLst>
              <a:gd fmla="val 50000" name="adj1"/>
              <a:gd fmla="val 50000" name="adj2"/>
            </a:avLst>
          </a:prstGeom>
          <a:solidFill>
            <a:schemeClr val="accent1"/>
          </a:solidFill>
          <a:ln cap="flat" cmpd="sng" w="12700">
            <a:solidFill>
              <a:srgbClr val="2D41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50">
            <a:hlinkClick r:id="rId3"/>
          </p:cNvPr>
          <p:cNvPicPr preferRelativeResize="0"/>
          <p:nvPr>
            <p:ph idx="2" type="pic"/>
          </p:nvPr>
        </p:nvPicPr>
        <p:blipFill rotWithShape="1">
          <a:blip r:embed="rId4">
            <a:alphaModFix/>
          </a:blip>
          <a:srcRect b="0" l="22245" r="22245" t="0"/>
          <a:stretch/>
        </p:blipFill>
        <p:spPr>
          <a:xfrm>
            <a:off x="0" y="0"/>
            <a:ext cx="5354664" cy="6858000"/>
          </a:xfrm>
          <a:prstGeom prst="rect">
            <a:avLst/>
          </a:prstGeom>
          <a:noFill/>
          <a:ln>
            <a:noFill/>
          </a:ln>
        </p:spPr>
      </p:pic>
      <p:sp>
        <p:nvSpPr>
          <p:cNvPr id="454" name="Google Shape;454;p50"/>
          <p:cNvSpPr txBox="1"/>
          <p:nvPr>
            <p:ph idx="1" type="body"/>
          </p:nvPr>
        </p:nvSpPr>
        <p:spPr>
          <a:xfrm>
            <a:off x="5826125" y="1231068"/>
            <a:ext cx="4669622"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lv-LV"/>
              <a:t>Task</a:t>
            </a:r>
            <a:endParaRPr/>
          </a:p>
        </p:txBody>
      </p:sp>
      <p:sp>
        <p:nvSpPr>
          <p:cNvPr id="455" name="Google Shape;455;p50"/>
          <p:cNvSpPr txBox="1"/>
          <p:nvPr>
            <p:ph idx="4" type="body"/>
          </p:nvPr>
        </p:nvSpPr>
        <p:spPr>
          <a:xfrm>
            <a:off x="5826124" y="2247236"/>
            <a:ext cx="6228715" cy="3286564"/>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2200"/>
              <a:buNone/>
            </a:pPr>
            <a:r>
              <a:rPr lang="lv-LV"/>
              <a:t>Taking into account the product life cycle, ecological footprint and circular economy principles, develop a product concept, for example :</a:t>
            </a:r>
            <a:endParaRPr/>
          </a:p>
          <a:p>
            <a:pPr indent="-342900" lvl="0" marL="342900" rtl="0" algn="l">
              <a:lnSpc>
                <a:spcPct val="90000"/>
              </a:lnSpc>
              <a:spcBef>
                <a:spcPts val="1000"/>
              </a:spcBef>
              <a:spcAft>
                <a:spcPts val="0"/>
              </a:spcAft>
              <a:buClr>
                <a:schemeClr val="dk1"/>
              </a:buClr>
              <a:buSzPts val="2200"/>
              <a:buFont typeface="Arial"/>
              <a:buChar char="•"/>
            </a:pPr>
            <a:r>
              <a:rPr lang="lv-LV"/>
              <a:t>Work table;</a:t>
            </a:r>
            <a:endParaRPr/>
          </a:p>
          <a:p>
            <a:pPr indent="-342900" lvl="0" marL="342900" rtl="0" algn="l">
              <a:lnSpc>
                <a:spcPct val="90000"/>
              </a:lnSpc>
              <a:spcBef>
                <a:spcPts val="1000"/>
              </a:spcBef>
              <a:spcAft>
                <a:spcPts val="0"/>
              </a:spcAft>
              <a:buClr>
                <a:schemeClr val="dk1"/>
              </a:buClr>
              <a:buSzPts val="2200"/>
              <a:buFont typeface="Arial"/>
              <a:buChar char="•"/>
            </a:pPr>
            <a:r>
              <a:rPr lang="lv-LV"/>
              <a:t>raincoat;</a:t>
            </a:r>
            <a:endParaRPr/>
          </a:p>
          <a:p>
            <a:pPr indent="-342900" lvl="0" marL="342900" rtl="0" algn="l">
              <a:lnSpc>
                <a:spcPct val="90000"/>
              </a:lnSpc>
              <a:spcBef>
                <a:spcPts val="1000"/>
              </a:spcBef>
              <a:spcAft>
                <a:spcPts val="0"/>
              </a:spcAft>
              <a:buClr>
                <a:schemeClr val="dk1"/>
              </a:buClr>
              <a:buSzPts val="2200"/>
              <a:buFont typeface="Arial"/>
              <a:buChar char="•"/>
            </a:pPr>
            <a:r>
              <a:rPr lang="lv-LV"/>
              <a:t>mobile phone holder;</a:t>
            </a:r>
            <a:endParaRPr/>
          </a:p>
          <a:p>
            <a:pPr indent="-342900" lvl="0" marL="342900" rtl="0" algn="l">
              <a:lnSpc>
                <a:spcPct val="90000"/>
              </a:lnSpc>
              <a:spcBef>
                <a:spcPts val="1000"/>
              </a:spcBef>
              <a:spcAft>
                <a:spcPts val="0"/>
              </a:spcAft>
              <a:buClr>
                <a:schemeClr val="dk1"/>
              </a:buClr>
              <a:buSzPts val="2200"/>
              <a:buFont typeface="Arial"/>
              <a:buChar char="•"/>
            </a:pPr>
            <a:r>
              <a:rPr lang="lv-LV"/>
              <a:t>storage box;</a:t>
            </a:r>
            <a:endParaRPr/>
          </a:p>
          <a:p>
            <a:pPr indent="-342900" lvl="0" marL="342900" rtl="0" algn="l">
              <a:lnSpc>
                <a:spcPct val="90000"/>
              </a:lnSpc>
              <a:spcBef>
                <a:spcPts val="1000"/>
              </a:spcBef>
              <a:spcAft>
                <a:spcPts val="0"/>
              </a:spcAft>
              <a:buClr>
                <a:schemeClr val="dk1"/>
              </a:buClr>
              <a:buSzPts val="2200"/>
              <a:buFont typeface="Arial"/>
              <a:buChar char="•"/>
            </a:pPr>
            <a:r>
              <a:rPr lang="lv-LV"/>
              <a:t>etc.</a:t>
            </a:r>
            <a:endParaRPr/>
          </a:p>
          <a:p>
            <a:pPr indent="0" lvl="0" marL="0" rtl="0" algn="l">
              <a:lnSpc>
                <a:spcPct val="90000"/>
              </a:lnSpc>
              <a:spcBef>
                <a:spcPts val="1000"/>
              </a:spcBef>
              <a:spcAft>
                <a:spcPts val="0"/>
              </a:spcAft>
              <a:buClr>
                <a:schemeClr val="dk1"/>
              </a:buClr>
              <a:buSzPts val="22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4"/>
          <p:cNvSpPr txBox="1"/>
          <p:nvPr>
            <p:ph type="title"/>
          </p:nvPr>
        </p:nvSpPr>
        <p:spPr>
          <a:xfrm>
            <a:off x="453995" y="847344"/>
            <a:ext cx="7376010"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4400"/>
              <a:buFont typeface="Calibri"/>
              <a:buNone/>
            </a:pPr>
            <a:br>
              <a:rPr lang="lv-LV"/>
            </a:br>
            <a:r>
              <a:rPr lang="lv-LV"/>
              <a:t>Target groups: </a:t>
            </a:r>
            <a:br>
              <a:rPr lang="lv-LV"/>
            </a:br>
            <a:endParaRPr/>
          </a:p>
        </p:txBody>
      </p:sp>
      <p:sp>
        <p:nvSpPr>
          <p:cNvPr id="100" name="Google Shape;100;p24"/>
          <p:cNvSpPr txBox="1"/>
          <p:nvPr>
            <p:ph idx="2" type="body"/>
          </p:nvPr>
        </p:nvSpPr>
        <p:spPr>
          <a:xfrm>
            <a:off x="453994" y="1586239"/>
            <a:ext cx="11738005" cy="44244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BB2"/>
              </a:buClr>
              <a:buSzPts val="2200"/>
              <a:buNone/>
            </a:pPr>
            <a:r>
              <a:rPr b="1" lang="lv-LV">
                <a:solidFill>
                  <a:srgbClr val="007BB2"/>
                </a:solidFill>
              </a:rPr>
              <a:t>1.	Small and Medium Enterprises (SMEs):</a:t>
            </a:r>
            <a:endParaRPr b="1">
              <a:solidFill>
                <a:srgbClr val="007BB2"/>
              </a:solidFill>
            </a:endParaRPr>
          </a:p>
          <a:p>
            <a:pPr indent="0" lvl="0" marL="0" rtl="0" algn="l">
              <a:lnSpc>
                <a:spcPct val="90000"/>
              </a:lnSpc>
              <a:spcBef>
                <a:spcPts val="1000"/>
              </a:spcBef>
              <a:spcAft>
                <a:spcPts val="0"/>
              </a:spcAft>
              <a:buClr>
                <a:schemeClr val="dk1"/>
              </a:buClr>
              <a:buSzPts val="2200"/>
              <a:buNone/>
            </a:pPr>
            <a:r>
              <a:rPr lang="lv-LV"/>
              <a:t>Specific examples and tips on incorporating LCA and circular economy principles into daily operations.</a:t>
            </a:r>
            <a:endParaRPr/>
          </a:p>
          <a:p>
            <a:pPr indent="0" lvl="0" marL="0" rtl="0" algn="l">
              <a:lnSpc>
                <a:spcPct val="90000"/>
              </a:lnSpc>
              <a:spcBef>
                <a:spcPts val="1000"/>
              </a:spcBef>
              <a:spcAft>
                <a:spcPts val="0"/>
              </a:spcAft>
              <a:buClr>
                <a:srgbClr val="007BB2"/>
              </a:buClr>
              <a:buSzPts val="2200"/>
              <a:buNone/>
            </a:pPr>
            <a:r>
              <a:rPr b="1" lang="lv-LV">
                <a:solidFill>
                  <a:srgbClr val="007BB2"/>
                </a:solidFill>
              </a:rPr>
              <a:t>2.	Interest groups:</a:t>
            </a:r>
            <a:endParaRPr/>
          </a:p>
          <a:p>
            <a:pPr indent="0" lvl="0" marL="0" rtl="0" algn="l">
              <a:lnSpc>
                <a:spcPct val="90000"/>
              </a:lnSpc>
              <a:spcBef>
                <a:spcPts val="1000"/>
              </a:spcBef>
              <a:spcAft>
                <a:spcPts val="0"/>
              </a:spcAft>
              <a:buClr>
                <a:schemeClr val="dk1"/>
              </a:buClr>
              <a:buSzPts val="2200"/>
              <a:buNone/>
            </a:pPr>
            <a:r>
              <a:rPr lang="lv-LV"/>
              <a:t>Engagement in discussions on sustainable production and possibilities of life cycle thinking.</a:t>
            </a:r>
            <a:endParaRPr/>
          </a:p>
          <a:p>
            <a:pPr indent="0" lvl="0" marL="0" rtl="0" algn="l">
              <a:lnSpc>
                <a:spcPct val="90000"/>
              </a:lnSpc>
              <a:spcBef>
                <a:spcPts val="1000"/>
              </a:spcBef>
              <a:spcAft>
                <a:spcPts val="0"/>
              </a:spcAft>
              <a:buClr>
                <a:srgbClr val="007BB2"/>
              </a:buClr>
              <a:buSzPts val="2200"/>
              <a:buNone/>
            </a:pPr>
            <a:r>
              <a:rPr b="1" lang="lv-LV">
                <a:solidFill>
                  <a:srgbClr val="007BB2"/>
                </a:solidFill>
              </a:rPr>
              <a:t>3.	Business Support Organizations:</a:t>
            </a:r>
            <a:endParaRPr/>
          </a:p>
          <a:p>
            <a:pPr indent="0" lvl="0" marL="0" rtl="0" algn="l">
              <a:lnSpc>
                <a:spcPct val="90000"/>
              </a:lnSpc>
              <a:spcBef>
                <a:spcPts val="1000"/>
              </a:spcBef>
              <a:spcAft>
                <a:spcPts val="0"/>
              </a:spcAft>
              <a:buClr>
                <a:schemeClr val="dk1"/>
              </a:buClr>
              <a:buSzPts val="2200"/>
              <a:buNone/>
            </a:pPr>
            <a:r>
              <a:rPr lang="lv-LV"/>
              <a:t>Practical tools and resources to assist companies in adopting life cycle thinking.</a:t>
            </a:r>
            <a:endParaRPr/>
          </a:p>
          <a:p>
            <a:pPr indent="0" lvl="0" marL="0" rtl="0" algn="l">
              <a:lnSpc>
                <a:spcPct val="90000"/>
              </a:lnSpc>
              <a:spcBef>
                <a:spcPts val="1000"/>
              </a:spcBef>
              <a:spcAft>
                <a:spcPts val="0"/>
              </a:spcAft>
              <a:buClr>
                <a:srgbClr val="007BB2"/>
              </a:buClr>
              <a:buSzPts val="2200"/>
              <a:buNone/>
            </a:pPr>
            <a:r>
              <a:rPr b="1" lang="lv-LV">
                <a:solidFill>
                  <a:srgbClr val="007BB2"/>
                </a:solidFill>
              </a:rPr>
              <a:t>4.	Regional Government Institutions:</a:t>
            </a:r>
            <a:endParaRPr/>
          </a:p>
          <a:p>
            <a:pPr indent="0" lvl="0" marL="0" rtl="0" algn="l">
              <a:lnSpc>
                <a:spcPct val="90000"/>
              </a:lnSpc>
              <a:spcBef>
                <a:spcPts val="1000"/>
              </a:spcBef>
              <a:spcAft>
                <a:spcPts val="0"/>
              </a:spcAft>
              <a:buClr>
                <a:schemeClr val="dk1"/>
              </a:buClr>
              <a:buSzPts val="2200"/>
              <a:buNone/>
            </a:pPr>
            <a:r>
              <a:rPr lang="lv-LV"/>
              <a:t>Discussions on regional initiatives and their impact on business.</a:t>
            </a:r>
            <a:endParaRPr/>
          </a:p>
          <a:p>
            <a:pPr indent="-457200" lvl="0" marL="457200" rtl="0" algn="l">
              <a:lnSpc>
                <a:spcPct val="90000"/>
              </a:lnSpc>
              <a:spcBef>
                <a:spcPts val="1000"/>
              </a:spcBef>
              <a:spcAft>
                <a:spcPts val="0"/>
              </a:spcAft>
              <a:buClr>
                <a:srgbClr val="007BB2"/>
              </a:buClr>
              <a:buSzPts val="2200"/>
              <a:buAutoNum type="arabicPeriod" startAt="5"/>
            </a:pPr>
            <a:r>
              <a:rPr b="1" lang="lv-LV">
                <a:solidFill>
                  <a:srgbClr val="007BB2"/>
                </a:solidFill>
              </a:rPr>
              <a:t>Local Government Institutions:</a:t>
            </a:r>
            <a:endParaRPr/>
          </a:p>
          <a:p>
            <a:pPr indent="0" lvl="0" marL="0" rtl="0" algn="l">
              <a:lnSpc>
                <a:spcPct val="90000"/>
              </a:lnSpc>
              <a:spcBef>
                <a:spcPts val="1000"/>
              </a:spcBef>
              <a:spcAft>
                <a:spcPts val="0"/>
              </a:spcAft>
              <a:buClr>
                <a:schemeClr val="dk1"/>
              </a:buClr>
              <a:buSzPts val="2200"/>
              <a:buNone/>
            </a:pPr>
            <a:r>
              <a:rPr lang="lv-LV"/>
              <a:t>How to utilize life cycle thinking in local policies and project development.</a:t>
            </a:r>
            <a:endParaRPr/>
          </a:p>
          <a:p>
            <a:pPr indent="0" lvl="0" marL="0" rtl="0" algn="l">
              <a:lnSpc>
                <a:spcPct val="90000"/>
              </a:lnSpc>
              <a:spcBef>
                <a:spcPts val="1000"/>
              </a:spcBef>
              <a:spcAft>
                <a:spcPts val="0"/>
              </a:spcAft>
              <a:buClr>
                <a:schemeClr val="dk1"/>
              </a:buClr>
              <a:buSzPts val="22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51">
            <a:hlinkClick r:id="rId3"/>
          </p:cNvPr>
          <p:cNvPicPr preferRelativeResize="0"/>
          <p:nvPr/>
        </p:nvPicPr>
        <p:blipFill rotWithShape="1">
          <a:blip r:embed="rId4">
            <a:alphaModFix/>
          </a:blip>
          <a:srcRect b="0" l="0" r="0" t="0"/>
          <a:stretch/>
        </p:blipFill>
        <p:spPr>
          <a:xfrm>
            <a:off x="873790" y="-499732"/>
            <a:ext cx="10752869" cy="760227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52"/>
          <p:cNvPicPr preferRelativeResize="0"/>
          <p:nvPr/>
        </p:nvPicPr>
        <p:blipFill rotWithShape="1">
          <a:blip r:embed="rId3">
            <a:alphaModFix/>
          </a:blip>
          <a:srcRect b="0" l="0" r="0" t="0"/>
          <a:stretch/>
        </p:blipFill>
        <p:spPr>
          <a:xfrm>
            <a:off x="653143" y="763949"/>
            <a:ext cx="10607220" cy="5966562"/>
          </a:xfrm>
          <a:prstGeom prst="rect">
            <a:avLst/>
          </a:prstGeom>
          <a:noFill/>
          <a:ln>
            <a:noFill/>
          </a:ln>
        </p:spPr>
      </p:pic>
      <p:sp>
        <p:nvSpPr>
          <p:cNvPr id="468" name="Google Shape;468;p52"/>
          <p:cNvSpPr txBox="1"/>
          <p:nvPr/>
        </p:nvSpPr>
        <p:spPr>
          <a:xfrm>
            <a:off x="349773" y="127489"/>
            <a:ext cx="4669622" cy="944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7BB2"/>
              </a:buClr>
              <a:buSzPts val="3600"/>
              <a:buFont typeface="Arial"/>
              <a:buNone/>
            </a:pPr>
            <a:r>
              <a:rPr b="1" lang="lv-LV" sz="3600">
                <a:solidFill>
                  <a:srgbClr val="007BB2"/>
                </a:solidFill>
                <a:latin typeface="Calibri"/>
                <a:ea typeface="Calibri"/>
                <a:cs typeface="Calibri"/>
                <a:sym typeface="Calibri"/>
              </a:rPr>
              <a:t>An example</a:t>
            </a:r>
            <a:endParaRPr b="1" sz="3600">
              <a:solidFill>
                <a:srgbClr val="007BB2"/>
              </a:solidFill>
              <a:latin typeface="Calibri"/>
              <a:ea typeface="Calibri"/>
              <a:cs typeface="Calibri"/>
              <a:sym typeface="Calibri"/>
            </a:endParaRPr>
          </a:p>
        </p:txBody>
      </p:sp>
      <p:sp>
        <p:nvSpPr>
          <p:cNvPr id="469" name="Google Shape;469;p52"/>
          <p:cNvSpPr/>
          <p:nvPr/>
        </p:nvSpPr>
        <p:spPr>
          <a:xfrm>
            <a:off x="974690" y="3888712"/>
            <a:ext cx="783772" cy="502418"/>
          </a:xfrm>
          <a:prstGeom prst="roundRect">
            <a:avLst>
              <a:gd fmla="val 16667" name="adj"/>
            </a:avLst>
          </a:prstGeom>
          <a:gradFill>
            <a:gsLst>
              <a:gs pos="0">
                <a:srgbClr val="568D86"/>
              </a:gs>
              <a:gs pos="50000">
                <a:srgbClr val="328278"/>
              </a:gs>
              <a:gs pos="100000">
                <a:srgbClr val="29756C"/>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lv-LV" sz="1000">
                <a:solidFill>
                  <a:schemeClr val="lt1"/>
                </a:solidFill>
                <a:latin typeface="Calibri"/>
                <a:ea typeface="Calibri"/>
                <a:cs typeface="Calibri"/>
                <a:sym typeface="Calibri"/>
              </a:rPr>
              <a:t>Wooden shelf</a:t>
            </a:r>
            <a:endParaRPr sz="1000">
              <a:solidFill>
                <a:schemeClr val="lt1"/>
              </a:solidFill>
              <a:latin typeface="Calibri"/>
              <a:ea typeface="Calibri"/>
              <a:cs typeface="Calibri"/>
              <a:sym typeface="Calibri"/>
            </a:endParaRPr>
          </a:p>
        </p:txBody>
      </p:sp>
      <p:sp>
        <p:nvSpPr>
          <p:cNvPr id="470" name="Google Shape;470;p52"/>
          <p:cNvSpPr/>
          <p:nvPr/>
        </p:nvSpPr>
        <p:spPr>
          <a:xfrm>
            <a:off x="848465" y="4833258"/>
            <a:ext cx="1010480" cy="1625950"/>
          </a:xfrm>
          <a:prstGeom prst="roundRect">
            <a:avLst>
              <a:gd fmla="val 16667" name="adj"/>
            </a:avLst>
          </a:prstGeom>
          <a:solidFill>
            <a:schemeClr val="accent2"/>
          </a:solidFill>
          <a:ln cap="flat" cmpd="sng" w="12700">
            <a:solidFill>
              <a:srgbClr val="1735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lv-LV" sz="1000">
                <a:solidFill>
                  <a:schemeClr val="lt1"/>
                </a:solidFill>
                <a:latin typeface="Calibri"/>
                <a:ea typeface="Calibri"/>
                <a:cs typeface="Calibri"/>
                <a:sym typeface="Calibri"/>
              </a:rPr>
              <a:t>A shelf that creates less impact on the environmen,t during the production process consumes fewer resources</a:t>
            </a:r>
            <a:endParaRPr sz="1000">
              <a:solidFill>
                <a:schemeClr val="lt1"/>
              </a:solidFill>
              <a:latin typeface="Calibri"/>
              <a:ea typeface="Calibri"/>
              <a:cs typeface="Calibri"/>
              <a:sym typeface="Calibri"/>
            </a:endParaRPr>
          </a:p>
        </p:txBody>
      </p:sp>
      <p:sp>
        <p:nvSpPr>
          <p:cNvPr id="471" name="Google Shape;471;p52"/>
          <p:cNvSpPr/>
          <p:nvPr/>
        </p:nvSpPr>
        <p:spPr>
          <a:xfrm>
            <a:off x="1953784" y="4961710"/>
            <a:ext cx="1118077" cy="944563"/>
          </a:xfrm>
          <a:prstGeom prst="roundRect">
            <a:avLst>
              <a:gd fmla="val 16667" name="adj"/>
            </a:avLst>
          </a:prstGeom>
          <a:gradFill>
            <a:gsLst>
              <a:gs pos="0">
                <a:srgbClr val="568D86"/>
              </a:gs>
              <a:gs pos="50000">
                <a:srgbClr val="328278"/>
              </a:gs>
              <a:gs pos="100000">
                <a:srgbClr val="29756C"/>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lv-LV" sz="1000">
                <a:solidFill>
                  <a:schemeClr val="lt1"/>
                </a:solidFill>
                <a:latin typeface="Calibri"/>
                <a:ea typeface="Calibri"/>
                <a:cs typeface="Calibri"/>
                <a:sym typeface="Calibri"/>
              </a:rPr>
              <a:t>Companies that can hand over unused wood materials</a:t>
            </a:r>
            <a:endParaRPr sz="1000">
              <a:solidFill>
                <a:schemeClr val="lt1"/>
              </a:solidFill>
              <a:latin typeface="Calibri"/>
              <a:ea typeface="Calibri"/>
              <a:cs typeface="Calibri"/>
              <a:sym typeface="Calibri"/>
            </a:endParaRPr>
          </a:p>
        </p:txBody>
      </p:sp>
      <p:sp>
        <p:nvSpPr>
          <p:cNvPr id="472" name="Google Shape;472;p52"/>
          <p:cNvSpPr/>
          <p:nvPr/>
        </p:nvSpPr>
        <p:spPr>
          <a:xfrm>
            <a:off x="2791280" y="5598170"/>
            <a:ext cx="1105319" cy="944563"/>
          </a:xfrm>
          <a:prstGeom prst="roundRect">
            <a:avLst>
              <a:gd fmla="val 16667" name="adj"/>
            </a:avLst>
          </a:prstGeom>
          <a:solidFill>
            <a:schemeClr val="accent2"/>
          </a:solidFill>
          <a:ln cap="flat" cmpd="sng" w="12700">
            <a:solidFill>
              <a:srgbClr val="1735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lv-LV" sz="1200">
                <a:solidFill>
                  <a:schemeClr val="lt1"/>
                </a:solidFill>
                <a:latin typeface="Calibri"/>
                <a:ea typeface="Calibri"/>
                <a:cs typeface="Calibri"/>
                <a:sym typeface="Calibri"/>
              </a:rPr>
              <a:t>Makerspaces</a:t>
            </a:r>
            <a:endParaRPr/>
          </a:p>
        </p:txBody>
      </p:sp>
      <p:sp>
        <p:nvSpPr>
          <p:cNvPr id="473" name="Google Shape;473;p52"/>
          <p:cNvSpPr/>
          <p:nvPr/>
        </p:nvSpPr>
        <p:spPr>
          <a:xfrm>
            <a:off x="3896599" y="2814825"/>
            <a:ext cx="1690284" cy="724304"/>
          </a:xfrm>
          <a:prstGeom prst="roundRect">
            <a:avLst>
              <a:gd fmla="val 16667" name="adj"/>
            </a:avLst>
          </a:prstGeom>
          <a:solidFill>
            <a:schemeClr val="accent2"/>
          </a:solidFill>
          <a:ln cap="flat" cmpd="sng" w="12700">
            <a:solidFill>
              <a:srgbClr val="1735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lv-LV" sz="1200">
                <a:solidFill>
                  <a:schemeClr val="lt1"/>
                </a:solidFill>
                <a:latin typeface="Arial"/>
                <a:ea typeface="Arial"/>
                <a:cs typeface="Arial"/>
                <a:sym typeface="Arial"/>
              </a:rPr>
              <a:t>Can be recycled</a:t>
            </a:r>
            <a:endParaRPr sz="1200">
              <a:solidFill>
                <a:schemeClr val="lt1"/>
              </a:solidFill>
              <a:latin typeface="Calibri"/>
              <a:ea typeface="Calibri"/>
              <a:cs typeface="Calibri"/>
              <a:sym typeface="Calibri"/>
            </a:endParaRPr>
          </a:p>
        </p:txBody>
      </p:sp>
      <p:sp>
        <p:nvSpPr>
          <p:cNvPr id="474" name="Google Shape;474;p52"/>
          <p:cNvSpPr/>
          <p:nvPr/>
        </p:nvSpPr>
        <p:spPr>
          <a:xfrm>
            <a:off x="5956753" y="3054698"/>
            <a:ext cx="2182412" cy="934497"/>
          </a:xfrm>
          <a:prstGeom prst="roundRect">
            <a:avLst>
              <a:gd fmla="val 16667" name="adj"/>
            </a:avLst>
          </a:prstGeom>
          <a:solidFill>
            <a:schemeClr val="accent2"/>
          </a:solidFill>
          <a:ln cap="flat" cmpd="sng" w="12700">
            <a:solidFill>
              <a:srgbClr val="1735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lv-LV" sz="1200">
                <a:solidFill>
                  <a:schemeClr val="lt1"/>
                </a:solidFill>
                <a:latin typeface="Calibri"/>
                <a:ea typeface="Calibri"/>
                <a:cs typeface="Calibri"/>
                <a:sym typeface="Calibri"/>
              </a:rPr>
              <a:t>The parts of the shelf are designed in such a way that they can be renewed if necessary and in cases when a part has worn out</a:t>
            </a:r>
            <a:endParaRPr sz="1200">
              <a:solidFill>
                <a:schemeClr val="lt1"/>
              </a:solidFill>
              <a:latin typeface="Calibri"/>
              <a:ea typeface="Calibri"/>
              <a:cs typeface="Calibri"/>
              <a:sym typeface="Calibri"/>
            </a:endParaRPr>
          </a:p>
        </p:txBody>
      </p:sp>
      <p:sp>
        <p:nvSpPr>
          <p:cNvPr id="475" name="Google Shape;475;p52"/>
          <p:cNvSpPr/>
          <p:nvPr/>
        </p:nvSpPr>
        <p:spPr>
          <a:xfrm>
            <a:off x="8909872" y="2958513"/>
            <a:ext cx="1690284" cy="1126865"/>
          </a:xfrm>
          <a:prstGeom prst="roundRect">
            <a:avLst>
              <a:gd fmla="val 16667" name="adj"/>
            </a:avLst>
          </a:prstGeom>
          <a:solidFill>
            <a:schemeClr val="accent2"/>
          </a:solidFill>
          <a:ln cap="flat" cmpd="sng" w="12700">
            <a:solidFill>
              <a:srgbClr val="1735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lv-LV" sz="1200">
                <a:solidFill>
                  <a:schemeClr val="lt1"/>
                </a:solidFill>
                <a:latin typeface="Calibri"/>
                <a:ea typeface="Calibri"/>
                <a:cs typeface="Calibri"/>
                <a:sym typeface="Calibri"/>
              </a:rPr>
              <a:t>The ability to transform, change its function and application, is given a «second chance».</a:t>
            </a:r>
            <a:endParaRPr sz="1200">
              <a:solidFill>
                <a:schemeClr val="lt1"/>
              </a:solidFill>
              <a:latin typeface="Calibri"/>
              <a:ea typeface="Calibri"/>
              <a:cs typeface="Calibri"/>
              <a:sym typeface="Calibri"/>
            </a:endParaRPr>
          </a:p>
        </p:txBody>
      </p:sp>
      <p:sp>
        <p:nvSpPr>
          <p:cNvPr id="476" name="Google Shape;476;p52"/>
          <p:cNvSpPr/>
          <p:nvPr/>
        </p:nvSpPr>
        <p:spPr>
          <a:xfrm>
            <a:off x="3934389" y="4175589"/>
            <a:ext cx="1690284" cy="934497"/>
          </a:xfrm>
          <a:prstGeom prst="roundRect">
            <a:avLst>
              <a:gd fmla="val 16667" name="adj"/>
            </a:avLst>
          </a:prstGeom>
          <a:solidFill>
            <a:schemeClr val="accent2"/>
          </a:solidFill>
          <a:ln cap="flat" cmpd="sng" w="12700">
            <a:solidFill>
              <a:srgbClr val="1735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lv-LV" sz="1200">
                <a:solidFill>
                  <a:schemeClr val="lt1"/>
                </a:solidFill>
                <a:latin typeface="Calibri"/>
                <a:ea typeface="Calibri"/>
                <a:cs typeface="Calibri"/>
                <a:sym typeface="Calibri"/>
              </a:rPr>
              <a:t>made from 50% recycled materials and 98% further recyclable materials</a:t>
            </a:r>
            <a:endParaRPr sz="1200">
              <a:solidFill>
                <a:schemeClr val="lt1"/>
              </a:solidFill>
              <a:latin typeface="Calibri"/>
              <a:ea typeface="Calibri"/>
              <a:cs typeface="Calibri"/>
              <a:sym typeface="Calibri"/>
            </a:endParaRPr>
          </a:p>
        </p:txBody>
      </p:sp>
      <p:sp>
        <p:nvSpPr>
          <p:cNvPr id="477" name="Google Shape;477;p52"/>
          <p:cNvSpPr/>
          <p:nvPr/>
        </p:nvSpPr>
        <p:spPr>
          <a:xfrm>
            <a:off x="3927780" y="5576866"/>
            <a:ext cx="1651278" cy="944562"/>
          </a:xfrm>
          <a:prstGeom prst="roundRect">
            <a:avLst>
              <a:gd fmla="val 16667" name="adj"/>
            </a:avLst>
          </a:prstGeom>
          <a:solidFill>
            <a:schemeClr val="accent2"/>
          </a:solidFill>
          <a:ln cap="flat" cmpd="sng" w="12700">
            <a:solidFill>
              <a:srgbClr val="1735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lv-LV" sz="1200">
                <a:solidFill>
                  <a:schemeClr val="lt1"/>
                </a:solidFill>
                <a:latin typeface="Calibri"/>
                <a:ea typeface="Calibri"/>
                <a:cs typeface="Calibri"/>
                <a:sym typeface="Calibri"/>
              </a:rPr>
              <a:t>Using recycled materials consumes less energy than new materials</a:t>
            </a:r>
            <a:endParaRPr sz="1200">
              <a:solidFill>
                <a:schemeClr val="lt1"/>
              </a:solidFill>
              <a:latin typeface="Calibri"/>
              <a:ea typeface="Calibri"/>
              <a:cs typeface="Calibri"/>
              <a:sym typeface="Calibri"/>
            </a:endParaRPr>
          </a:p>
        </p:txBody>
      </p:sp>
      <p:sp>
        <p:nvSpPr>
          <p:cNvPr id="478" name="Google Shape;478;p52"/>
          <p:cNvSpPr/>
          <p:nvPr/>
        </p:nvSpPr>
        <p:spPr>
          <a:xfrm>
            <a:off x="5882428" y="5598170"/>
            <a:ext cx="1219412" cy="762715"/>
          </a:xfrm>
          <a:prstGeom prst="roundRect">
            <a:avLst>
              <a:gd fmla="val 16667" name="adj"/>
            </a:avLst>
          </a:prstGeom>
          <a:solidFill>
            <a:schemeClr val="accent2"/>
          </a:solidFill>
          <a:ln cap="flat" cmpd="sng" w="12700">
            <a:solidFill>
              <a:srgbClr val="1735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lv-LV" sz="1200">
                <a:solidFill>
                  <a:schemeClr val="lt1"/>
                </a:solidFill>
                <a:latin typeface="Calibri"/>
                <a:ea typeface="Calibri"/>
                <a:cs typeface="Calibri"/>
                <a:sym typeface="Calibri"/>
              </a:rPr>
              <a:t>It's not the "brand" that matters.</a:t>
            </a:r>
            <a:endParaRPr sz="1200">
              <a:solidFill>
                <a:schemeClr val="lt1"/>
              </a:solidFill>
              <a:latin typeface="Calibri"/>
              <a:ea typeface="Calibri"/>
              <a:cs typeface="Calibri"/>
              <a:sym typeface="Calibri"/>
            </a:endParaRPr>
          </a:p>
        </p:txBody>
      </p:sp>
      <p:sp>
        <p:nvSpPr>
          <p:cNvPr id="479" name="Google Shape;479;p52"/>
          <p:cNvSpPr/>
          <p:nvPr/>
        </p:nvSpPr>
        <p:spPr>
          <a:xfrm>
            <a:off x="2065654" y="884255"/>
            <a:ext cx="1639891" cy="633046"/>
          </a:xfrm>
          <a:prstGeom prst="roundRect">
            <a:avLst>
              <a:gd fmla="val 16667" name="adj"/>
            </a:avLst>
          </a:prstGeom>
          <a:solidFill>
            <a:schemeClr val="accent2"/>
          </a:solidFill>
          <a:ln cap="flat" cmpd="sng" w="12700">
            <a:solidFill>
              <a:srgbClr val="1735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lv-LV" sz="1200">
                <a:solidFill>
                  <a:schemeClr val="lt1"/>
                </a:solidFill>
                <a:latin typeface="Calibri"/>
                <a:ea typeface="Calibri"/>
                <a:cs typeface="Calibri"/>
                <a:sym typeface="Calibri"/>
              </a:rPr>
              <a:t>Promotes cooperation and sustainable business development</a:t>
            </a:r>
            <a:endParaRPr sz="1200">
              <a:solidFill>
                <a:schemeClr val="lt1"/>
              </a:solidFill>
              <a:latin typeface="Calibri"/>
              <a:ea typeface="Calibri"/>
              <a:cs typeface="Calibri"/>
              <a:sym typeface="Calibri"/>
            </a:endParaRPr>
          </a:p>
        </p:txBody>
      </p:sp>
      <p:sp>
        <p:nvSpPr>
          <p:cNvPr id="480" name="Google Shape;480;p52"/>
          <p:cNvSpPr/>
          <p:nvPr/>
        </p:nvSpPr>
        <p:spPr>
          <a:xfrm>
            <a:off x="2011679" y="1579767"/>
            <a:ext cx="1808503" cy="633046"/>
          </a:xfrm>
          <a:prstGeom prst="roundRect">
            <a:avLst>
              <a:gd fmla="val 16667" name="adj"/>
            </a:avLst>
          </a:prstGeom>
          <a:solidFill>
            <a:schemeClr val="accent2"/>
          </a:solidFill>
          <a:ln cap="flat" cmpd="sng" w="12700">
            <a:solidFill>
              <a:srgbClr val="1735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lv-LV" sz="1200">
                <a:solidFill>
                  <a:schemeClr val="lt1"/>
                </a:solidFill>
                <a:latin typeface="Calibri"/>
                <a:ea typeface="Calibri"/>
                <a:cs typeface="Calibri"/>
                <a:sym typeface="Calibri"/>
              </a:rPr>
              <a:t>Can't respond, influence processes that happen in other org.</a:t>
            </a:r>
            <a:endParaRPr sz="1200">
              <a:solidFill>
                <a:schemeClr val="lt1"/>
              </a:solidFill>
              <a:latin typeface="Calibri"/>
              <a:ea typeface="Calibri"/>
              <a:cs typeface="Calibri"/>
              <a:sym typeface="Calibri"/>
            </a:endParaRPr>
          </a:p>
        </p:txBody>
      </p:sp>
      <p:sp>
        <p:nvSpPr>
          <p:cNvPr id="481" name="Google Shape;481;p52"/>
          <p:cNvSpPr/>
          <p:nvPr/>
        </p:nvSpPr>
        <p:spPr>
          <a:xfrm>
            <a:off x="3820183" y="755130"/>
            <a:ext cx="1574777" cy="724304"/>
          </a:xfrm>
          <a:prstGeom prst="roundRect">
            <a:avLst>
              <a:gd fmla="val 16667" name="adj"/>
            </a:avLst>
          </a:prstGeom>
          <a:solidFill>
            <a:schemeClr val="accent2"/>
          </a:solidFill>
          <a:ln cap="flat" cmpd="sng" w="12700">
            <a:solidFill>
              <a:srgbClr val="1735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lv-LV" sz="1200">
                <a:solidFill>
                  <a:schemeClr val="lt1"/>
                </a:solidFill>
                <a:latin typeface="Calibri"/>
                <a:ea typeface="Calibri"/>
                <a:cs typeface="Calibri"/>
                <a:sym typeface="Calibri"/>
              </a:rPr>
              <a:t>Recycled materials, less consumption of resources and energy</a:t>
            </a:r>
            <a:endParaRPr/>
          </a:p>
        </p:txBody>
      </p:sp>
      <p:sp>
        <p:nvSpPr>
          <p:cNvPr id="482" name="Google Shape;482;p52"/>
          <p:cNvSpPr/>
          <p:nvPr/>
        </p:nvSpPr>
        <p:spPr>
          <a:xfrm>
            <a:off x="5275346" y="858344"/>
            <a:ext cx="1010480" cy="633046"/>
          </a:xfrm>
          <a:prstGeom prst="roundRect">
            <a:avLst>
              <a:gd fmla="val 16667" name="adj"/>
            </a:avLst>
          </a:prstGeom>
          <a:solidFill>
            <a:schemeClr val="accent2"/>
          </a:solidFill>
          <a:ln cap="flat" cmpd="sng" w="12700">
            <a:solidFill>
              <a:srgbClr val="1735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lv-LV" sz="1200">
                <a:solidFill>
                  <a:schemeClr val="lt1"/>
                </a:solidFill>
                <a:latin typeface="Calibri"/>
                <a:ea typeface="Calibri"/>
                <a:cs typeface="Calibri"/>
                <a:sym typeface="Calibri"/>
              </a:rPr>
              <a:t>Supports the local economy</a:t>
            </a:r>
            <a:endParaRPr sz="1200">
              <a:solidFill>
                <a:schemeClr val="lt1"/>
              </a:solidFill>
              <a:latin typeface="Calibri"/>
              <a:ea typeface="Calibri"/>
              <a:cs typeface="Calibri"/>
              <a:sym typeface="Calibri"/>
            </a:endParaRPr>
          </a:p>
        </p:txBody>
      </p:sp>
      <p:sp>
        <p:nvSpPr>
          <p:cNvPr id="483" name="Google Shape;483;p52"/>
          <p:cNvSpPr/>
          <p:nvPr/>
        </p:nvSpPr>
        <p:spPr>
          <a:xfrm>
            <a:off x="4037628" y="1621271"/>
            <a:ext cx="1515004" cy="774216"/>
          </a:xfrm>
          <a:prstGeom prst="roundRect">
            <a:avLst>
              <a:gd fmla="val 16667" name="adj"/>
            </a:avLst>
          </a:prstGeom>
          <a:solidFill>
            <a:schemeClr val="accent2"/>
          </a:solidFill>
          <a:ln cap="flat" cmpd="sng" w="12700">
            <a:solidFill>
              <a:srgbClr val="1735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lv-LV" sz="1200">
                <a:solidFill>
                  <a:schemeClr val="lt1"/>
                </a:solidFill>
                <a:latin typeface="Calibri"/>
                <a:ea typeface="Calibri"/>
                <a:cs typeface="Calibri"/>
                <a:sym typeface="Calibri"/>
              </a:rPr>
              <a:t>Recycled materials also consume energy when they are recycled</a:t>
            </a:r>
            <a:endParaRPr sz="1200">
              <a:solidFill>
                <a:schemeClr val="lt1"/>
              </a:solidFill>
              <a:latin typeface="Calibri"/>
              <a:ea typeface="Calibri"/>
              <a:cs typeface="Calibri"/>
              <a:sym typeface="Calibri"/>
            </a:endParaRPr>
          </a:p>
        </p:txBody>
      </p:sp>
      <p:sp>
        <p:nvSpPr>
          <p:cNvPr id="484" name="Google Shape;484;p52"/>
          <p:cNvSpPr/>
          <p:nvPr/>
        </p:nvSpPr>
        <p:spPr>
          <a:xfrm>
            <a:off x="8944060" y="1628042"/>
            <a:ext cx="1867966" cy="633046"/>
          </a:xfrm>
          <a:prstGeom prst="roundRect">
            <a:avLst>
              <a:gd fmla="val 16667" name="adj"/>
            </a:avLst>
          </a:prstGeom>
          <a:solidFill>
            <a:schemeClr val="accent2"/>
          </a:solidFill>
          <a:ln cap="flat" cmpd="sng" w="12700">
            <a:solidFill>
              <a:srgbClr val="1735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lv-LV" sz="1200">
                <a:solidFill>
                  <a:schemeClr val="lt1"/>
                </a:solidFill>
                <a:latin typeface="Calibri"/>
                <a:ea typeface="Calibri"/>
                <a:cs typeface="Calibri"/>
                <a:sym typeface="Calibri"/>
              </a:rPr>
              <a:t>Possible negative effects from long-distance transportation</a:t>
            </a:r>
            <a:endParaRPr sz="1200">
              <a:solidFill>
                <a:schemeClr val="lt1"/>
              </a:solidFill>
              <a:latin typeface="Calibri"/>
              <a:ea typeface="Calibri"/>
              <a:cs typeface="Calibri"/>
              <a:sym typeface="Calibri"/>
            </a:endParaRPr>
          </a:p>
        </p:txBody>
      </p:sp>
      <p:sp>
        <p:nvSpPr>
          <p:cNvPr id="485" name="Google Shape;485;p52"/>
          <p:cNvSpPr/>
          <p:nvPr/>
        </p:nvSpPr>
        <p:spPr>
          <a:xfrm>
            <a:off x="9019072" y="858344"/>
            <a:ext cx="1010480" cy="633046"/>
          </a:xfrm>
          <a:prstGeom prst="roundRect">
            <a:avLst>
              <a:gd fmla="val 16667" name="adj"/>
            </a:avLst>
          </a:prstGeom>
          <a:solidFill>
            <a:schemeClr val="accent2"/>
          </a:solidFill>
          <a:ln cap="flat" cmpd="sng" w="12700">
            <a:solidFill>
              <a:srgbClr val="1735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lv-LV" sz="1200">
                <a:solidFill>
                  <a:schemeClr val="lt1"/>
                </a:solidFill>
                <a:latin typeface="Calibri"/>
                <a:ea typeface="Calibri"/>
                <a:cs typeface="Calibri"/>
                <a:sym typeface="Calibri"/>
              </a:rPr>
              <a:t>Reduce the amount of waste</a:t>
            </a:r>
            <a:endParaRPr sz="12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3"/>
          <p:cNvSpPr txBox="1"/>
          <p:nvPr>
            <p:ph idx="1" type="body"/>
          </p:nvPr>
        </p:nvSpPr>
        <p:spPr>
          <a:xfrm>
            <a:off x="5731532" y="838833"/>
            <a:ext cx="6712318"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lv-LV"/>
              <a:t>A story of experience</a:t>
            </a:r>
            <a:endParaRPr/>
          </a:p>
        </p:txBody>
      </p:sp>
      <p:sp>
        <p:nvSpPr>
          <p:cNvPr id="491" name="Google Shape;491;p53"/>
          <p:cNvSpPr txBox="1"/>
          <p:nvPr>
            <p:ph idx="4" type="body"/>
          </p:nvPr>
        </p:nvSpPr>
        <p:spPr>
          <a:xfrm>
            <a:off x="5731532" y="2172382"/>
            <a:ext cx="5994400" cy="3846785"/>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Clr>
                <a:schemeClr val="dk1"/>
              </a:buClr>
              <a:buSzPts val="2200"/>
              <a:buNone/>
            </a:pPr>
            <a:r>
              <a:rPr lang="lv-LV"/>
              <a:t>Invite a representative from a company that has succeeded in implementing innovative and sustainable practices. </a:t>
            </a:r>
            <a:endParaRPr/>
          </a:p>
          <a:p>
            <a:pPr indent="0" lvl="0" marL="0" rtl="0" algn="just">
              <a:lnSpc>
                <a:spcPct val="107000"/>
              </a:lnSpc>
              <a:spcBef>
                <a:spcPts val="1800"/>
              </a:spcBef>
              <a:spcAft>
                <a:spcPts val="0"/>
              </a:spcAft>
              <a:buClr>
                <a:schemeClr val="dk1"/>
              </a:buClr>
              <a:buSzPts val="2200"/>
              <a:buNone/>
            </a:pPr>
            <a:r>
              <a:rPr lang="lv-LV"/>
              <a:t>An inspirational story that reflects the experience of implementing sustainable innovations and operating on circular economy principles. </a:t>
            </a:r>
            <a:endParaRPr/>
          </a:p>
          <a:p>
            <a:pPr indent="0" lvl="0" marL="0" rtl="0" algn="just">
              <a:lnSpc>
                <a:spcPct val="107000"/>
              </a:lnSpc>
              <a:spcBef>
                <a:spcPts val="1800"/>
              </a:spcBef>
              <a:spcAft>
                <a:spcPts val="0"/>
              </a:spcAft>
              <a:buClr>
                <a:schemeClr val="dk1"/>
              </a:buClr>
              <a:buSzPts val="2200"/>
              <a:buNone/>
            </a:pPr>
            <a:r>
              <a:rPr lang="lv-LV"/>
              <a:t>The aim is to engage and encourage others to implement sustainable practices in their company and to think about the life cycle of the product, the ecological footprint.</a:t>
            </a:r>
            <a:endParaRPr/>
          </a:p>
          <a:p>
            <a:pPr indent="0" lvl="0" marL="0" rtl="0" algn="l">
              <a:lnSpc>
                <a:spcPct val="90000"/>
              </a:lnSpc>
              <a:spcBef>
                <a:spcPts val="1800"/>
              </a:spcBef>
              <a:spcAft>
                <a:spcPts val="0"/>
              </a:spcAft>
              <a:buClr>
                <a:schemeClr val="dk1"/>
              </a:buClr>
              <a:buSzPts val="2200"/>
              <a:buNone/>
            </a:pPr>
            <a:r>
              <a:t/>
            </a:r>
            <a:endParaRPr/>
          </a:p>
        </p:txBody>
      </p:sp>
      <p:pic>
        <p:nvPicPr>
          <p:cNvPr id="492" name="Google Shape;492;p53">
            <a:hlinkClick r:id="rId3"/>
          </p:cNvPr>
          <p:cNvPicPr preferRelativeResize="0"/>
          <p:nvPr/>
        </p:nvPicPr>
        <p:blipFill rotWithShape="1">
          <a:blip r:embed="rId4">
            <a:alphaModFix/>
          </a:blip>
          <a:srcRect b="0" l="2359" r="0" t="0"/>
          <a:stretch/>
        </p:blipFill>
        <p:spPr>
          <a:xfrm>
            <a:off x="0" y="0"/>
            <a:ext cx="559636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5"/>
          <p:cNvSpPr txBox="1"/>
          <p:nvPr>
            <p:ph type="title"/>
          </p:nvPr>
        </p:nvSpPr>
        <p:spPr>
          <a:xfrm>
            <a:off x="533851" y="824610"/>
            <a:ext cx="7376010"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4400"/>
              <a:buFont typeface="Calibri"/>
              <a:buNone/>
            </a:pPr>
            <a:r>
              <a:rPr lang="lv-LV"/>
              <a:t>Task</a:t>
            </a:r>
            <a:endParaRPr/>
          </a:p>
        </p:txBody>
      </p:sp>
      <p:sp>
        <p:nvSpPr>
          <p:cNvPr id="107" name="Google Shape;107;p25"/>
          <p:cNvSpPr txBox="1"/>
          <p:nvPr>
            <p:ph idx="2" type="body"/>
          </p:nvPr>
        </p:nvSpPr>
        <p:spPr>
          <a:xfrm>
            <a:off x="533851" y="2098303"/>
            <a:ext cx="11284010" cy="3829799"/>
          </a:xfrm>
          <a:prstGeom prst="rect">
            <a:avLst/>
          </a:prstGeom>
          <a:noFill/>
          <a:ln>
            <a:noFill/>
          </a:ln>
        </p:spPr>
        <p:txBody>
          <a:bodyPr anchorCtr="0" anchor="t" bIns="45700" lIns="91425" spcFirstLastPara="1" rIns="91425" wrap="square" tIns="45700">
            <a:noAutofit/>
          </a:bodyPr>
          <a:lstStyle/>
          <a:p>
            <a:pPr indent="-139700" lvl="0" marL="0" rtl="0" algn="l">
              <a:lnSpc>
                <a:spcPct val="90000"/>
              </a:lnSpc>
              <a:spcBef>
                <a:spcPts val="0"/>
              </a:spcBef>
              <a:spcAft>
                <a:spcPts val="0"/>
              </a:spcAft>
              <a:buClr>
                <a:schemeClr val="dk1"/>
              </a:buClr>
              <a:buSzPts val="2200"/>
              <a:buFont typeface="Calibri"/>
              <a:buAutoNum type="arabicPeriod"/>
            </a:pPr>
            <a:r>
              <a:rPr b="0" i="0" lang="lv-LV">
                <a:latin typeface="Arial"/>
                <a:ea typeface="Arial"/>
                <a:cs typeface="Arial"/>
                <a:sym typeface="Arial"/>
              </a:rPr>
              <a:t>Find your team member and pair up in twos.</a:t>
            </a:r>
            <a:endParaRPr/>
          </a:p>
          <a:p>
            <a:pPr indent="-139700" lvl="0" marL="0" rtl="0" algn="l">
              <a:lnSpc>
                <a:spcPct val="90000"/>
              </a:lnSpc>
              <a:spcBef>
                <a:spcPts val="1000"/>
              </a:spcBef>
              <a:spcAft>
                <a:spcPts val="0"/>
              </a:spcAft>
              <a:buClr>
                <a:schemeClr val="dk1"/>
              </a:buClr>
              <a:buSzPts val="2200"/>
              <a:buFont typeface="Calibri"/>
              <a:buAutoNum type="arabicPeriod"/>
            </a:pPr>
            <a:r>
              <a:rPr b="0" i="0" lang="lv-LV">
                <a:latin typeface="Arial"/>
                <a:ea typeface="Arial"/>
                <a:cs typeface="Arial"/>
                <a:sym typeface="Arial"/>
              </a:rPr>
              <a:t>Choose an item/product and think of possible actions to:</a:t>
            </a:r>
            <a:endParaRPr/>
          </a:p>
          <a:p>
            <a:pPr indent="-342900" lvl="1" marL="800100" rtl="0" algn="l">
              <a:lnSpc>
                <a:spcPct val="90000"/>
              </a:lnSpc>
              <a:spcBef>
                <a:spcPts val="500"/>
              </a:spcBef>
              <a:spcAft>
                <a:spcPts val="0"/>
              </a:spcAft>
              <a:buClr>
                <a:schemeClr val="dk1"/>
              </a:buClr>
              <a:buSzPts val="2400"/>
              <a:buFont typeface="Arial"/>
              <a:buChar char="•"/>
            </a:pPr>
            <a:r>
              <a:rPr b="0" i="0" lang="lv-LV">
                <a:latin typeface="Arial"/>
                <a:ea typeface="Arial"/>
                <a:cs typeface="Arial"/>
                <a:sym typeface="Arial"/>
              </a:rPr>
              <a:t>reduce the consumption of raw materials and energy in its production;</a:t>
            </a:r>
            <a:endParaRPr/>
          </a:p>
          <a:p>
            <a:pPr indent="-342900" lvl="1" marL="800100" rtl="0" algn="l">
              <a:lnSpc>
                <a:spcPct val="90000"/>
              </a:lnSpc>
              <a:spcBef>
                <a:spcPts val="500"/>
              </a:spcBef>
              <a:spcAft>
                <a:spcPts val="0"/>
              </a:spcAft>
              <a:buClr>
                <a:schemeClr val="dk1"/>
              </a:buClr>
              <a:buSzPts val="2400"/>
              <a:buFont typeface="Arial"/>
              <a:buChar char="•"/>
            </a:pPr>
            <a:r>
              <a:rPr b="0" i="0" lang="lv-LV">
                <a:latin typeface="Arial"/>
                <a:ea typeface="Arial"/>
                <a:cs typeface="Arial"/>
                <a:sym typeface="Arial"/>
              </a:rPr>
              <a:t>possibly extend its usage life;</a:t>
            </a:r>
            <a:endParaRPr/>
          </a:p>
          <a:p>
            <a:pPr indent="-342900" lvl="1" marL="800100" rtl="0" algn="l">
              <a:lnSpc>
                <a:spcPct val="90000"/>
              </a:lnSpc>
              <a:spcBef>
                <a:spcPts val="500"/>
              </a:spcBef>
              <a:spcAft>
                <a:spcPts val="0"/>
              </a:spcAft>
              <a:buClr>
                <a:schemeClr val="dk1"/>
              </a:buClr>
              <a:buSzPts val="2400"/>
              <a:buFont typeface="Arial"/>
              <a:buChar char="•"/>
            </a:pPr>
            <a:r>
              <a:rPr b="0" i="0" lang="lv-LV">
                <a:latin typeface="Arial"/>
                <a:ea typeface="Arial"/>
                <a:cs typeface="Arial"/>
                <a:sym typeface="Arial"/>
              </a:rPr>
              <a:t>make it possible to recycle 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C8064"/>
              </a:buClr>
              <a:buSzPts val="5400"/>
              <a:buFont typeface="Calibri"/>
              <a:buNone/>
            </a:pPr>
            <a:r>
              <a:rPr b="1" lang="lv-LV" sz="5400"/>
              <a:t>The main principles of ec-odesign:</a:t>
            </a:r>
            <a:endParaRPr/>
          </a:p>
        </p:txBody>
      </p:sp>
      <p:sp>
        <p:nvSpPr>
          <p:cNvPr id="114" name="Google Shape;114;p26"/>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200"/>
              <a:buFont typeface="Arial"/>
              <a:buChar char="•"/>
            </a:pPr>
            <a:r>
              <a:rPr lang="lv-LV" sz="2200">
                <a:solidFill>
                  <a:schemeClr val="dk1"/>
                </a:solidFill>
              </a:rPr>
              <a:t>reduce consumption of </a:t>
            </a:r>
            <a:r>
              <a:rPr lang="lv-LV" sz="2200" u="sng">
                <a:solidFill>
                  <a:schemeClr val="dk1"/>
                </a:solidFill>
              </a:rPr>
              <a:t>raw materials </a:t>
            </a:r>
            <a:r>
              <a:rPr lang="lv-LV" sz="2200">
                <a:solidFill>
                  <a:schemeClr val="dk1"/>
                </a:solidFill>
              </a:rPr>
              <a:t>(economy of materials, reduced consumption of natural resources) </a:t>
            </a:r>
            <a:endParaRPr/>
          </a:p>
          <a:p>
            <a:pPr indent="-342900" lvl="0" marL="342900" rtl="0" algn="l">
              <a:lnSpc>
                <a:spcPct val="90000"/>
              </a:lnSpc>
              <a:spcBef>
                <a:spcPts val="1000"/>
              </a:spcBef>
              <a:spcAft>
                <a:spcPts val="0"/>
              </a:spcAft>
              <a:buClr>
                <a:schemeClr val="dk1"/>
              </a:buClr>
              <a:buSzPts val="2200"/>
              <a:buFont typeface="Arial"/>
              <a:buChar char="•"/>
            </a:pPr>
            <a:r>
              <a:rPr lang="lv-LV" sz="2200">
                <a:solidFill>
                  <a:schemeClr val="dk1"/>
                </a:solidFill>
              </a:rPr>
              <a:t>reduce energy </a:t>
            </a:r>
            <a:r>
              <a:rPr lang="lv-LV" sz="2200" u="sng">
                <a:solidFill>
                  <a:schemeClr val="dk1"/>
                </a:solidFill>
              </a:rPr>
              <a:t>consumption</a:t>
            </a:r>
            <a:r>
              <a:rPr lang="lv-LV" sz="2200">
                <a:solidFill>
                  <a:schemeClr val="dk1"/>
                </a:solidFill>
              </a:rPr>
              <a:t> (reduced consumption of energy resources)</a:t>
            </a:r>
            <a:endParaRPr/>
          </a:p>
          <a:p>
            <a:pPr indent="-342900" lvl="0" marL="342900" rtl="0" algn="l">
              <a:lnSpc>
                <a:spcPct val="90000"/>
              </a:lnSpc>
              <a:spcBef>
                <a:spcPts val="1000"/>
              </a:spcBef>
              <a:spcAft>
                <a:spcPts val="0"/>
              </a:spcAft>
              <a:buClr>
                <a:schemeClr val="dk1"/>
              </a:buClr>
              <a:buSzPts val="2200"/>
              <a:buFont typeface="Arial"/>
              <a:buChar char="•"/>
            </a:pPr>
            <a:r>
              <a:rPr lang="lv-LV" sz="2200">
                <a:solidFill>
                  <a:schemeClr val="dk1"/>
                </a:solidFill>
              </a:rPr>
              <a:t>use cleaner materials – </a:t>
            </a:r>
            <a:r>
              <a:rPr lang="lv-LV" sz="2200" u="sng">
                <a:solidFill>
                  <a:schemeClr val="dk1"/>
                </a:solidFill>
              </a:rPr>
              <a:t>replacement</a:t>
            </a:r>
            <a:r>
              <a:rPr lang="lv-LV" sz="2200">
                <a:solidFill>
                  <a:schemeClr val="dk1"/>
                </a:solidFill>
              </a:rPr>
              <a:t> of hazardous components</a:t>
            </a:r>
            <a:endParaRPr sz="2200" u="sng">
              <a:solidFill>
                <a:schemeClr val="dk1"/>
              </a:solidFill>
            </a:endParaRPr>
          </a:p>
          <a:p>
            <a:pPr indent="-342900" lvl="0" marL="342900" rtl="0" algn="l">
              <a:lnSpc>
                <a:spcPct val="90000"/>
              </a:lnSpc>
              <a:spcBef>
                <a:spcPts val="1000"/>
              </a:spcBef>
              <a:spcAft>
                <a:spcPts val="0"/>
              </a:spcAft>
              <a:buClr>
                <a:schemeClr val="dk1"/>
              </a:buClr>
              <a:buSzPts val="2200"/>
              <a:buFont typeface="Arial"/>
              <a:buChar char="•"/>
            </a:pPr>
            <a:r>
              <a:rPr lang="lv-LV" sz="2200">
                <a:solidFill>
                  <a:schemeClr val="dk1"/>
                </a:solidFill>
              </a:rPr>
              <a:t>use cleaner production </a:t>
            </a:r>
            <a:r>
              <a:rPr lang="lv-LV" sz="2200" u="sng">
                <a:solidFill>
                  <a:schemeClr val="dk1"/>
                </a:solidFill>
              </a:rPr>
              <a:t>processes</a:t>
            </a:r>
            <a:r>
              <a:rPr lang="lv-LV" sz="2200">
                <a:solidFill>
                  <a:schemeClr val="dk1"/>
                </a:solidFill>
              </a:rPr>
              <a:t> (includes safe alternatives)</a:t>
            </a:r>
            <a:endParaRPr/>
          </a:p>
          <a:p>
            <a:pPr indent="-342900" lvl="0" marL="342900" rtl="0" algn="l">
              <a:lnSpc>
                <a:spcPct val="90000"/>
              </a:lnSpc>
              <a:spcBef>
                <a:spcPts val="1000"/>
              </a:spcBef>
              <a:spcAft>
                <a:spcPts val="0"/>
              </a:spcAft>
              <a:buClr>
                <a:schemeClr val="dk1"/>
              </a:buClr>
              <a:buSzPts val="2200"/>
              <a:buFont typeface="Arial"/>
              <a:buChar char="•"/>
            </a:pPr>
            <a:r>
              <a:rPr lang="lv-LV" sz="2200">
                <a:solidFill>
                  <a:schemeClr val="dk1"/>
                </a:solidFill>
              </a:rPr>
              <a:t>extend the </a:t>
            </a:r>
            <a:r>
              <a:rPr lang="lv-LV" sz="2200" u="sng">
                <a:solidFill>
                  <a:schemeClr val="dk1"/>
                </a:solidFill>
              </a:rPr>
              <a:t>life of the product </a:t>
            </a:r>
            <a:r>
              <a:rPr lang="lv-LV" sz="2200">
                <a:solidFill>
                  <a:schemeClr val="dk1"/>
                </a:solidFill>
              </a:rPr>
              <a:t>(economy of materials, reduced consumption of natural resources)</a:t>
            </a:r>
            <a:endParaRPr/>
          </a:p>
          <a:p>
            <a:pPr indent="-342900" lvl="0" marL="342900" rtl="0" algn="l">
              <a:lnSpc>
                <a:spcPct val="90000"/>
              </a:lnSpc>
              <a:spcBef>
                <a:spcPts val="1000"/>
              </a:spcBef>
              <a:spcAft>
                <a:spcPts val="0"/>
              </a:spcAft>
              <a:buClr>
                <a:schemeClr val="dk1"/>
              </a:buClr>
              <a:buSzPts val="2200"/>
              <a:buFont typeface="Arial"/>
              <a:buChar char="•"/>
            </a:pPr>
            <a:r>
              <a:rPr lang="lv-LV" sz="2200">
                <a:solidFill>
                  <a:schemeClr val="dk1"/>
                </a:solidFill>
              </a:rPr>
              <a:t>provide an understanding of eco-design (for the user and the client)</a:t>
            </a:r>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7">
            <a:hlinkClick r:id="rId3"/>
          </p:cNvPr>
          <p:cNvPicPr preferRelativeResize="0"/>
          <p:nvPr>
            <p:ph idx="2" type="pic"/>
          </p:nvPr>
        </p:nvPicPr>
        <p:blipFill rotWithShape="1">
          <a:blip r:embed="rId4">
            <a:alphaModFix/>
          </a:blip>
          <a:srcRect b="0" l="-370" r="2806" t="4074"/>
          <a:stretch/>
        </p:blipFill>
        <p:spPr>
          <a:xfrm>
            <a:off x="72452" y="1175016"/>
            <a:ext cx="7316639" cy="4986866"/>
          </a:xfrm>
          <a:prstGeom prst="rect">
            <a:avLst/>
          </a:prstGeom>
          <a:noFill/>
          <a:ln>
            <a:noFill/>
          </a:ln>
        </p:spPr>
      </p:pic>
      <p:sp>
        <p:nvSpPr>
          <p:cNvPr id="121" name="Google Shape;121;p27"/>
          <p:cNvSpPr txBox="1"/>
          <p:nvPr>
            <p:ph idx="1" type="body"/>
          </p:nvPr>
        </p:nvSpPr>
        <p:spPr>
          <a:xfrm>
            <a:off x="396773" y="274637"/>
            <a:ext cx="5561912"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lv-LV"/>
              <a:t>Product life cycle</a:t>
            </a:r>
            <a:endParaRPr/>
          </a:p>
        </p:txBody>
      </p:sp>
      <p:sp>
        <p:nvSpPr>
          <p:cNvPr id="122" name="Google Shape;122;p27"/>
          <p:cNvSpPr txBox="1"/>
          <p:nvPr>
            <p:ph idx="4" type="body"/>
          </p:nvPr>
        </p:nvSpPr>
        <p:spPr>
          <a:xfrm>
            <a:off x="7389091" y="1747345"/>
            <a:ext cx="4613390" cy="3814006"/>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2200"/>
              <a:buNone/>
            </a:pPr>
            <a:r>
              <a:rPr lang="lv-LV"/>
              <a:t>The purpose of life cycle assessment is to identify environmental aspects related to the life cycle of products or services and to provide information to producers, consumers and other stakeholders about environmental impacts. This information makes it possible to develop and choose more sustainable solutions that would reduce the negative impact on the environment.</a:t>
            </a:r>
            <a:endParaRPr/>
          </a:p>
        </p:txBody>
      </p:sp>
      <p:sp>
        <p:nvSpPr>
          <p:cNvPr id="123" name="Google Shape;123;p27"/>
          <p:cNvSpPr/>
          <p:nvPr/>
        </p:nvSpPr>
        <p:spPr>
          <a:xfrm>
            <a:off x="4281714" y="1661161"/>
            <a:ext cx="1524000" cy="52577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27"/>
          <p:cNvSpPr/>
          <p:nvPr/>
        </p:nvSpPr>
        <p:spPr>
          <a:xfrm>
            <a:off x="6233317" y="1033759"/>
            <a:ext cx="1524000" cy="52577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27"/>
          <p:cNvSpPr/>
          <p:nvPr/>
        </p:nvSpPr>
        <p:spPr>
          <a:xfrm>
            <a:off x="5733645" y="4348066"/>
            <a:ext cx="1524000" cy="52577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27"/>
          <p:cNvSpPr/>
          <p:nvPr/>
        </p:nvSpPr>
        <p:spPr>
          <a:xfrm>
            <a:off x="5701542" y="2921908"/>
            <a:ext cx="1524000" cy="52577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27"/>
          <p:cNvSpPr txBox="1"/>
          <p:nvPr/>
        </p:nvSpPr>
        <p:spPr>
          <a:xfrm>
            <a:off x="4393916" y="1747345"/>
            <a:ext cx="1625600" cy="430887"/>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lv-LV" sz="1400">
                <a:solidFill>
                  <a:srgbClr val="004E84"/>
                </a:solidFill>
                <a:latin typeface="Calibri"/>
                <a:ea typeface="Calibri"/>
                <a:cs typeface="Calibri"/>
                <a:sym typeface="Calibri"/>
              </a:rPr>
              <a:t>production (energy, emissions, waste)</a:t>
            </a:r>
            <a:endParaRPr/>
          </a:p>
        </p:txBody>
      </p:sp>
      <p:sp>
        <p:nvSpPr>
          <p:cNvPr id="128" name="Google Shape;128;p27"/>
          <p:cNvSpPr txBox="1"/>
          <p:nvPr/>
        </p:nvSpPr>
        <p:spPr>
          <a:xfrm>
            <a:off x="5855548" y="2809450"/>
            <a:ext cx="1625600" cy="430887"/>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lv-LV" sz="1400">
                <a:solidFill>
                  <a:srgbClr val="004E84"/>
                </a:solidFill>
                <a:latin typeface="Calibri"/>
                <a:ea typeface="Calibri"/>
                <a:cs typeface="Calibri"/>
                <a:sym typeface="Calibri"/>
              </a:rPr>
              <a:t>Packaging and distribution</a:t>
            </a:r>
            <a:endParaRPr b="1" sz="1400">
              <a:solidFill>
                <a:srgbClr val="004E84"/>
              </a:solidFill>
              <a:latin typeface="Calibri"/>
              <a:ea typeface="Calibri"/>
              <a:cs typeface="Calibri"/>
              <a:sym typeface="Calibri"/>
            </a:endParaRPr>
          </a:p>
        </p:txBody>
      </p:sp>
      <p:sp>
        <p:nvSpPr>
          <p:cNvPr id="129" name="Google Shape;129;p27"/>
          <p:cNvSpPr txBox="1"/>
          <p:nvPr/>
        </p:nvSpPr>
        <p:spPr>
          <a:xfrm>
            <a:off x="5763491" y="4373897"/>
            <a:ext cx="1625600" cy="430887"/>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lv-LV" sz="1400">
                <a:solidFill>
                  <a:srgbClr val="004E84"/>
                </a:solidFill>
                <a:latin typeface="Calibri"/>
                <a:ea typeface="Calibri"/>
                <a:cs typeface="Calibri"/>
                <a:sym typeface="Calibri"/>
              </a:rPr>
              <a:t>product use (energy, emissions, waste)</a:t>
            </a:r>
            <a:endParaRPr b="1" sz="1400">
              <a:solidFill>
                <a:srgbClr val="004E84"/>
              </a:solidFill>
              <a:latin typeface="Calibri"/>
              <a:ea typeface="Calibri"/>
              <a:cs typeface="Calibri"/>
              <a:sym typeface="Calibri"/>
            </a:endParaRPr>
          </a:p>
        </p:txBody>
      </p:sp>
      <p:sp>
        <p:nvSpPr>
          <p:cNvPr id="130" name="Google Shape;130;p27"/>
          <p:cNvSpPr/>
          <p:nvPr/>
        </p:nvSpPr>
        <p:spPr>
          <a:xfrm>
            <a:off x="2106592" y="5087720"/>
            <a:ext cx="1162338" cy="52577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27"/>
          <p:cNvSpPr txBox="1"/>
          <p:nvPr/>
        </p:nvSpPr>
        <p:spPr>
          <a:xfrm>
            <a:off x="2229137" y="5158129"/>
            <a:ext cx="162560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lv-LV" sz="1400">
                <a:solidFill>
                  <a:srgbClr val="004E84"/>
                </a:solidFill>
                <a:latin typeface="Calibri"/>
                <a:ea typeface="Calibri"/>
                <a:cs typeface="Calibri"/>
                <a:sym typeface="Calibri"/>
              </a:rPr>
              <a:t>waste disposal</a:t>
            </a:r>
            <a:endParaRPr b="1" sz="1400">
              <a:solidFill>
                <a:srgbClr val="004E84"/>
              </a:solidFill>
              <a:latin typeface="Calibri"/>
              <a:ea typeface="Calibri"/>
              <a:cs typeface="Calibri"/>
              <a:sym typeface="Calibri"/>
            </a:endParaRPr>
          </a:p>
        </p:txBody>
      </p:sp>
      <p:sp>
        <p:nvSpPr>
          <p:cNvPr id="132" name="Google Shape;132;p27"/>
          <p:cNvSpPr/>
          <p:nvPr/>
        </p:nvSpPr>
        <p:spPr>
          <a:xfrm>
            <a:off x="777433" y="3955330"/>
            <a:ext cx="1162338" cy="52577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27"/>
          <p:cNvSpPr/>
          <p:nvPr/>
        </p:nvSpPr>
        <p:spPr>
          <a:xfrm>
            <a:off x="753046" y="2396129"/>
            <a:ext cx="1162338" cy="52577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27"/>
          <p:cNvSpPr txBox="1"/>
          <p:nvPr/>
        </p:nvSpPr>
        <p:spPr>
          <a:xfrm>
            <a:off x="603537" y="3956350"/>
            <a:ext cx="162560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lv-LV" sz="1400">
                <a:solidFill>
                  <a:srgbClr val="004E84"/>
                </a:solidFill>
                <a:latin typeface="Calibri"/>
                <a:ea typeface="Calibri"/>
                <a:cs typeface="Calibri"/>
                <a:sym typeface="Calibri"/>
              </a:rPr>
              <a:t>Waste (recycling)</a:t>
            </a:r>
            <a:endParaRPr b="1" sz="1400">
              <a:solidFill>
                <a:srgbClr val="004E84"/>
              </a:solidFill>
              <a:latin typeface="Calibri"/>
              <a:ea typeface="Calibri"/>
              <a:cs typeface="Calibri"/>
              <a:sym typeface="Calibri"/>
            </a:endParaRPr>
          </a:p>
        </p:txBody>
      </p:sp>
      <p:sp>
        <p:nvSpPr>
          <p:cNvPr id="135" name="Google Shape;135;p27"/>
          <p:cNvSpPr txBox="1"/>
          <p:nvPr/>
        </p:nvSpPr>
        <p:spPr>
          <a:xfrm>
            <a:off x="777433" y="2274557"/>
            <a:ext cx="1625600" cy="430887"/>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lv-LV" sz="1400">
                <a:solidFill>
                  <a:srgbClr val="004E84"/>
                </a:solidFill>
                <a:latin typeface="Calibri"/>
                <a:ea typeface="Calibri"/>
                <a:cs typeface="Calibri"/>
                <a:sym typeface="Calibri"/>
              </a:rPr>
              <a:t>Extraction of raw materials</a:t>
            </a:r>
            <a:endParaRPr b="1" sz="1400">
              <a:solidFill>
                <a:srgbClr val="004E84"/>
              </a:solidFill>
              <a:latin typeface="Calibri"/>
              <a:ea typeface="Calibri"/>
              <a:cs typeface="Calibri"/>
              <a:sym typeface="Calibri"/>
            </a:endParaRPr>
          </a:p>
        </p:txBody>
      </p:sp>
      <p:sp>
        <p:nvSpPr>
          <p:cNvPr id="136" name="Google Shape;136;p27"/>
          <p:cNvSpPr txBox="1"/>
          <p:nvPr/>
        </p:nvSpPr>
        <p:spPr>
          <a:xfrm>
            <a:off x="70806" y="6360088"/>
            <a:ext cx="8734855" cy="169277"/>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lang="lv-LV" sz="1100">
                <a:solidFill>
                  <a:schemeClr val="dk1"/>
                </a:solidFill>
                <a:latin typeface="Calibri"/>
                <a:ea typeface="Calibri"/>
                <a:cs typeface="Calibri"/>
                <a:sym typeface="Calibri"/>
              </a:rPr>
              <a:t>URL reference:  https://testeko.hostnet.lv/produkta-dzives-cikls/</a:t>
            </a:r>
            <a:endParaRPr sz="11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p:cNvSpPr txBox="1"/>
          <p:nvPr>
            <p:ph type="title"/>
          </p:nvPr>
        </p:nvSpPr>
        <p:spPr>
          <a:xfrm>
            <a:off x="476948" y="977010"/>
            <a:ext cx="9807004" cy="550863"/>
          </a:xfrm>
          <a:prstGeom prst="rect">
            <a:avLst/>
          </a:prstGeom>
          <a:noFill/>
          <a:ln>
            <a:noFill/>
          </a:ln>
        </p:spPr>
        <p:txBody>
          <a:bodyPr anchorCtr="0" anchor="ctr" bIns="45700" lIns="91425" spcFirstLastPara="1" rIns="91425" wrap="square" tIns="45700">
            <a:noAutofit/>
          </a:bodyPr>
          <a:lstStyle/>
          <a:p>
            <a:pPr indent="0" lvl="0" marL="0" rtl="0" algn="l">
              <a:lnSpc>
                <a:spcPct val="107000"/>
              </a:lnSpc>
              <a:spcBef>
                <a:spcPts val="0"/>
              </a:spcBef>
              <a:spcAft>
                <a:spcPts val="0"/>
              </a:spcAft>
              <a:buClr>
                <a:srgbClr val="5C8064"/>
              </a:buClr>
              <a:buSzPts val="2800"/>
              <a:buFont typeface="Times New Roman"/>
              <a:buNone/>
            </a:pPr>
            <a:br>
              <a:rPr lang="lv-LV" sz="2800">
                <a:latin typeface="Times New Roman"/>
                <a:ea typeface="Times New Roman"/>
                <a:cs typeface="Times New Roman"/>
                <a:sym typeface="Times New Roman"/>
              </a:rPr>
            </a:br>
            <a:r>
              <a:rPr lang="lv-LV" sz="3200"/>
              <a:t>The essential components of a life cycle assessment include:</a:t>
            </a:r>
            <a:br>
              <a:rPr lang="lv-LV" sz="4000">
                <a:latin typeface="Calibri"/>
                <a:ea typeface="Calibri"/>
                <a:cs typeface="Calibri"/>
                <a:sym typeface="Calibri"/>
              </a:rPr>
            </a:br>
            <a:endParaRPr/>
          </a:p>
        </p:txBody>
      </p:sp>
      <p:sp>
        <p:nvSpPr>
          <p:cNvPr id="142" name="Google Shape;142;p28"/>
          <p:cNvSpPr txBox="1"/>
          <p:nvPr>
            <p:ph idx="2" type="body"/>
          </p:nvPr>
        </p:nvSpPr>
        <p:spPr>
          <a:xfrm>
            <a:off x="375355" y="1816608"/>
            <a:ext cx="11284010" cy="5541263"/>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Clr>
                <a:srgbClr val="007BB2"/>
              </a:buClr>
              <a:buSzPts val="2200"/>
              <a:buNone/>
            </a:pPr>
            <a:r>
              <a:rPr b="1" lang="lv-LV">
                <a:solidFill>
                  <a:srgbClr val="007BB2"/>
                </a:solidFill>
              </a:rPr>
              <a:t>Extraction and processing of raw materials: </a:t>
            </a:r>
            <a:r>
              <a:rPr lang="lv-LV"/>
              <a:t>At this stage, the raw materials needed to create products or services are analyzed. This includes extracting raw materials from nature and transporting them to the manufacturing site.</a:t>
            </a:r>
            <a:endParaRPr/>
          </a:p>
          <a:p>
            <a:pPr indent="0" lvl="0" marL="0" rtl="0" algn="just">
              <a:lnSpc>
                <a:spcPct val="107000"/>
              </a:lnSpc>
              <a:spcBef>
                <a:spcPts val="1800"/>
              </a:spcBef>
              <a:spcAft>
                <a:spcPts val="0"/>
              </a:spcAft>
              <a:buClr>
                <a:srgbClr val="007BB2"/>
              </a:buClr>
              <a:buSzPts val="2200"/>
              <a:buNone/>
            </a:pPr>
            <a:r>
              <a:rPr b="1" lang="lv-LV">
                <a:solidFill>
                  <a:srgbClr val="007BB2"/>
                </a:solidFill>
              </a:rPr>
              <a:t>Production: </a:t>
            </a:r>
            <a:r>
              <a:rPr lang="lv-LV"/>
              <a:t>At this stage, energy consumption, emissions and use of resources in the production process are evaluated. This includes both the evaluation of production technologies and the pollution caused during operation.</a:t>
            </a:r>
            <a:endParaRPr/>
          </a:p>
          <a:p>
            <a:pPr indent="0" lvl="0" marL="0" rtl="0" algn="just">
              <a:lnSpc>
                <a:spcPct val="107000"/>
              </a:lnSpc>
              <a:spcBef>
                <a:spcPts val="1800"/>
              </a:spcBef>
              <a:spcAft>
                <a:spcPts val="0"/>
              </a:spcAft>
              <a:buClr>
                <a:srgbClr val="007BB2"/>
              </a:buClr>
              <a:buSzPts val="2200"/>
              <a:buNone/>
            </a:pPr>
            <a:r>
              <a:rPr b="1" lang="lv-LV">
                <a:solidFill>
                  <a:srgbClr val="007BB2"/>
                </a:solidFill>
              </a:rPr>
              <a:t>Usage:</a:t>
            </a:r>
            <a:r>
              <a:rPr lang="lv-LV"/>
              <a:t> In this phase, the use of the product and the related impacts, such as energy consumption and emissions related to the use of the products or services, are analyzed..</a:t>
            </a:r>
            <a:endParaRPr/>
          </a:p>
          <a:p>
            <a:pPr indent="0" lvl="0" marL="0" rtl="0" algn="just">
              <a:lnSpc>
                <a:spcPct val="107000"/>
              </a:lnSpc>
              <a:spcBef>
                <a:spcPts val="1800"/>
              </a:spcBef>
              <a:spcAft>
                <a:spcPts val="0"/>
              </a:spcAft>
              <a:buClr>
                <a:srgbClr val="007BB2"/>
              </a:buClr>
              <a:buSzPts val="2200"/>
              <a:buNone/>
            </a:pPr>
            <a:r>
              <a:rPr b="1" lang="lv-LV">
                <a:solidFill>
                  <a:srgbClr val="007BB2"/>
                </a:solidFill>
              </a:rPr>
              <a:t>Waste management: </a:t>
            </a:r>
            <a:r>
              <a:rPr lang="lv-LV"/>
              <a:t>This stage evaluates how products or services are managed after their end of life. This includes waste processing, recycling methods and reuse of raw materials.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txBox="1"/>
          <p:nvPr>
            <p:ph type="title"/>
          </p:nvPr>
        </p:nvSpPr>
        <p:spPr>
          <a:xfrm>
            <a:off x="5894962" y="479493"/>
            <a:ext cx="545883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C8064"/>
              </a:buClr>
              <a:buSzPts val="4000"/>
              <a:buFont typeface="Calibri"/>
              <a:buNone/>
            </a:pPr>
            <a:r>
              <a:rPr b="1" lang="lv-LV"/>
              <a:t>LCA distinguishes four steps :</a:t>
            </a:r>
            <a:endParaRPr/>
          </a:p>
        </p:txBody>
      </p:sp>
      <p:pic>
        <p:nvPicPr>
          <p:cNvPr id="148" name="Google Shape;148;p29">
            <a:hlinkClick r:id="rId3"/>
          </p:cNvPr>
          <p:cNvPicPr preferRelativeResize="0"/>
          <p:nvPr/>
        </p:nvPicPr>
        <p:blipFill rotWithShape="1">
          <a:blip r:embed="rId4">
            <a:alphaModFix/>
          </a:blip>
          <a:srcRect b="0" l="0" r="0" t="0"/>
          <a:stretch/>
        </p:blipFill>
        <p:spPr>
          <a:xfrm>
            <a:off x="21726" y="1332740"/>
            <a:ext cx="5384706" cy="4192519"/>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49" name="Google Shape;149;p29"/>
          <p:cNvSpPr txBox="1"/>
          <p:nvPr>
            <p:ph idx="1" type="body"/>
          </p:nvPr>
        </p:nvSpPr>
        <p:spPr>
          <a:xfrm>
            <a:off x="5673969" y="1805056"/>
            <a:ext cx="5679831" cy="4371907"/>
          </a:xfrm>
          <a:prstGeom prst="rect">
            <a:avLst/>
          </a:prstGeom>
          <a:noFill/>
          <a:ln>
            <a:noFill/>
          </a:ln>
        </p:spPr>
        <p:txBody>
          <a:bodyPr anchorCtr="0" anchor="t" bIns="45700" lIns="91425" spcFirstLastPara="1" rIns="91425" wrap="square" tIns="45700">
            <a:normAutofit lnSpcReduction="10000"/>
          </a:bodyPr>
          <a:lstStyle/>
          <a:p>
            <a:pPr indent="-514350" lvl="0" marL="514350" rtl="0" algn="l">
              <a:lnSpc>
                <a:spcPct val="90000"/>
              </a:lnSpc>
              <a:spcBef>
                <a:spcPts val="0"/>
              </a:spcBef>
              <a:spcAft>
                <a:spcPts val="0"/>
              </a:spcAft>
              <a:buClr>
                <a:schemeClr val="dk1"/>
              </a:buClr>
              <a:buSzPts val="1800"/>
              <a:buFont typeface="Calibri"/>
              <a:buAutoNum type="arabicPeriod"/>
            </a:pPr>
            <a:r>
              <a:rPr b="1" lang="lv-LV" sz="1800" u="sng">
                <a:solidFill>
                  <a:schemeClr val="dk1"/>
                </a:solidFill>
              </a:rPr>
              <a:t>Determine the goal</a:t>
            </a:r>
            <a:r>
              <a:rPr lang="lv-LV" sz="1800">
                <a:solidFill>
                  <a:schemeClr val="dk1"/>
                </a:solidFill>
              </a:rPr>
              <a:t>: helps to explain the essence of the problem and to decide the tasks and scale of the research. Determining the boundary of the studied system and functional units, which will serve as a reference point for comparing the studied objects, is of crucial importance.</a:t>
            </a:r>
            <a:endParaRPr/>
          </a:p>
          <a:p>
            <a:pPr indent="-514350" lvl="0" marL="514350" rtl="0" algn="l">
              <a:lnSpc>
                <a:spcPct val="90000"/>
              </a:lnSpc>
              <a:spcBef>
                <a:spcPts val="1000"/>
              </a:spcBef>
              <a:spcAft>
                <a:spcPts val="0"/>
              </a:spcAft>
              <a:buClr>
                <a:schemeClr val="dk1"/>
              </a:buClr>
              <a:buSzPts val="1800"/>
              <a:buFont typeface="Calibri"/>
              <a:buAutoNum type="arabicPeriod"/>
            </a:pPr>
            <a:r>
              <a:rPr b="1" lang="lv-LV" sz="1800" u="sng">
                <a:solidFill>
                  <a:schemeClr val="dk1"/>
                </a:solidFill>
              </a:rPr>
              <a:t>Inventory</a:t>
            </a:r>
            <a:r>
              <a:rPr lang="lv-LV" sz="1800">
                <a:solidFill>
                  <a:schemeClr val="dk1"/>
                </a:solidFill>
              </a:rPr>
              <a:t>: accounting of all the resources used for the production and use of the product or service and the resulting emissions into the atmosphere, water, soil in relation to the accepted functional unit.</a:t>
            </a:r>
            <a:endParaRPr/>
          </a:p>
          <a:p>
            <a:pPr indent="-514350" lvl="0" marL="514350" rtl="0" algn="l">
              <a:lnSpc>
                <a:spcPct val="90000"/>
              </a:lnSpc>
              <a:spcBef>
                <a:spcPts val="1000"/>
              </a:spcBef>
              <a:spcAft>
                <a:spcPts val="0"/>
              </a:spcAft>
              <a:buClr>
                <a:schemeClr val="dk1"/>
              </a:buClr>
              <a:buSzPts val="1800"/>
              <a:buFont typeface="Calibri"/>
              <a:buAutoNum type="arabicPeriod"/>
            </a:pPr>
            <a:r>
              <a:rPr b="1" lang="lv-LV" sz="1800" u="sng">
                <a:solidFill>
                  <a:schemeClr val="dk1"/>
                </a:solidFill>
              </a:rPr>
              <a:t>Impact assessment</a:t>
            </a:r>
            <a:r>
              <a:rPr lang="lv-LV" sz="1800">
                <a:solidFill>
                  <a:schemeClr val="dk1"/>
                </a:solidFill>
              </a:rPr>
              <a:t>: determines the impact of listed emissions and resource use on the environment.</a:t>
            </a:r>
            <a:endParaRPr/>
          </a:p>
          <a:p>
            <a:pPr indent="-514350" lvl="0" marL="514350" rtl="0" algn="l">
              <a:lnSpc>
                <a:spcPct val="90000"/>
              </a:lnSpc>
              <a:spcBef>
                <a:spcPts val="1000"/>
              </a:spcBef>
              <a:spcAft>
                <a:spcPts val="0"/>
              </a:spcAft>
              <a:buClr>
                <a:schemeClr val="dk1"/>
              </a:buClr>
              <a:buSzPts val="1800"/>
              <a:buFont typeface="Calibri"/>
              <a:buAutoNum type="arabicPeriod"/>
            </a:pPr>
            <a:r>
              <a:rPr b="1" lang="lv-LV" sz="1800" u="sng">
                <a:solidFill>
                  <a:schemeClr val="dk1"/>
                </a:solidFill>
              </a:rPr>
              <a:t>Interpretation</a:t>
            </a:r>
            <a:r>
              <a:rPr lang="lv-LV" sz="1800">
                <a:solidFill>
                  <a:schemeClr val="dk1"/>
                </a:solidFill>
              </a:rPr>
              <a:t>: explains the results of each previous step to determine the most important factors and decide how to reduce the environmental impact more effectively.</a:t>
            </a:r>
            <a:endParaRPr/>
          </a:p>
        </p:txBody>
      </p:sp>
      <p:sp>
        <p:nvSpPr>
          <p:cNvPr id="150" name="Google Shape;150;p29"/>
          <p:cNvSpPr/>
          <p:nvPr/>
        </p:nvSpPr>
        <p:spPr>
          <a:xfrm>
            <a:off x="935665" y="2211572"/>
            <a:ext cx="1063256" cy="584791"/>
          </a:xfrm>
          <a:prstGeom prst="rect">
            <a:avLst/>
          </a:prstGeom>
          <a:solidFill>
            <a:srgbClr val="E0E0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29"/>
          <p:cNvSpPr txBox="1"/>
          <p:nvPr/>
        </p:nvSpPr>
        <p:spPr>
          <a:xfrm>
            <a:off x="1011816" y="2211572"/>
            <a:ext cx="1254642" cy="553998"/>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lv-LV" sz="1800">
                <a:solidFill>
                  <a:schemeClr val="dk1"/>
                </a:solidFill>
                <a:latin typeface="Calibri"/>
                <a:ea typeface="Calibri"/>
                <a:cs typeface="Calibri"/>
                <a:sym typeface="Calibri"/>
              </a:rPr>
              <a:t>Determine the goal</a:t>
            </a:r>
            <a:endParaRPr b="1" sz="1800">
              <a:solidFill>
                <a:schemeClr val="dk1"/>
              </a:solidFill>
              <a:latin typeface="Calibri"/>
              <a:ea typeface="Calibri"/>
              <a:cs typeface="Calibri"/>
              <a:sym typeface="Calibri"/>
            </a:endParaRPr>
          </a:p>
        </p:txBody>
      </p:sp>
      <p:sp>
        <p:nvSpPr>
          <p:cNvPr id="152" name="Google Shape;152;p29"/>
          <p:cNvSpPr/>
          <p:nvPr/>
        </p:nvSpPr>
        <p:spPr>
          <a:xfrm>
            <a:off x="935665" y="3268229"/>
            <a:ext cx="1063256" cy="376174"/>
          </a:xfrm>
          <a:prstGeom prst="rect">
            <a:avLst/>
          </a:prstGeom>
          <a:solidFill>
            <a:srgbClr val="E0E0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29"/>
          <p:cNvSpPr txBox="1"/>
          <p:nvPr/>
        </p:nvSpPr>
        <p:spPr>
          <a:xfrm>
            <a:off x="1011816" y="3400745"/>
            <a:ext cx="1254642" cy="276999"/>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lv-LV" sz="1800">
                <a:solidFill>
                  <a:schemeClr val="dk1"/>
                </a:solidFill>
                <a:latin typeface="Calibri"/>
                <a:ea typeface="Calibri"/>
                <a:cs typeface="Calibri"/>
                <a:sym typeface="Calibri"/>
              </a:rPr>
              <a:t>Inventory</a:t>
            </a:r>
            <a:endParaRPr b="1" sz="1800">
              <a:solidFill>
                <a:schemeClr val="dk1"/>
              </a:solidFill>
              <a:latin typeface="Calibri"/>
              <a:ea typeface="Calibri"/>
              <a:cs typeface="Calibri"/>
              <a:sym typeface="Calibri"/>
            </a:endParaRPr>
          </a:p>
        </p:txBody>
      </p:sp>
      <p:sp>
        <p:nvSpPr>
          <p:cNvPr id="154" name="Google Shape;154;p29"/>
          <p:cNvSpPr/>
          <p:nvPr/>
        </p:nvSpPr>
        <p:spPr>
          <a:xfrm>
            <a:off x="935665" y="4248784"/>
            <a:ext cx="1063256" cy="482703"/>
          </a:xfrm>
          <a:prstGeom prst="rect">
            <a:avLst/>
          </a:prstGeom>
          <a:solidFill>
            <a:srgbClr val="E0E0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29"/>
          <p:cNvSpPr txBox="1"/>
          <p:nvPr/>
        </p:nvSpPr>
        <p:spPr>
          <a:xfrm>
            <a:off x="1011816" y="4213136"/>
            <a:ext cx="1254642" cy="553998"/>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lv-LV" sz="1800">
                <a:solidFill>
                  <a:schemeClr val="dk1"/>
                </a:solidFill>
                <a:latin typeface="Calibri"/>
                <a:ea typeface="Calibri"/>
                <a:cs typeface="Calibri"/>
                <a:sym typeface="Calibri"/>
              </a:rPr>
              <a:t>Impact assessment</a:t>
            </a:r>
            <a:endParaRPr b="1" sz="1800">
              <a:solidFill>
                <a:schemeClr val="dk1"/>
              </a:solidFill>
              <a:latin typeface="Calibri"/>
              <a:ea typeface="Calibri"/>
              <a:cs typeface="Calibri"/>
              <a:sym typeface="Calibri"/>
            </a:endParaRPr>
          </a:p>
        </p:txBody>
      </p:sp>
      <p:sp>
        <p:nvSpPr>
          <p:cNvPr id="156" name="Google Shape;156;p29"/>
          <p:cNvSpPr/>
          <p:nvPr/>
        </p:nvSpPr>
        <p:spPr>
          <a:xfrm>
            <a:off x="3077078" y="2503966"/>
            <a:ext cx="1601247" cy="1876648"/>
          </a:xfrm>
          <a:prstGeom prst="rect">
            <a:avLst/>
          </a:prstGeom>
          <a:solidFill>
            <a:srgbClr val="E0E0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29"/>
          <p:cNvSpPr txBox="1"/>
          <p:nvPr/>
        </p:nvSpPr>
        <p:spPr>
          <a:xfrm>
            <a:off x="3064254" y="2292749"/>
            <a:ext cx="1601246" cy="2215991"/>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lv-LV" sz="1800">
                <a:solidFill>
                  <a:schemeClr val="dk1"/>
                </a:solidFill>
                <a:latin typeface="Calibri"/>
                <a:ea typeface="Calibri"/>
                <a:cs typeface="Calibri"/>
                <a:sym typeface="Calibri"/>
              </a:rPr>
              <a:t>Interpretation</a:t>
            </a:r>
            <a:endParaRPr b="1"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1" lang="lv-LV" sz="1400">
                <a:solidFill>
                  <a:schemeClr val="dk1"/>
                </a:solidFill>
                <a:latin typeface="Calibri"/>
                <a:ea typeface="Calibri"/>
                <a:cs typeface="Calibri"/>
                <a:sym typeface="Calibri"/>
              </a:rPr>
              <a:t>product development and improvement</a:t>
            </a:r>
            <a:endParaRPr b="1"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1" lang="lv-LV" sz="1400">
                <a:solidFill>
                  <a:schemeClr val="dk1"/>
                </a:solidFill>
                <a:latin typeface="Calibri"/>
                <a:ea typeface="Calibri"/>
                <a:cs typeface="Calibri"/>
                <a:sym typeface="Calibri"/>
              </a:rPr>
              <a:t>Strategic planning</a:t>
            </a:r>
            <a:endParaRPr b="1"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1" lang="lv-LV" sz="1400">
                <a:solidFill>
                  <a:schemeClr val="dk1"/>
                </a:solidFill>
                <a:latin typeface="Calibri"/>
                <a:ea typeface="Calibri"/>
                <a:cs typeface="Calibri"/>
                <a:sym typeface="Calibri"/>
              </a:rPr>
              <a:t>Development of national policy</a:t>
            </a:r>
            <a:endParaRPr b="1"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1" lang="lv-LV" sz="1400">
                <a:solidFill>
                  <a:schemeClr val="dk1"/>
                </a:solidFill>
                <a:latin typeface="Calibri"/>
                <a:ea typeface="Calibri"/>
                <a:cs typeface="Calibri"/>
                <a:sym typeface="Calibri"/>
              </a:rPr>
              <a:t>Marketing</a:t>
            </a:r>
            <a:endParaRPr b="1"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1" lang="lv-LV" sz="1400">
                <a:solidFill>
                  <a:schemeClr val="dk1"/>
                </a:solidFill>
                <a:latin typeface="Calibri"/>
                <a:ea typeface="Calibri"/>
                <a:cs typeface="Calibri"/>
                <a:sym typeface="Calibri"/>
              </a:rPr>
              <a:t>Etc.</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Life-cycle assessment - Wikipedia" id="163" name="Google Shape;163;p30"/>
          <p:cNvPicPr preferRelativeResize="0"/>
          <p:nvPr/>
        </p:nvPicPr>
        <p:blipFill rotWithShape="1">
          <a:blip r:embed="rId3">
            <a:alphaModFix/>
          </a:blip>
          <a:srcRect b="0" l="0" r="0" t="0"/>
          <a:stretch/>
        </p:blipFill>
        <p:spPr>
          <a:xfrm>
            <a:off x="6096000" y="2723213"/>
            <a:ext cx="6002858" cy="2716293"/>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64" name="Google Shape;164;p30"/>
          <p:cNvSpPr txBox="1"/>
          <p:nvPr>
            <p:ph type="title"/>
          </p:nvPr>
        </p:nvSpPr>
        <p:spPr>
          <a:xfrm>
            <a:off x="838201" y="479493"/>
            <a:ext cx="52578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C8064"/>
              </a:buClr>
              <a:buSzPts val="4000"/>
              <a:buFont typeface="Calibri"/>
              <a:buNone/>
            </a:pPr>
            <a:r>
              <a:rPr b="1" lang="lv-LV"/>
              <a:t>System boundaries(ISO 14040)</a:t>
            </a:r>
            <a:endParaRPr/>
          </a:p>
        </p:txBody>
      </p:sp>
      <p:sp>
        <p:nvSpPr>
          <p:cNvPr id="165" name="Google Shape;165;p30"/>
          <p:cNvSpPr txBox="1"/>
          <p:nvPr>
            <p:ph idx="1" type="body"/>
          </p:nvPr>
        </p:nvSpPr>
        <p:spPr>
          <a:xfrm>
            <a:off x="838201" y="1984443"/>
            <a:ext cx="5257800" cy="419252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lv-LV" sz="2200">
                <a:solidFill>
                  <a:schemeClr val="dk1"/>
                </a:solidFill>
              </a:rPr>
              <a:t>Cradle-to-Gate</a:t>
            </a:r>
            <a:r>
              <a:rPr b="0" lang="lv-LV" sz="2200">
                <a:solidFill>
                  <a:schemeClr val="dk1"/>
                </a:solidFill>
              </a:rPr>
              <a:t>: from raw material extraction to the factory gate.</a:t>
            </a:r>
            <a:endParaRPr b="0" sz="2200">
              <a:solidFill>
                <a:schemeClr val="dk1"/>
              </a:solidFill>
            </a:endParaRPr>
          </a:p>
          <a:p>
            <a:pPr indent="0" lvl="0" marL="0" rtl="0" algn="l">
              <a:lnSpc>
                <a:spcPct val="90000"/>
              </a:lnSpc>
              <a:spcBef>
                <a:spcPts val="1000"/>
              </a:spcBef>
              <a:spcAft>
                <a:spcPts val="0"/>
              </a:spcAft>
              <a:buClr>
                <a:schemeClr val="dk1"/>
              </a:buClr>
              <a:buSzPts val="2200"/>
              <a:buNone/>
            </a:pPr>
            <a:r>
              <a:rPr lang="lv-LV" sz="2200">
                <a:solidFill>
                  <a:schemeClr val="dk1"/>
                </a:solidFill>
              </a:rPr>
              <a:t>Cradle-to-Grave</a:t>
            </a:r>
            <a:r>
              <a:rPr b="0" lang="lv-LV" sz="2200">
                <a:solidFill>
                  <a:schemeClr val="dk1"/>
                </a:solidFill>
              </a:rPr>
              <a:t>: from the extraction of raw materials to the use and disposal of the product.</a:t>
            </a:r>
            <a:endParaRPr b="0" sz="2200">
              <a:solidFill>
                <a:schemeClr val="dk1"/>
              </a:solidFill>
            </a:endParaRPr>
          </a:p>
          <a:p>
            <a:pPr indent="0" lvl="0" marL="0" rtl="0" algn="l">
              <a:lnSpc>
                <a:spcPct val="90000"/>
              </a:lnSpc>
              <a:spcBef>
                <a:spcPts val="1000"/>
              </a:spcBef>
              <a:spcAft>
                <a:spcPts val="0"/>
              </a:spcAft>
              <a:buClr>
                <a:schemeClr val="dk1"/>
              </a:buClr>
              <a:buSzPts val="2200"/>
              <a:buNone/>
            </a:pPr>
            <a:r>
              <a:rPr lang="lv-LV" sz="2200">
                <a:solidFill>
                  <a:schemeClr val="dk1"/>
                </a:solidFill>
              </a:rPr>
              <a:t>Gate-to-Gate</a:t>
            </a:r>
            <a:r>
              <a:rPr b="0" lang="lv-LV" sz="2200">
                <a:solidFill>
                  <a:schemeClr val="dk1"/>
                </a:solidFill>
              </a:rPr>
              <a:t>: from one specific point in the life cycle (for example, where raw materials enter the production building) to another point further in the life cycle (for example, where the final product is delivered to the end user).</a:t>
            </a:r>
            <a:endParaRPr b="0" sz="22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