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 id="214748365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Lst>
  <p:sldSz cy="6858000" cx="12192000"/>
  <p:notesSz cx="6858000" cy="9144000"/>
  <p:embeddedFontLst>
    <p:embeddedFont>
      <p:font typeface="Roboto"/>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34">
          <p15:clr>
            <a:srgbClr val="A4A3A4"/>
          </p15:clr>
        </p15:guide>
        <p15:guide id="2" pos="7446">
          <p15:clr>
            <a:srgbClr val="A4A3A4"/>
          </p15:clr>
        </p15:guide>
        <p15:guide id="3" pos="3749">
          <p15:clr>
            <a:srgbClr val="A4A3A4"/>
          </p15:clr>
        </p15:guide>
        <p15:guide id="4" orient="horz" pos="1774">
          <p15:clr>
            <a:srgbClr val="A4A3A4"/>
          </p15:clr>
        </p15:guide>
        <p15:guide id="5" pos="393">
          <p15:clr>
            <a:srgbClr val="A4A3A4"/>
          </p15:clr>
        </p15:guide>
        <p15:guide id="6" orient="horz" pos="1230">
          <p15:clr>
            <a:srgbClr val="A4A3A4"/>
          </p15:clr>
        </p15:guide>
        <p15:guide id="7" orient="horz" pos="4110">
          <p15:clr>
            <a:srgbClr val="A4A3A4"/>
          </p15:clr>
        </p15:guide>
        <p15:guide id="8" orient="horz" pos="218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34"/>
        <p:guide pos="7446"/>
        <p:guide pos="3749"/>
        <p:guide pos="1774" orient="horz"/>
        <p:guide pos="393"/>
        <p:guide pos="1230" orient="horz"/>
        <p:guide pos="4110" orient="horz"/>
        <p:guide pos="218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Roboto-bold.fntdata"/><Relationship Id="rId52" Type="http://schemas.openxmlformats.org/officeDocument/2006/relationships/font" Target="fonts/Roboto-regular.fntdata"/><Relationship Id="rId11" Type="http://schemas.openxmlformats.org/officeDocument/2006/relationships/slide" Target="slides/slide5.xml"/><Relationship Id="rId55" Type="http://schemas.openxmlformats.org/officeDocument/2006/relationships/font" Target="fonts/Roboto-boldItalic.fntdata"/><Relationship Id="rId10" Type="http://schemas.openxmlformats.org/officeDocument/2006/relationships/slide" Target="slides/slide4.xml"/><Relationship Id="rId54" Type="http://schemas.openxmlformats.org/officeDocument/2006/relationships/font" Target="fonts/Roboto-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lv-LV"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 name="Google Shape;4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 name="Google Shape;13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 name="Google Shape;14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 name="Google Shape;15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 name="Google Shape;17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 name="Google Shape;18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 name="Google Shape;19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 name="Google Shape;19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8" name="Google Shape;20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 name="Google Shape;5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7" name="Google Shape;21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 name="Google Shape;22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6" name="Google Shape;23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5" name="Google Shape;24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4" name="Google Shape;25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3" name="Google Shape;26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2" name="Google Shape;27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5" name="Google Shape;28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4" name="Google Shape;29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 name="Google Shape;6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2" name="Google Shape;31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1" name="Google Shape;32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0" name="Google Shape;33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9" name="Google Shape;33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8" name="Google Shape;34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7" name="Google Shape;35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6" name="Google Shape;36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5" name="Google Shape;37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4" name="Google Shape;384;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 name="Google Shape;6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3" name="Google Shape;393;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9" name="Google Shape;39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6" name="Google Shape;40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5" name="Google Shape;415;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4" name="Google Shape;42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2" name="Google Shape;432;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 name="Google Shape;7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 name="Google Shape;8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 name="Google Shape;8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 name="Google Shape;9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 name="Google Shape;10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el und Inhalt">
  <p:cSld name="2_Titel und Inhalt">
    <p:spTree>
      <p:nvGrpSpPr>
        <p:cNvPr id="10" name="Shape 1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with Footer">
  <p:cSld name="Empty with Footer">
    <p:spTree>
      <p:nvGrpSpPr>
        <p:cNvPr id="15" name="Shape 15"/>
        <p:cNvGrpSpPr/>
        <p:nvPr/>
      </p:nvGrpSpPr>
      <p:grpSpPr>
        <a:xfrm>
          <a:off x="0" y="0"/>
          <a:ext cx="0" cy="0"/>
          <a:chOff x="0" y="0"/>
          <a:chExt cx="0" cy="0"/>
        </a:xfrm>
      </p:grpSpPr>
      <p:sp>
        <p:nvSpPr>
          <p:cNvPr id="16" name="Google Shape;16;p4"/>
          <p:cNvSpPr txBox="1"/>
          <p:nvPr>
            <p:ph type="title"/>
          </p:nvPr>
        </p:nvSpPr>
        <p:spPr>
          <a:xfrm>
            <a:off x="513524" y="385698"/>
            <a:ext cx="7376010" cy="5508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5C8064"/>
              </a:buClr>
              <a:buSzPts val="4400"/>
              <a:buFont typeface="Calibri"/>
              <a:buNone/>
              <a:defRPr b="1" sz="4400">
                <a:solidFill>
                  <a:srgbClr val="5C806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with 1 pic">
  <p:cSld name="Standard with 1 pic">
    <p:spTree>
      <p:nvGrpSpPr>
        <p:cNvPr id="17" name="Shape 17"/>
        <p:cNvGrpSpPr/>
        <p:nvPr/>
      </p:nvGrpSpPr>
      <p:grpSpPr>
        <a:xfrm>
          <a:off x="0" y="0"/>
          <a:ext cx="0" cy="0"/>
          <a:chOff x="0" y="0"/>
          <a:chExt cx="0" cy="0"/>
        </a:xfrm>
      </p:grpSpPr>
      <p:sp>
        <p:nvSpPr>
          <p:cNvPr id="18" name="Google Shape;18;p5"/>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 name="Google Shape;19;p5"/>
          <p:cNvSpPr/>
          <p:nvPr>
            <p:ph idx="2" type="pic"/>
          </p:nvPr>
        </p:nvSpPr>
        <p:spPr>
          <a:xfrm>
            <a:off x="0" y="0"/>
            <a:ext cx="5354664" cy="6858000"/>
          </a:xfrm>
          <a:prstGeom prst="rect">
            <a:avLst/>
          </a:prstGeom>
          <a:noFill/>
          <a:ln>
            <a:noFill/>
          </a:ln>
        </p:spPr>
      </p:sp>
      <p:sp>
        <p:nvSpPr>
          <p:cNvPr id="20" name="Google Shape;20;p5"/>
          <p:cNvSpPr txBox="1"/>
          <p:nvPr>
            <p:ph idx="1" type="body"/>
          </p:nvPr>
        </p:nvSpPr>
        <p:spPr>
          <a:xfrm>
            <a:off x="5826524" y="1879460"/>
            <a:ext cx="4669622" cy="9445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5C8064"/>
              </a:buClr>
              <a:buSzPts val="4400"/>
              <a:buFont typeface="Arial"/>
              <a:buNone/>
              <a:defRPr b="1" i="0" sz="4400" u="none" cap="none" strike="noStrike">
                <a:solidFill>
                  <a:srgbClr val="5C8064"/>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 name="Google Shape;21;p5"/>
          <p:cNvSpPr txBox="1"/>
          <p:nvPr>
            <p:ph idx="3" type="body"/>
          </p:nvPr>
        </p:nvSpPr>
        <p:spPr>
          <a:xfrm>
            <a:off x="5826125" y="2611920"/>
            <a:ext cx="4670021" cy="9445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7BB2"/>
              </a:buClr>
              <a:buSzPts val="2400"/>
              <a:buFont typeface="Arial"/>
              <a:buNone/>
              <a:defRPr b="1" i="0" sz="2400" u="none" cap="none" strike="noStrike">
                <a:solidFill>
                  <a:srgbClr val="007BB2"/>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 name="Google Shape;22;p5"/>
          <p:cNvSpPr txBox="1"/>
          <p:nvPr>
            <p:ph idx="4" type="body"/>
          </p:nvPr>
        </p:nvSpPr>
        <p:spPr>
          <a:xfrm>
            <a:off x="5826125" y="3211513"/>
            <a:ext cx="5994400" cy="15382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 name="Google Shape;23;p5"/>
          <p:cNvSpPr txBox="1"/>
          <p:nvPr>
            <p:ph idx="5" type="body"/>
          </p:nvPr>
        </p:nvSpPr>
        <p:spPr>
          <a:xfrm>
            <a:off x="106363" y="6498077"/>
            <a:ext cx="3156091" cy="25832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100"/>
              <a:buFont typeface="Arial"/>
              <a:buNone/>
              <a:defRPr b="0" i="0" sz="11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ext/subheadline">
  <p:cSld name="Standard text/subheadline">
    <p:spTree>
      <p:nvGrpSpPr>
        <p:cNvPr id="24" name="Shape 24"/>
        <p:cNvGrpSpPr/>
        <p:nvPr/>
      </p:nvGrpSpPr>
      <p:grpSpPr>
        <a:xfrm>
          <a:off x="0" y="0"/>
          <a:ext cx="0" cy="0"/>
          <a:chOff x="0" y="0"/>
          <a:chExt cx="0" cy="0"/>
        </a:xfrm>
      </p:grpSpPr>
      <p:sp>
        <p:nvSpPr>
          <p:cNvPr id="25" name="Google Shape;25;p6"/>
          <p:cNvSpPr txBox="1"/>
          <p:nvPr>
            <p:ph type="title"/>
          </p:nvPr>
        </p:nvSpPr>
        <p:spPr>
          <a:xfrm>
            <a:off x="513524" y="385698"/>
            <a:ext cx="7376010" cy="5508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5C8064"/>
              </a:buClr>
              <a:buSzPts val="4400"/>
              <a:buFont typeface="Calibri"/>
              <a:buNone/>
              <a:defRPr b="1" sz="4400">
                <a:solidFill>
                  <a:srgbClr val="5C806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6"/>
          <p:cNvSpPr txBox="1"/>
          <p:nvPr>
            <p:ph idx="1" type="body"/>
          </p:nvPr>
        </p:nvSpPr>
        <p:spPr>
          <a:xfrm>
            <a:off x="533852" y="1408327"/>
            <a:ext cx="8989855" cy="55399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7BB2"/>
              </a:buClr>
              <a:buSzPts val="3600"/>
              <a:buFont typeface="Arial"/>
              <a:buNone/>
              <a:defRPr b="1" i="0" sz="3600" u="none" cap="none" strike="noStrike">
                <a:solidFill>
                  <a:srgbClr val="007BB2"/>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 name="Google Shape;27;p6"/>
          <p:cNvSpPr txBox="1"/>
          <p:nvPr>
            <p:ph idx="2" type="body"/>
          </p:nvPr>
        </p:nvSpPr>
        <p:spPr>
          <a:xfrm>
            <a:off x="533851" y="2098303"/>
            <a:ext cx="11284010" cy="382979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spTree>
      <p:nvGrpSpPr>
        <p:cNvPr id="28" name="Shape 28"/>
        <p:cNvGrpSpPr/>
        <p:nvPr/>
      </p:nvGrpSpPr>
      <p:grpSpPr>
        <a:xfrm>
          <a:off x="0" y="0"/>
          <a:ext cx="0" cy="0"/>
          <a:chOff x="0" y="0"/>
          <a:chExt cx="0" cy="0"/>
        </a:xfrm>
      </p:grpSpPr>
      <p:pic>
        <p:nvPicPr>
          <p:cNvPr id="29" name="Google Shape;29;p7"/>
          <p:cNvPicPr preferRelativeResize="0"/>
          <p:nvPr/>
        </p:nvPicPr>
        <p:blipFill rotWithShape="1">
          <a:blip r:embed="rId2">
            <a:alphaModFix/>
          </a:blip>
          <a:srcRect b="0" l="0" r="0" t="0"/>
          <a:stretch/>
        </p:blipFill>
        <p:spPr>
          <a:xfrm>
            <a:off x="5011282" y="1238287"/>
            <a:ext cx="2169437" cy="1145879"/>
          </a:xfrm>
          <a:prstGeom prst="rect">
            <a:avLst/>
          </a:prstGeom>
          <a:noFill/>
          <a:ln>
            <a:noFill/>
          </a:ln>
        </p:spPr>
      </p:pic>
      <p:sp>
        <p:nvSpPr>
          <p:cNvPr id="30" name="Google Shape;30;p7"/>
          <p:cNvSpPr txBox="1"/>
          <p:nvPr>
            <p:ph idx="1" type="body"/>
          </p:nvPr>
        </p:nvSpPr>
        <p:spPr>
          <a:xfrm>
            <a:off x="955858" y="3407313"/>
            <a:ext cx="10319159" cy="168813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4E84"/>
              </a:buClr>
              <a:buSzPts val="4400"/>
              <a:buFont typeface="Arial"/>
              <a:buNone/>
              <a:defRPr b="1" i="0" sz="4400" u="none" cap="none" strike="noStrike">
                <a:solidFill>
                  <a:srgbClr val="004E84"/>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mp; stats">
  <p:cSld name="Text &amp; stats">
    <p:spTree>
      <p:nvGrpSpPr>
        <p:cNvPr id="31" name="Shape 31"/>
        <p:cNvGrpSpPr/>
        <p:nvPr/>
      </p:nvGrpSpPr>
      <p:grpSpPr>
        <a:xfrm>
          <a:off x="0" y="0"/>
          <a:ext cx="0" cy="0"/>
          <a:chOff x="0" y="0"/>
          <a:chExt cx="0" cy="0"/>
        </a:xfrm>
      </p:grpSpPr>
      <p:sp>
        <p:nvSpPr>
          <p:cNvPr id="32" name="Google Shape;32;p8"/>
          <p:cNvSpPr txBox="1"/>
          <p:nvPr>
            <p:ph type="title"/>
          </p:nvPr>
        </p:nvSpPr>
        <p:spPr>
          <a:xfrm>
            <a:off x="513524" y="385698"/>
            <a:ext cx="7376010" cy="5508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5C8064"/>
              </a:buClr>
              <a:buSzPts val="4400"/>
              <a:buFont typeface="Calibri"/>
              <a:buNone/>
              <a:defRPr b="1" sz="4400">
                <a:solidFill>
                  <a:srgbClr val="5C806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
          <p:cNvSpPr txBox="1"/>
          <p:nvPr>
            <p:ph idx="1" type="body"/>
          </p:nvPr>
        </p:nvSpPr>
        <p:spPr>
          <a:xfrm>
            <a:off x="533852" y="2016252"/>
            <a:ext cx="8989855" cy="55399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7BB2"/>
              </a:buClr>
              <a:buSzPts val="3600"/>
              <a:buFont typeface="Arial"/>
              <a:buNone/>
              <a:defRPr b="1" i="0" sz="3600" u="none" cap="none" strike="noStrike">
                <a:solidFill>
                  <a:srgbClr val="007BB2"/>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 name="Google Shape;34;p8"/>
          <p:cNvSpPr txBox="1"/>
          <p:nvPr>
            <p:ph idx="2" type="body"/>
          </p:nvPr>
        </p:nvSpPr>
        <p:spPr>
          <a:xfrm>
            <a:off x="533851" y="2570250"/>
            <a:ext cx="6343041" cy="22748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3636"/>
              </a:lnSpc>
              <a:spcBef>
                <a:spcPts val="100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35" name="Google Shape;35;p8"/>
          <p:cNvCxnSpPr/>
          <p:nvPr/>
        </p:nvCxnSpPr>
        <p:spPr>
          <a:xfrm>
            <a:off x="7766044" y="2367318"/>
            <a:ext cx="0" cy="1837614"/>
          </a:xfrm>
          <a:prstGeom prst="straightConnector1">
            <a:avLst/>
          </a:prstGeom>
          <a:noFill/>
          <a:ln cap="flat" cmpd="sng" w="9525">
            <a:solidFill>
              <a:srgbClr val="004E84"/>
            </a:solidFill>
            <a:prstDash val="solid"/>
            <a:miter lim="800000"/>
            <a:headEnd len="sm" w="sm" type="none"/>
            <a:tailEnd len="sm" w="sm" type="none"/>
          </a:ln>
        </p:spPr>
      </p:cxnSp>
      <p:sp>
        <p:nvSpPr>
          <p:cNvPr id="36" name="Google Shape;36;p8"/>
          <p:cNvSpPr txBox="1"/>
          <p:nvPr>
            <p:ph idx="3" type="body"/>
          </p:nvPr>
        </p:nvSpPr>
        <p:spPr>
          <a:xfrm>
            <a:off x="8339116" y="2339030"/>
            <a:ext cx="1770005" cy="36981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4E84"/>
              </a:buClr>
              <a:buSzPts val="1800"/>
              <a:buFont typeface="Arial"/>
              <a:buNone/>
              <a:defRPr b="1" i="0" sz="1800" u="none" cap="none" strike="noStrike">
                <a:solidFill>
                  <a:srgbClr val="004E84"/>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 name="Google Shape;37;p8"/>
          <p:cNvSpPr txBox="1"/>
          <p:nvPr>
            <p:ph idx="4" type="body"/>
          </p:nvPr>
        </p:nvSpPr>
        <p:spPr>
          <a:xfrm>
            <a:off x="8339116" y="2893028"/>
            <a:ext cx="3015655" cy="860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AB419"/>
              </a:buClr>
              <a:buSzPts val="6000"/>
              <a:buFont typeface="Arial"/>
              <a:buNone/>
              <a:defRPr b="1" i="0" sz="6000" u="none" cap="none" strike="noStrike">
                <a:solidFill>
                  <a:srgbClr val="8AB419"/>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8"/>
          <p:cNvSpPr txBox="1"/>
          <p:nvPr>
            <p:ph idx="5" type="body"/>
          </p:nvPr>
        </p:nvSpPr>
        <p:spPr>
          <a:xfrm>
            <a:off x="8339116" y="3753753"/>
            <a:ext cx="2031513" cy="22748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3636"/>
              </a:lnSpc>
              <a:spcBef>
                <a:spcPts val="100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no Standard title ">
  <p:cSld name="Empty/no Standard title ">
    <p:spTree>
      <p:nvGrpSpPr>
        <p:cNvPr id="39" name="Shape 3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y Empty">
  <p:cSld name="Fully Empty">
    <p:spTree>
      <p:nvGrpSpPr>
        <p:cNvPr id="40" name="Shape 4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el und Inhalt">
  <p:cSld name="1_Titel und Inhalt">
    <p:spTree>
      <p:nvGrpSpPr>
        <p:cNvPr id="41" name="Shape 41"/>
        <p:cNvGrpSpPr/>
        <p:nvPr/>
      </p:nvGrpSpPr>
      <p:grpSpPr>
        <a:xfrm>
          <a:off x="0" y="0"/>
          <a:ext cx="0" cy="0"/>
          <a:chOff x="0" y="0"/>
          <a:chExt cx="0" cy="0"/>
        </a:xfrm>
      </p:grpSpPr>
      <p:sp>
        <p:nvSpPr>
          <p:cNvPr id="42" name="Google Shape;42;p11"/>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7BB2"/>
              </a:buClr>
              <a:buSzPts val="3600"/>
              <a:buFont typeface="Arial"/>
              <a:buNone/>
              <a:defRPr b="1" i="0" sz="3600" u="none" cap="none" strike="noStrike">
                <a:solidFill>
                  <a:srgbClr val="007BB2"/>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9" Type="http://schemas.openxmlformats.org/officeDocument/2006/relationships/theme" Target="../theme/theme1.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 name="Shape 11"/>
        <p:cNvGrpSpPr/>
        <p:nvPr/>
      </p:nvGrpSpPr>
      <p:grpSpPr>
        <a:xfrm>
          <a:off x="0" y="0"/>
          <a:ext cx="0" cy="0"/>
          <a:chOff x="0" y="0"/>
          <a:chExt cx="0" cy="0"/>
        </a:xfrm>
      </p:grpSpPr>
      <p:sp>
        <p:nvSpPr>
          <p:cNvPr id="12" name="Google Shape;12;p3"/>
          <p:cNvSpPr txBox="1"/>
          <p:nvPr>
            <p:ph type="title"/>
          </p:nvPr>
        </p:nvSpPr>
        <p:spPr>
          <a:xfrm>
            <a:off x="515295" y="365126"/>
            <a:ext cx="7789876" cy="540726"/>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5C8064"/>
              </a:buClr>
              <a:buSzPts val="4000"/>
              <a:buFont typeface="Calibri"/>
              <a:buNone/>
              <a:defRPr b="1" i="0" sz="4000" u="none" cap="none" strike="noStrike">
                <a:solidFill>
                  <a:srgbClr val="5C8064"/>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 name="Google Shape;13;p3"/>
          <p:cNvSpPr txBox="1"/>
          <p:nvPr/>
        </p:nvSpPr>
        <p:spPr>
          <a:xfrm>
            <a:off x="11289419" y="6205395"/>
            <a:ext cx="619153"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0" i="0" lang="lv-LV" sz="1400" u="none" cap="none" strike="noStrike">
                <a:solidFill>
                  <a:schemeClr val="dk1"/>
                </a:solidFill>
                <a:latin typeface="Calibri"/>
                <a:ea typeface="Calibri"/>
                <a:cs typeface="Calibri"/>
                <a:sym typeface="Calibri"/>
              </a:rPr>
              <a:t>| </a:t>
            </a:r>
            <a:fld id="{00000000-1234-1234-1234-123412341234}" type="slidenum">
              <a:rPr b="0" i="0" lang="lv-LV" sz="1400" u="none" cap="none" strike="noStrike">
                <a:solidFill>
                  <a:schemeClr val="dk2"/>
                </a:solidFill>
                <a:latin typeface="Calibri"/>
                <a:ea typeface="Calibri"/>
                <a:cs typeface="Calibri"/>
                <a:sym typeface="Calibri"/>
              </a:rPr>
              <a:t>‹#›</a:t>
            </a:fld>
            <a:endParaRPr b="1" i="0" sz="1400" u="none" cap="none" strike="noStrike">
              <a:solidFill>
                <a:schemeClr val="dk2"/>
              </a:solidFill>
              <a:latin typeface="Calibri"/>
              <a:ea typeface="Calibri"/>
              <a:cs typeface="Calibri"/>
              <a:sym typeface="Calibri"/>
            </a:endParaRPr>
          </a:p>
        </p:txBody>
      </p:sp>
      <p:sp>
        <p:nvSpPr>
          <p:cNvPr id="14" name="Google Shape;14;p3"/>
          <p:cNvSpPr txBox="1"/>
          <p:nvPr/>
        </p:nvSpPr>
        <p:spPr>
          <a:xfrm>
            <a:off x="16157050" y="201107"/>
            <a:ext cx="65" cy="615553"/>
          </a:xfrm>
          <a:prstGeom prst="rect">
            <a:avLst/>
          </a:prstGeom>
          <a:solidFill>
            <a:schemeClr val="lt1"/>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t/>
            </a:r>
            <a:endParaRPr b="1" i="0" sz="4000" u="none" cap="none" strike="noStrike">
              <a:solidFill>
                <a:srgbClr val="004E84"/>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sp>
        <p:nvSpPr>
          <p:cNvPr id="47" name="Google Shape;47;p12"/>
          <p:cNvSpPr/>
          <p:nvPr/>
        </p:nvSpPr>
        <p:spPr>
          <a:xfrm>
            <a:off x="9048308" y="3710756"/>
            <a:ext cx="4019106" cy="4019106"/>
          </a:xfrm>
          <a:prstGeom prst="ellipse">
            <a:avLst/>
          </a:prstGeom>
          <a:solidFill>
            <a:srgbClr val="5D7997">
              <a:alpha val="1843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 name="Google Shape;48;p12"/>
          <p:cNvSpPr txBox="1"/>
          <p:nvPr/>
        </p:nvSpPr>
        <p:spPr>
          <a:xfrm>
            <a:off x="821493" y="3163779"/>
            <a:ext cx="8347673" cy="549061"/>
          </a:xfrm>
          <a:prstGeom prst="rect">
            <a:avLst/>
          </a:prstGeom>
          <a:noFill/>
          <a:ln>
            <a:noFill/>
          </a:ln>
        </p:spPr>
        <p:txBody>
          <a:bodyPr anchorCtr="0" anchor="ctr" bIns="45700" lIns="0" spcFirstLastPara="1" rIns="0" wrap="square" tIns="45700">
            <a:spAutoFit/>
          </a:bodyPr>
          <a:lstStyle/>
          <a:p>
            <a:pPr indent="0" lvl="0" marL="0" marR="0" rtl="0" algn="l">
              <a:lnSpc>
                <a:spcPct val="72272"/>
              </a:lnSpc>
              <a:spcBef>
                <a:spcPts val="0"/>
              </a:spcBef>
              <a:spcAft>
                <a:spcPts val="0"/>
              </a:spcAft>
              <a:buClr>
                <a:srgbClr val="5C8064"/>
              </a:buClr>
              <a:buSzPts val="4400"/>
              <a:buFont typeface="Arial"/>
              <a:buNone/>
            </a:pPr>
            <a:r>
              <a:rPr b="1" i="0" lang="lv-LV" sz="4400" u="none" cap="none" strike="noStrike">
                <a:solidFill>
                  <a:srgbClr val="5C8064"/>
                </a:solidFill>
                <a:latin typeface="Calibri"/>
                <a:ea typeface="Calibri"/>
                <a:cs typeface="Calibri"/>
                <a:sym typeface="Calibri"/>
              </a:rPr>
              <a:t>Circular business models</a:t>
            </a:r>
            <a:endParaRPr b="1" i="0" sz="2400" u="none" cap="none" strike="noStrike">
              <a:solidFill>
                <a:srgbClr val="5C8064"/>
              </a:solidFill>
              <a:latin typeface="Calibri"/>
              <a:ea typeface="Calibri"/>
              <a:cs typeface="Calibri"/>
              <a:sym typeface="Calibri"/>
            </a:endParaRPr>
          </a:p>
        </p:txBody>
      </p:sp>
      <p:pic>
        <p:nvPicPr>
          <p:cNvPr id="49" name="Google Shape;49;p12"/>
          <p:cNvPicPr preferRelativeResize="0"/>
          <p:nvPr/>
        </p:nvPicPr>
        <p:blipFill rotWithShape="1">
          <a:blip r:embed="rId3">
            <a:alphaModFix/>
          </a:blip>
          <a:srcRect b="0" l="0" r="0" t="0"/>
          <a:stretch/>
        </p:blipFill>
        <p:spPr>
          <a:xfrm>
            <a:off x="9513125" y="4143167"/>
            <a:ext cx="3141245" cy="3141245"/>
          </a:xfrm>
          <a:prstGeom prst="rect">
            <a:avLst/>
          </a:prstGeom>
          <a:noFill/>
          <a:ln>
            <a:noFill/>
          </a:ln>
        </p:spPr>
      </p:pic>
      <p:pic>
        <p:nvPicPr>
          <p:cNvPr descr="A blue flag with yellow stars and a blue circle with green text&#10;&#10;Description automatically generated" id="50" name="Google Shape;50;p12"/>
          <p:cNvPicPr preferRelativeResize="0"/>
          <p:nvPr/>
        </p:nvPicPr>
        <p:blipFill rotWithShape="1">
          <a:blip r:embed="rId4">
            <a:alphaModFix/>
          </a:blip>
          <a:srcRect b="0" l="0" r="0" t="0"/>
          <a:stretch/>
        </p:blipFill>
        <p:spPr>
          <a:xfrm>
            <a:off x="634719" y="541077"/>
            <a:ext cx="4897820" cy="207113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1"/>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Introduction</a:t>
            </a:r>
            <a:endParaRPr/>
          </a:p>
        </p:txBody>
      </p:sp>
      <p:sp>
        <p:nvSpPr>
          <p:cNvPr id="135" name="Google Shape;135;p21"/>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sp>
        <p:nvSpPr>
          <p:cNvPr id="136" name="Google Shape;136;p21"/>
          <p:cNvSpPr txBox="1"/>
          <p:nvPr/>
        </p:nvSpPr>
        <p:spPr>
          <a:xfrm>
            <a:off x="610116" y="2177143"/>
            <a:ext cx="6553450" cy="4490612"/>
          </a:xfrm>
          <a:prstGeom prst="rect">
            <a:avLst/>
          </a:prstGeom>
          <a:noFill/>
          <a:ln>
            <a:noFill/>
          </a:ln>
        </p:spPr>
        <p:txBody>
          <a:bodyPr anchorCtr="0" anchor="t" bIns="0" lIns="0" spcFirstLastPara="1" rIns="0" wrap="square" tIns="0">
            <a:noAutofit/>
          </a:bodyPr>
          <a:lstStyle/>
          <a:p>
            <a:pPr indent="-171450" lvl="0" marL="285750" marR="0" rtl="0" algn="l">
              <a:lnSpc>
                <a:spcPct val="150000"/>
              </a:lnSpc>
              <a:spcBef>
                <a:spcPts val="0"/>
              </a:spcBef>
              <a:spcAft>
                <a:spcPts val="0"/>
              </a:spcAft>
              <a:buClr>
                <a:srgbClr val="000000"/>
              </a:buClr>
              <a:buSzPts val="1800"/>
              <a:buFont typeface="Courier New"/>
              <a:buNone/>
            </a:pPr>
            <a:r>
              <a:t/>
            </a:r>
            <a:endParaRPr b="0" i="0" sz="1800" u="none" cap="none" strike="noStrike">
              <a:solidFill>
                <a:srgbClr val="323E4F"/>
              </a:solidFill>
              <a:latin typeface="Calibri"/>
              <a:ea typeface="Calibri"/>
              <a:cs typeface="Calibri"/>
              <a:sym typeface="Calibri"/>
            </a:endParaRPr>
          </a:p>
          <a:p>
            <a:pPr indent="-285750" lvl="0" marL="285750" marR="0" rtl="0" algn="l">
              <a:lnSpc>
                <a:spcPct val="150000"/>
              </a:lnSpc>
              <a:spcBef>
                <a:spcPts val="0"/>
              </a:spcBef>
              <a:spcAft>
                <a:spcPts val="0"/>
              </a:spcAft>
              <a:buClr>
                <a:srgbClr val="000000"/>
              </a:buClr>
              <a:buSzPts val="1800"/>
              <a:buFont typeface="Courier New"/>
              <a:buChar char="o"/>
            </a:pPr>
            <a:r>
              <a:rPr b="0" i="0" lang="lv-LV" sz="1800" u="none" cap="none" strike="noStrike">
                <a:solidFill>
                  <a:srgbClr val="323E4F"/>
                </a:solidFill>
                <a:latin typeface="Calibri"/>
                <a:ea typeface="Calibri"/>
                <a:cs typeface="Calibri"/>
                <a:sym typeface="Calibri"/>
              </a:rPr>
              <a:t>Design out waste and pollution</a:t>
            </a:r>
            <a:endParaRPr b="0" i="0" sz="1800" u="none" cap="none" strike="noStrike">
              <a:solidFill>
                <a:srgbClr val="323E4F"/>
              </a:solidFill>
              <a:latin typeface="Calibri"/>
              <a:ea typeface="Calibri"/>
              <a:cs typeface="Calibri"/>
              <a:sym typeface="Calibri"/>
            </a:endParaRPr>
          </a:p>
          <a:p>
            <a:pPr indent="-285750" lvl="0" marL="285750" marR="0" rtl="0" algn="l">
              <a:lnSpc>
                <a:spcPct val="150000"/>
              </a:lnSpc>
              <a:spcBef>
                <a:spcPts val="0"/>
              </a:spcBef>
              <a:spcAft>
                <a:spcPts val="0"/>
              </a:spcAft>
              <a:buClr>
                <a:srgbClr val="000000"/>
              </a:buClr>
              <a:buSzPts val="1800"/>
              <a:buFont typeface="Courier New"/>
              <a:buChar char="o"/>
            </a:pPr>
            <a:r>
              <a:rPr b="0" i="0" lang="lv-LV" sz="1800" u="none" cap="none" strike="noStrike">
                <a:solidFill>
                  <a:srgbClr val="323E4F"/>
                </a:solidFill>
                <a:latin typeface="Calibri"/>
                <a:ea typeface="Calibri"/>
                <a:cs typeface="Calibri"/>
                <a:sym typeface="Calibri"/>
              </a:rPr>
              <a:t>Keep products and materials in use</a:t>
            </a:r>
            <a:endParaRPr b="0" i="0" sz="1800" u="none" cap="none" strike="noStrike">
              <a:solidFill>
                <a:srgbClr val="323E4F"/>
              </a:solidFill>
              <a:latin typeface="Calibri"/>
              <a:ea typeface="Calibri"/>
              <a:cs typeface="Calibri"/>
              <a:sym typeface="Calibri"/>
            </a:endParaRPr>
          </a:p>
          <a:p>
            <a:pPr indent="-285750" lvl="0" marL="285750" marR="0" rtl="0" algn="l">
              <a:lnSpc>
                <a:spcPct val="150000"/>
              </a:lnSpc>
              <a:spcBef>
                <a:spcPts val="0"/>
              </a:spcBef>
              <a:spcAft>
                <a:spcPts val="0"/>
              </a:spcAft>
              <a:buClr>
                <a:srgbClr val="000000"/>
              </a:buClr>
              <a:buSzPts val="1800"/>
              <a:buFont typeface="Courier New"/>
              <a:buChar char="o"/>
            </a:pPr>
            <a:r>
              <a:rPr b="0" i="0" lang="lv-LV" sz="1800" u="none" cap="none" strike="noStrike">
                <a:solidFill>
                  <a:srgbClr val="323E4F"/>
                </a:solidFill>
                <a:latin typeface="Calibri"/>
                <a:ea typeface="Calibri"/>
                <a:cs typeface="Calibri"/>
                <a:sym typeface="Calibri"/>
              </a:rPr>
              <a:t>Regenerate natural systems</a:t>
            </a:r>
            <a:endParaRPr b="0" i="0" sz="1800" u="none" cap="none" strike="noStrike">
              <a:solidFill>
                <a:srgbClr val="323E4F"/>
              </a:solidFill>
              <a:latin typeface="Calibri"/>
              <a:ea typeface="Calibri"/>
              <a:cs typeface="Calibri"/>
              <a:sym typeface="Calibri"/>
            </a:endParaRPr>
          </a:p>
          <a:p>
            <a:pPr indent="-285750" lvl="0" marL="285750" marR="0" rtl="0" algn="l">
              <a:lnSpc>
                <a:spcPct val="150000"/>
              </a:lnSpc>
              <a:spcBef>
                <a:spcPts val="0"/>
              </a:spcBef>
              <a:spcAft>
                <a:spcPts val="0"/>
              </a:spcAft>
              <a:buClr>
                <a:srgbClr val="000000"/>
              </a:buClr>
              <a:buSzPts val="1800"/>
              <a:buFont typeface="Courier New"/>
              <a:buChar char="o"/>
            </a:pPr>
            <a:r>
              <a:rPr b="0" i="0" lang="lv-LV" sz="1800" u="none" cap="none" strike="noStrike">
                <a:solidFill>
                  <a:srgbClr val="323E4F"/>
                </a:solidFill>
                <a:latin typeface="Calibri"/>
                <a:ea typeface="Calibri"/>
                <a:cs typeface="Calibri"/>
                <a:sym typeface="Calibri"/>
              </a:rPr>
              <a:t>Rethink the business model</a:t>
            </a:r>
            <a:endParaRPr b="0" i="0" sz="1800" u="none" cap="none" strike="noStrike">
              <a:solidFill>
                <a:srgbClr val="323E4F"/>
              </a:solidFill>
              <a:latin typeface="Calibri"/>
              <a:ea typeface="Calibri"/>
              <a:cs typeface="Calibri"/>
              <a:sym typeface="Calibri"/>
            </a:endParaRPr>
          </a:p>
          <a:p>
            <a:pPr indent="-285750" lvl="0" marL="285750" marR="0" rtl="0" algn="l">
              <a:lnSpc>
                <a:spcPct val="150000"/>
              </a:lnSpc>
              <a:spcBef>
                <a:spcPts val="0"/>
              </a:spcBef>
              <a:spcAft>
                <a:spcPts val="0"/>
              </a:spcAft>
              <a:buClr>
                <a:srgbClr val="000000"/>
              </a:buClr>
              <a:buSzPts val="1800"/>
              <a:buFont typeface="Courier New"/>
              <a:buChar char="o"/>
            </a:pPr>
            <a:r>
              <a:rPr b="0" i="0" lang="lv-LV" sz="1800" u="none" cap="none" strike="noStrike">
                <a:solidFill>
                  <a:srgbClr val="323E4F"/>
                </a:solidFill>
                <a:latin typeface="Calibri"/>
                <a:ea typeface="Calibri"/>
                <a:cs typeface="Calibri"/>
                <a:sym typeface="Calibri"/>
              </a:rPr>
              <a:t>Design for adaptability and disassembly</a:t>
            </a:r>
            <a:endParaRPr b="0" i="0" sz="1800" u="none" cap="none" strike="noStrike">
              <a:solidFill>
                <a:srgbClr val="323E4F"/>
              </a:solidFill>
              <a:latin typeface="Calibri"/>
              <a:ea typeface="Calibri"/>
              <a:cs typeface="Calibri"/>
              <a:sym typeface="Calibri"/>
            </a:endParaRPr>
          </a:p>
          <a:p>
            <a:pPr indent="-285750" lvl="0" marL="285750" marR="0" rtl="0" algn="l">
              <a:lnSpc>
                <a:spcPct val="150000"/>
              </a:lnSpc>
              <a:spcBef>
                <a:spcPts val="0"/>
              </a:spcBef>
              <a:spcAft>
                <a:spcPts val="0"/>
              </a:spcAft>
              <a:buClr>
                <a:srgbClr val="000000"/>
              </a:buClr>
              <a:buSzPts val="1800"/>
              <a:buFont typeface="Courier New"/>
              <a:buChar char="o"/>
            </a:pPr>
            <a:r>
              <a:rPr b="0" i="0" lang="lv-LV" sz="1800" u="none" cap="none" strike="noStrike">
                <a:solidFill>
                  <a:srgbClr val="323E4F"/>
                </a:solidFill>
                <a:latin typeface="Calibri"/>
                <a:ea typeface="Calibri"/>
                <a:cs typeface="Calibri"/>
                <a:sym typeface="Calibri"/>
              </a:rPr>
              <a:t>Use waste as a resource</a:t>
            </a:r>
            <a:endParaRPr b="0" i="0" sz="1800" u="none" cap="none" strike="noStrike">
              <a:solidFill>
                <a:srgbClr val="323E4F"/>
              </a:solidFill>
              <a:latin typeface="Calibri"/>
              <a:ea typeface="Calibri"/>
              <a:cs typeface="Calibri"/>
              <a:sym typeface="Calibri"/>
            </a:endParaRPr>
          </a:p>
          <a:p>
            <a:pPr indent="-285750" lvl="0" marL="285750" marR="0" rtl="0" algn="l">
              <a:lnSpc>
                <a:spcPct val="150000"/>
              </a:lnSpc>
              <a:spcBef>
                <a:spcPts val="0"/>
              </a:spcBef>
              <a:spcAft>
                <a:spcPts val="0"/>
              </a:spcAft>
              <a:buClr>
                <a:srgbClr val="000000"/>
              </a:buClr>
              <a:buSzPts val="1800"/>
              <a:buFont typeface="Courier New"/>
              <a:buChar char="o"/>
            </a:pPr>
            <a:r>
              <a:rPr b="0" i="0" lang="lv-LV" sz="1800" u="none" cap="none" strike="noStrike">
                <a:solidFill>
                  <a:srgbClr val="323E4F"/>
                </a:solidFill>
                <a:latin typeface="Calibri"/>
                <a:ea typeface="Calibri"/>
                <a:cs typeface="Calibri"/>
                <a:sym typeface="Calibri"/>
              </a:rPr>
              <a:t>Promote systems thinking</a:t>
            </a:r>
            <a:endParaRPr b="0" i="0" sz="1800" u="none" cap="none" strike="noStrike">
              <a:solidFill>
                <a:srgbClr val="323E4F"/>
              </a:solidFill>
              <a:latin typeface="Calibri"/>
              <a:ea typeface="Calibri"/>
              <a:cs typeface="Calibri"/>
              <a:sym typeface="Calibri"/>
            </a:endParaRPr>
          </a:p>
          <a:p>
            <a:pPr indent="-285750" lvl="0" marL="285750" marR="0" rtl="0" algn="l">
              <a:lnSpc>
                <a:spcPct val="150000"/>
              </a:lnSpc>
              <a:spcBef>
                <a:spcPts val="0"/>
              </a:spcBef>
              <a:spcAft>
                <a:spcPts val="0"/>
              </a:spcAft>
              <a:buClr>
                <a:srgbClr val="000000"/>
              </a:buClr>
              <a:buSzPts val="1800"/>
              <a:buFont typeface="Courier New"/>
              <a:buChar char="o"/>
            </a:pPr>
            <a:r>
              <a:rPr b="0" i="0" lang="lv-LV" sz="1800" u="none" cap="none" strike="noStrike">
                <a:solidFill>
                  <a:srgbClr val="323E4F"/>
                </a:solidFill>
                <a:latin typeface="Calibri"/>
                <a:ea typeface="Calibri"/>
                <a:cs typeface="Calibri"/>
                <a:sym typeface="Calibri"/>
              </a:rPr>
              <a:t>Foster innovation and collaboration</a:t>
            </a:r>
            <a:endParaRPr b="0" i="1" sz="1800" u="none" cap="none" strike="noStrike">
              <a:solidFill>
                <a:schemeClr val="dk1"/>
              </a:solidFill>
              <a:latin typeface="Calibri"/>
              <a:ea typeface="Calibri"/>
              <a:cs typeface="Calibri"/>
              <a:sym typeface="Calibri"/>
            </a:endParaRPr>
          </a:p>
        </p:txBody>
      </p:sp>
      <p:pic>
        <p:nvPicPr>
          <p:cNvPr descr="A paper with writing on it and a pen on a table&#10;&#10;Description automatically generated" id="137" name="Google Shape;137;p21"/>
          <p:cNvPicPr preferRelativeResize="0"/>
          <p:nvPr/>
        </p:nvPicPr>
        <p:blipFill rotWithShape="1">
          <a:blip r:embed="rId3">
            <a:alphaModFix/>
          </a:blip>
          <a:srcRect b="0" l="0" r="0" t="0"/>
          <a:stretch/>
        </p:blipFill>
        <p:spPr>
          <a:xfrm>
            <a:off x="5393786" y="1309567"/>
            <a:ext cx="6106704" cy="4071482"/>
          </a:xfrm>
          <a:prstGeom prst="rect">
            <a:avLst/>
          </a:prstGeom>
          <a:noFill/>
          <a:ln>
            <a:noFill/>
          </a:ln>
        </p:spPr>
      </p:pic>
      <p:sp>
        <p:nvSpPr>
          <p:cNvPr id="138" name="Google Shape;138;p21"/>
          <p:cNvSpPr txBox="1"/>
          <p:nvPr/>
        </p:nvSpPr>
        <p:spPr>
          <a:xfrm>
            <a:off x="8041206" y="5387495"/>
            <a:ext cx="3459284"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Photo source: pexels.com</a:t>
            </a:r>
            <a:endParaRPr/>
          </a:p>
        </p:txBody>
      </p:sp>
      <p:sp>
        <p:nvSpPr>
          <p:cNvPr id="139" name="Google Shape;139;p21"/>
          <p:cNvSpPr txBox="1"/>
          <p:nvPr/>
        </p:nvSpPr>
        <p:spPr>
          <a:xfrm>
            <a:off x="597969" y="1458991"/>
            <a:ext cx="4485400" cy="582166"/>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None/>
            </a:pPr>
            <a:r>
              <a:rPr b="1" i="0" lang="lv-LV" sz="2800" u="none" cap="none" strike="noStrike">
                <a:solidFill>
                  <a:schemeClr val="dk1"/>
                </a:solidFill>
                <a:latin typeface="Calibri"/>
                <a:ea typeface="Calibri"/>
                <a:cs typeface="Calibri"/>
                <a:sym typeface="Calibri"/>
              </a:rPr>
              <a:t>Principles of the Circular business models</a:t>
            </a:r>
            <a:endParaRPr b="1" i="0" sz="2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2"/>
          <p:cNvSpPr txBox="1"/>
          <p:nvPr/>
        </p:nvSpPr>
        <p:spPr>
          <a:xfrm>
            <a:off x="623901" y="2374410"/>
            <a:ext cx="10728000" cy="4399029"/>
          </a:xfrm>
          <a:prstGeom prst="rect">
            <a:avLst/>
          </a:prstGeom>
          <a:noFill/>
          <a:ln>
            <a:noFill/>
          </a:ln>
        </p:spPr>
        <p:txBody>
          <a:bodyPr anchorCtr="0" anchor="t" bIns="0" lIns="0" spcFirstLastPara="1" rIns="0" wrap="square" tIns="0">
            <a:noAutofit/>
          </a:bodyPr>
          <a:lstStyle/>
          <a:p>
            <a:pPr indent="0" lvl="0" marL="0" marR="0" rtl="0" algn="l">
              <a:lnSpc>
                <a:spcPct val="138888"/>
              </a:lnSpc>
              <a:spcBef>
                <a:spcPts val="0"/>
              </a:spcBef>
              <a:spcAft>
                <a:spcPts val="0"/>
              </a:spcAft>
              <a:buNone/>
            </a:pPr>
            <a:r>
              <a:rPr b="1" i="0" lang="lv-LV" sz="1800" u="none" cap="none" strike="noStrike">
                <a:solidFill>
                  <a:schemeClr val="dk1"/>
                </a:solidFill>
                <a:latin typeface="Calibri"/>
                <a:ea typeface="Calibri"/>
                <a:cs typeface="Calibri"/>
                <a:sym typeface="Calibri"/>
              </a:rPr>
              <a:t>Environmental Benefits</a:t>
            </a:r>
            <a:endParaRPr b="1" i="0" sz="1800" u="none" cap="none" strike="noStrike">
              <a:solidFill>
                <a:schemeClr val="dk1"/>
              </a:solidFill>
              <a:latin typeface="Calibri"/>
              <a:ea typeface="Calibri"/>
              <a:cs typeface="Calibri"/>
              <a:sym typeface="Calibri"/>
            </a:endParaRPr>
          </a:p>
          <a:p>
            <a:pPr indent="-285750" lvl="2"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chemeClr val="dk1"/>
                </a:solidFill>
                <a:latin typeface="Calibri"/>
                <a:ea typeface="Calibri"/>
                <a:cs typeface="Calibri"/>
                <a:sym typeface="Calibri"/>
              </a:rPr>
              <a:t>Reduced Waste and Pollution</a:t>
            </a:r>
            <a:endParaRPr b="0" i="0" sz="1600" u="none" cap="none" strike="noStrike">
              <a:solidFill>
                <a:schemeClr val="dk1"/>
              </a:solidFill>
              <a:latin typeface="Calibri"/>
              <a:ea typeface="Calibri"/>
              <a:cs typeface="Calibri"/>
              <a:sym typeface="Calibri"/>
            </a:endParaRPr>
          </a:p>
          <a:p>
            <a:pPr indent="-285750" lvl="2"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chemeClr val="dk1"/>
                </a:solidFill>
                <a:latin typeface="Calibri"/>
                <a:ea typeface="Calibri"/>
                <a:cs typeface="Calibri"/>
                <a:sym typeface="Calibri"/>
              </a:rPr>
              <a:t>Conservation of Resources</a:t>
            </a:r>
            <a:endParaRPr b="0" i="0" sz="1600" u="none" cap="none" strike="noStrike">
              <a:solidFill>
                <a:schemeClr val="dk1"/>
              </a:solidFill>
              <a:latin typeface="Calibri"/>
              <a:ea typeface="Calibri"/>
              <a:cs typeface="Calibri"/>
              <a:sym typeface="Calibri"/>
            </a:endParaRPr>
          </a:p>
          <a:p>
            <a:pPr indent="-285750" lvl="2"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chemeClr val="dk1"/>
                </a:solidFill>
                <a:latin typeface="Calibri"/>
                <a:ea typeface="Calibri"/>
                <a:cs typeface="Calibri"/>
                <a:sym typeface="Calibri"/>
              </a:rPr>
              <a:t>Lower Carbon Footprint)</a:t>
            </a:r>
            <a:endParaRPr/>
          </a:p>
          <a:p>
            <a:pPr indent="0" lvl="0" marL="0" marR="0" rtl="0" algn="l">
              <a:lnSpc>
                <a:spcPct val="138888"/>
              </a:lnSpc>
              <a:spcBef>
                <a:spcPts val="0"/>
              </a:spcBef>
              <a:spcAft>
                <a:spcPts val="0"/>
              </a:spcAft>
              <a:buNone/>
            </a:pPr>
            <a:r>
              <a:rPr b="1" i="0" lang="lv-LV" sz="1800" u="none" cap="none" strike="noStrike">
                <a:solidFill>
                  <a:schemeClr val="dk1"/>
                </a:solidFill>
                <a:latin typeface="Calibri"/>
                <a:ea typeface="Calibri"/>
                <a:cs typeface="Calibri"/>
                <a:sym typeface="Calibri"/>
              </a:rPr>
              <a:t>Social Benefits</a:t>
            </a:r>
            <a:endParaRPr b="1" i="0" sz="18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chemeClr val="dk1"/>
                </a:solidFill>
                <a:latin typeface="Calibri"/>
                <a:ea typeface="Calibri"/>
                <a:cs typeface="Calibri"/>
                <a:sym typeface="Calibri"/>
              </a:rPr>
              <a:t>Job Creation</a:t>
            </a:r>
            <a:endParaRPr b="0" i="0" sz="16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chemeClr val="dk1"/>
                </a:solidFill>
                <a:latin typeface="Calibri"/>
                <a:ea typeface="Calibri"/>
                <a:cs typeface="Calibri"/>
                <a:sym typeface="Calibri"/>
              </a:rPr>
              <a:t>Improved Quality of Life</a:t>
            </a:r>
            <a:endParaRPr b="0" i="0" sz="16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chemeClr val="dk1"/>
                </a:solidFill>
                <a:latin typeface="Calibri"/>
                <a:ea typeface="Calibri"/>
                <a:cs typeface="Calibri"/>
                <a:sym typeface="Calibri"/>
              </a:rPr>
              <a:t>Innovation and Collaboration</a:t>
            </a:r>
            <a:endParaRPr b="0" i="0" sz="16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None/>
            </a:pPr>
            <a:r>
              <a:rPr b="1" i="0" lang="lv-LV" sz="1800" u="none" cap="none" strike="noStrike">
                <a:solidFill>
                  <a:schemeClr val="dk1"/>
                </a:solidFill>
                <a:latin typeface="Calibri"/>
                <a:ea typeface="Calibri"/>
                <a:cs typeface="Calibri"/>
                <a:sym typeface="Calibri"/>
              </a:rPr>
              <a:t>Strategic and Operational Benefits</a:t>
            </a:r>
            <a:endParaRPr b="1" i="0" sz="18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chemeClr val="dk1"/>
                </a:solidFill>
                <a:latin typeface="Calibri"/>
                <a:ea typeface="Calibri"/>
                <a:cs typeface="Calibri"/>
                <a:sym typeface="Calibri"/>
              </a:rPr>
              <a:t>Enhanced Brand Image and Reputation</a:t>
            </a:r>
            <a:endParaRPr b="0" i="0" sz="16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chemeClr val="dk1"/>
                </a:solidFill>
                <a:latin typeface="Calibri"/>
                <a:ea typeface="Calibri"/>
                <a:cs typeface="Calibri"/>
                <a:sym typeface="Calibri"/>
              </a:rPr>
              <a:t>Regulatory Compliance and Incentives</a:t>
            </a:r>
            <a:endParaRPr b="0" i="0" sz="16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chemeClr val="dk1"/>
                </a:solidFill>
                <a:latin typeface="Calibri"/>
                <a:ea typeface="Calibri"/>
                <a:cs typeface="Calibri"/>
                <a:sym typeface="Calibri"/>
              </a:rPr>
              <a:t>Long-term Viability</a:t>
            </a:r>
            <a:endParaRPr b="0" i="0" sz="1600" u="none" cap="none" strike="noStrike">
              <a:solidFill>
                <a:schemeClr val="dk1"/>
              </a:solidFill>
              <a:latin typeface="Calibri"/>
              <a:ea typeface="Calibri"/>
              <a:cs typeface="Calibri"/>
              <a:sym typeface="Calibri"/>
            </a:endParaRPr>
          </a:p>
        </p:txBody>
      </p:sp>
      <p:sp>
        <p:nvSpPr>
          <p:cNvPr id="145" name="Google Shape;145;p22"/>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sp>
        <p:nvSpPr>
          <p:cNvPr id="146" name="Google Shape;146;p22"/>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5400"/>
              <a:t>Introduction</a:t>
            </a:r>
            <a:endParaRPr/>
          </a:p>
        </p:txBody>
      </p:sp>
      <p:sp>
        <p:nvSpPr>
          <p:cNvPr id="147" name="Google Shape;147;p22"/>
          <p:cNvSpPr txBox="1"/>
          <p:nvPr/>
        </p:nvSpPr>
        <p:spPr>
          <a:xfrm>
            <a:off x="597969" y="1458991"/>
            <a:ext cx="4485400" cy="582166"/>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None/>
            </a:pPr>
            <a:r>
              <a:rPr b="1" i="0" lang="lv-LV" sz="2800" u="none" cap="none" strike="noStrike">
                <a:solidFill>
                  <a:schemeClr val="dk1"/>
                </a:solidFill>
                <a:latin typeface="Calibri"/>
                <a:ea typeface="Calibri"/>
                <a:cs typeface="Calibri"/>
                <a:sym typeface="Calibri"/>
              </a:rPr>
              <a:t>Benefits of implementing circular business model</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None/>
            </a:pPr>
            <a:r>
              <a:t/>
            </a:r>
            <a:endParaRPr b="1" i="0" sz="2800" u="none" cap="none" strike="noStrike">
              <a:solidFill>
                <a:schemeClr val="dk1"/>
              </a:solidFill>
              <a:latin typeface="Calibri"/>
              <a:ea typeface="Calibri"/>
              <a:cs typeface="Calibri"/>
              <a:sym typeface="Calibri"/>
            </a:endParaRPr>
          </a:p>
        </p:txBody>
      </p:sp>
      <p:pic>
        <p:nvPicPr>
          <p:cNvPr descr="A city with many roads and buildings&#10;&#10;Description automatically generated" id="148" name="Google Shape;148;p22"/>
          <p:cNvPicPr preferRelativeResize="0"/>
          <p:nvPr/>
        </p:nvPicPr>
        <p:blipFill rotWithShape="1">
          <a:blip r:embed="rId3">
            <a:alphaModFix/>
          </a:blip>
          <a:srcRect b="0" l="9597" r="9597" t="5679"/>
          <a:stretch/>
        </p:blipFill>
        <p:spPr>
          <a:xfrm>
            <a:off x="4876800" y="1466814"/>
            <a:ext cx="6623689" cy="441796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3"/>
          <p:cNvSpPr txBox="1"/>
          <p:nvPr>
            <p:ph type="title"/>
          </p:nvPr>
        </p:nvSpPr>
        <p:spPr>
          <a:xfrm>
            <a:off x="475423" y="574875"/>
            <a:ext cx="11186806" cy="510021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5C8064"/>
              </a:buClr>
              <a:buSzPts val="4900"/>
              <a:buFont typeface="Calibri"/>
              <a:buNone/>
            </a:pPr>
            <a:r>
              <a:rPr lang="lv-LV" sz="4900"/>
              <a:t>Circular Business Models</a:t>
            </a:r>
            <a:endParaRPr/>
          </a:p>
        </p:txBody>
      </p:sp>
      <p:sp>
        <p:nvSpPr>
          <p:cNvPr id="154" name="Google Shape;154;p23"/>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4"/>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160" name="Google Shape;160;p24"/>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pic>
        <p:nvPicPr>
          <p:cNvPr descr="A circular diagram of a city&#10;&#10;Description automatically generated" id="161" name="Google Shape;161;p24"/>
          <p:cNvPicPr preferRelativeResize="0"/>
          <p:nvPr/>
        </p:nvPicPr>
        <p:blipFill rotWithShape="1">
          <a:blip r:embed="rId3">
            <a:alphaModFix/>
          </a:blip>
          <a:srcRect b="0" l="7164" r="7164" t="0"/>
          <a:stretch/>
        </p:blipFill>
        <p:spPr>
          <a:xfrm>
            <a:off x="4876800" y="1466814"/>
            <a:ext cx="6623689" cy="4417968"/>
          </a:xfrm>
          <a:prstGeom prst="rect">
            <a:avLst/>
          </a:prstGeom>
          <a:noFill/>
          <a:ln>
            <a:noFill/>
          </a:ln>
        </p:spPr>
      </p:pic>
      <p:sp>
        <p:nvSpPr>
          <p:cNvPr id="162" name="Google Shape;162;p24"/>
          <p:cNvSpPr txBox="1"/>
          <p:nvPr/>
        </p:nvSpPr>
        <p:spPr>
          <a:xfrm>
            <a:off x="623901" y="2320462"/>
            <a:ext cx="4085948" cy="3873564"/>
          </a:xfrm>
          <a:prstGeom prst="rect">
            <a:avLst/>
          </a:prstGeom>
          <a:noFill/>
          <a:ln>
            <a:noFill/>
          </a:ln>
        </p:spPr>
        <p:txBody>
          <a:bodyPr anchorCtr="0" anchor="t" bIns="0" lIns="0" spcFirstLastPara="1" rIns="0" wrap="square" tIns="0">
            <a:noAutofit/>
          </a:bodyPr>
          <a:lstStyle/>
          <a:p>
            <a:pPr indent="0" lvl="0" marL="0" marR="0" rtl="0" algn="l">
              <a:lnSpc>
                <a:spcPct val="138888"/>
              </a:lnSpc>
              <a:spcBef>
                <a:spcPts val="0"/>
              </a:spcBef>
              <a:spcAft>
                <a:spcPts val="0"/>
              </a:spcAft>
              <a:buNone/>
            </a:pPr>
            <a:r>
              <a:rPr b="1" i="0" lang="lv-LV" sz="1800" u="none" cap="none" strike="noStrike">
                <a:solidFill>
                  <a:schemeClr val="dk1"/>
                </a:solidFill>
                <a:latin typeface="Calibri"/>
                <a:ea typeface="Calibri"/>
                <a:cs typeface="Calibri"/>
                <a:sym typeface="Calibri"/>
              </a:rPr>
              <a:t>Content of the lecture</a:t>
            </a:r>
            <a:endParaRPr b="1" i="0" sz="18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800"/>
              <a:buFont typeface="Courier New"/>
              <a:buChar char="o"/>
            </a:pPr>
            <a:r>
              <a:rPr b="0" i="0" lang="lv-LV" sz="1800" u="none" cap="none" strike="noStrike">
                <a:solidFill>
                  <a:schemeClr val="dk1"/>
                </a:solidFill>
                <a:latin typeface="Calibri"/>
                <a:ea typeface="Calibri"/>
                <a:cs typeface="Calibri"/>
                <a:sym typeface="Calibri"/>
              </a:rPr>
              <a:t>Circular business models and good practices</a:t>
            </a:r>
            <a:endParaRPr b="0" i="0" sz="18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800"/>
              <a:buFont typeface="Courier New"/>
              <a:buChar char="o"/>
            </a:pPr>
            <a:r>
              <a:rPr b="0" i="0" lang="lv-LV" sz="1800" u="none" cap="none" strike="noStrike">
                <a:solidFill>
                  <a:schemeClr val="dk1"/>
                </a:solidFill>
                <a:latin typeface="Calibri"/>
                <a:ea typeface="Calibri"/>
                <a:cs typeface="Calibri"/>
                <a:sym typeface="Calibri"/>
              </a:rPr>
              <a:t>How to transfer from linear to circular business model</a:t>
            </a:r>
            <a:endParaRPr b="0" i="0" sz="18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800"/>
              <a:buFont typeface="Courier New"/>
              <a:buChar char="o"/>
            </a:pPr>
            <a:r>
              <a:rPr b="0" i="0" lang="lv-LV" sz="1800" u="none" cap="none" strike="noStrike">
                <a:solidFill>
                  <a:srgbClr val="323E4F"/>
                </a:solidFill>
                <a:latin typeface="Calibri"/>
                <a:ea typeface="Calibri"/>
                <a:cs typeface="Calibri"/>
                <a:sym typeface="Calibri"/>
              </a:rPr>
              <a:t>Task – Circular Business Model Innovation Challenge</a:t>
            </a:r>
            <a:endParaRPr b="0" i="0" sz="1600" u="none" cap="none" strike="noStrike">
              <a:solidFill>
                <a:schemeClr val="dk1"/>
              </a:solidFill>
              <a:latin typeface="Calibri"/>
              <a:ea typeface="Calibri"/>
              <a:cs typeface="Calibri"/>
              <a:sym typeface="Calibri"/>
            </a:endParaRPr>
          </a:p>
        </p:txBody>
      </p:sp>
      <p:sp>
        <p:nvSpPr>
          <p:cNvPr id="163" name="Google Shape;163;p24"/>
          <p:cNvSpPr txBox="1"/>
          <p:nvPr/>
        </p:nvSpPr>
        <p:spPr>
          <a:xfrm>
            <a:off x="8041206" y="5897540"/>
            <a:ext cx="3459284"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Photo source: AI generated</a:t>
            </a:r>
            <a:endParaRPr b="0" i="1" sz="1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5"/>
          <p:cNvSpPr txBox="1"/>
          <p:nvPr>
            <p:ph type="title"/>
          </p:nvPr>
        </p:nvSpPr>
        <p:spPr>
          <a:xfrm>
            <a:off x="475423" y="574875"/>
            <a:ext cx="11186806" cy="541422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5C8064"/>
              </a:buClr>
              <a:buSzPts val="4900"/>
              <a:buFont typeface="Calibri"/>
              <a:buNone/>
            </a:pPr>
            <a:r>
              <a:rPr lang="lv-LV" sz="4900"/>
              <a:t>Circular Business Models</a:t>
            </a:r>
            <a:br>
              <a:rPr lang="lv-LV" sz="4900"/>
            </a:br>
            <a:r>
              <a:rPr lang="lv-LV" sz="4900"/>
              <a:t>and Good Practices</a:t>
            </a:r>
            <a:endParaRPr/>
          </a:p>
        </p:txBody>
      </p:sp>
      <p:sp>
        <p:nvSpPr>
          <p:cNvPr id="169" name="Google Shape;169;p25"/>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6"/>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175" name="Google Shape;175;p26"/>
          <p:cNvSpPr txBox="1"/>
          <p:nvPr/>
        </p:nvSpPr>
        <p:spPr>
          <a:xfrm>
            <a:off x="597970" y="1458991"/>
            <a:ext cx="3393459" cy="4629752"/>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RECYCLING MODEL</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Focuses on the recovery and reuse of materials from end-of-life products. It aims to bring materials back into the production cycle, thereby reducing the need for virgin materials and minimizing waste.</a:t>
            </a:r>
            <a:endParaRPr b="0" i="0" sz="1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p:txBody>
      </p:sp>
      <p:sp>
        <p:nvSpPr>
          <p:cNvPr id="176" name="Google Shape;176;p26"/>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pic>
        <p:nvPicPr>
          <p:cNvPr id="177" name="Google Shape;177;p26"/>
          <p:cNvPicPr preferRelativeResize="0"/>
          <p:nvPr/>
        </p:nvPicPr>
        <p:blipFill rotWithShape="1">
          <a:blip r:embed="rId3">
            <a:alphaModFix/>
          </a:blip>
          <a:srcRect b="0" l="0" r="0" t="0"/>
          <a:stretch/>
        </p:blipFill>
        <p:spPr>
          <a:xfrm>
            <a:off x="4754487" y="2082800"/>
            <a:ext cx="6746002" cy="2894845"/>
          </a:xfrm>
          <a:prstGeom prst="rect">
            <a:avLst/>
          </a:prstGeom>
          <a:noFill/>
          <a:ln>
            <a:noFill/>
          </a:ln>
        </p:spPr>
      </p:pic>
      <p:sp>
        <p:nvSpPr>
          <p:cNvPr id="178" name="Google Shape;178;p26"/>
          <p:cNvSpPr txBox="1"/>
          <p:nvPr/>
        </p:nvSpPr>
        <p:spPr>
          <a:xfrm>
            <a:off x="8041206" y="4987730"/>
            <a:ext cx="3459284"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URL reference: gamlemursten.dk</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7"/>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184" name="Google Shape;184;p27"/>
          <p:cNvSpPr txBox="1"/>
          <p:nvPr/>
        </p:nvSpPr>
        <p:spPr>
          <a:xfrm>
            <a:off x="597970" y="1458991"/>
            <a:ext cx="3393459" cy="4629752"/>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REFURBISHMENT MODEL</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This approach involves restoring used products to good condition. It extends the lifecycle of products and reduces the need for new resources.</a:t>
            </a:r>
            <a:endParaRPr b="0" i="0" sz="1800" u="none" cap="none" strike="noStrike">
              <a:solidFill>
                <a:schemeClr val="dk1"/>
              </a:solidFill>
              <a:latin typeface="Calibri"/>
              <a:ea typeface="Calibri"/>
              <a:cs typeface="Calibri"/>
              <a:sym typeface="Calibri"/>
            </a:endParaRPr>
          </a:p>
        </p:txBody>
      </p:sp>
      <p:sp>
        <p:nvSpPr>
          <p:cNvPr id="185" name="Google Shape;185;p27"/>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pic>
        <p:nvPicPr>
          <p:cNvPr id="186" name="Google Shape;186;p27"/>
          <p:cNvPicPr preferRelativeResize="0"/>
          <p:nvPr/>
        </p:nvPicPr>
        <p:blipFill rotWithShape="1">
          <a:blip r:embed="rId3">
            <a:alphaModFix/>
          </a:blip>
          <a:srcRect b="0" l="0" r="0" t="0"/>
          <a:stretch/>
        </p:blipFill>
        <p:spPr>
          <a:xfrm>
            <a:off x="7032171" y="1259769"/>
            <a:ext cx="4468319" cy="4625013"/>
          </a:xfrm>
          <a:prstGeom prst="rect">
            <a:avLst/>
          </a:prstGeom>
          <a:noFill/>
          <a:ln>
            <a:noFill/>
          </a:ln>
        </p:spPr>
      </p:pic>
      <p:sp>
        <p:nvSpPr>
          <p:cNvPr id="187" name="Google Shape;187;p27"/>
          <p:cNvSpPr txBox="1"/>
          <p:nvPr/>
        </p:nvSpPr>
        <p:spPr>
          <a:xfrm>
            <a:off x="7071666" y="5892945"/>
            <a:ext cx="4428824"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URL reference: customers.eu.patagonia.com/en-US/repairs</a:t>
            </a:r>
            <a:endParaRPr b="0" i="1" sz="12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8"/>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193" name="Google Shape;193;p28"/>
          <p:cNvSpPr txBox="1"/>
          <p:nvPr/>
        </p:nvSpPr>
        <p:spPr>
          <a:xfrm>
            <a:off x="597970" y="1458991"/>
            <a:ext cx="3393459" cy="4629752"/>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REMANUFACTURING MODEL</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This approach involves updating and upgrading items to a like-new condition. It extends the lifecycle of products and reduces the need for new resources.</a:t>
            </a:r>
            <a:endParaRPr b="0" i="0" sz="1800" u="none" cap="none" strike="noStrike">
              <a:solidFill>
                <a:schemeClr val="dk1"/>
              </a:solidFill>
              <a:latin typeface="Calibri"/>
              <a:ea typeface="Calibri"/>
              <a:cs typeface="Calibri"/>
              <a:sym typeface="Calibri"/>
            </a:endParaRPr>
          </a:p>
        </p:txBody>
      </p:sp>
      <p:sp>
        <p:nvSpPr>
          <p:cNvPr id="194" name="Google Shape;194;p28"/>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pic>
        <p:nvPicPr>
          <p:cNvPr id="195" name="Google Shape;195;p28"/>
          <p:cNvPicPr preferRelativeResize="0"/>
          <p:nvPr/>
        </p:nvPicPr>
        <p:blipFill rotWithShape="1">
          <a:blip r:embed="rId3">
            <a:alphaModFix/>
          </a:blip>
          <a:srcRect b="0" l="0" r="0" t="0"/>
          <a:stretch/>
        </p:blipFill>
        <p:spPr>
          <a:xfrm>
            <a:off x="5908625" y="1773661"/>
            <a:ext cx="5591864" cy="3963166"/>
          </a:xfrm>
          <a:prstGeom prst="rect">
            <a:avLst/>
          </a:prstGeom>
          <a:noFill/>
          <a:ln>
            <a:noFill/>
          </a:ln>
        </p:spPr>
      </p:pic>
      <p:sp>
        <p:nvSpPr>
          <p:cNvPr id="196" name="Google Shape;196;p28"/>
          <p:cNvSpPr txBox="1"/>
          <p:nvPr/>
        </p:nvSpPr>
        <p:spPr>
          <a:xfrm>
            <a:off x="5472615" y="5768880"/>
            <a:ext cx="6027875"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URL reference: www.caterpillar.com/en/company/sustainability/remanufacturing.html</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9"/>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202" name="Google Shape;202;p29"/>
          <p:cNvSpPr txBox="1"/>
          <p:nvPr/>
        </p:nvSpPr>
        <p:spPr>
          <a:xfrm>
            <a:off x="597975" y="1459000"/>
            <a:ext cx="3609900" cy="4629900"/>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PRODUCT-AS-A-SERVICE (PAAS) MODEL</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Instead of selling products, companies offer them as services. For example, instead of selling light bulbs, a company might sell lighting as a service. This model encourages companies to create durable, repairable products and to recycle or refurbish them at the end of their service life.</a:t>
            </a:r>
            <a:endParaRPr b="0" i="0" sz="1800" u="none" cap="none" strike="noStrike">
              <a:solidFill>
                <a:schemeClr val="dk1"/>
              </a:solidFill>
              <a:latin typeface="Calibri"/>
              <a:ea typeface="Calibri"/>
              <a:cs typeface="Calibri"/>
              <a:sym typeface="Calibri"/>
            </a:endParaRPr>
          </a:p>
        </p:txBody>
      </p:sp>
      <p:sp>
        <p:nvSpPr>
          <p:cNvPr id="203" name="Google Shape;203;p29"/>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pic>
        <p:nvPicPr>
          <p:cNvPr id="204" name="Google Shape;204;p29"/>
          <p:cNvPicPr preferRelativeResize="0"/>
          <p:nvPr/>
        </p:nvPicPr>
        <p:blipFill rotWithShape="1">
          <a:blip r:embed="rId3">
            <a:alphaModFix/>
          </a:blip>
          <a:srcRect b="3453" l="0" r="33228" t="7018"/>
          <a:stretch/>
        </p:blipFill>
        <p:spPr>
          <a:xfrm>
            <a:off x="4615543" y="2261534"/>
            <a:ext cx="6884946" cy="3049939"/>
          </a:xfrm>
          <a:prstGeom prst="rect">
            <a:avLst/>
          </a:prstGeom>
          <a:noFill/>
          <a:ln>
            <a:noFill/>
          </a:ln>
        </p:spPr>
      </p:pic>
      <p:sp>
        <p:nvSpPr>
          <p:cNvPr id="205" name="Google Shape;205;p29"/>
          <p:cNvSpPr txBox="1"/>
          <p:nvPr/>
        </p:nvSpPr>
        <p:spPr>
          <a:xfrm>
            <a:off x="5486400" y="5318570"/>
            <a:ext cx="6014090"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URL reference: www.lighting.philips.co.uk/oem-emea/products/connected-lighting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0"/>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211" name="Google Shape;211;p30"/>
          <p:cNvSpPr txBox="1"/>
          <p:nvPr/>
        </p:nvSpPr>
        <p:spPr>
          <a:xfrm>
            <a:off x="597970" y="1458991"/>
            <a:ext cx="3393459" cy="4629752"/>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BIOLOGICAL CYCLES MODEL</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This model involves designing products so that, at the end of their lifecycle, they can be safely returned to the environment. This approach is often seen in compostable products or materials that can be broken down naturally.</a:t>
            </a:r>
            <a:endParaRPr b="0" i="0" sz="1800" u="none" cap="none" strike="noStrike">
              <a:solidFill>
                <a:schemeClr val="dk1"/>
              </a:solidFill>
              <a:latin typeface="Calibri"/>
              <a:ea typeface="Calibri"/>
              <a:cs typeface="Calibri"/>
              <a:sym typeface="Calibri"/>
            </a:endParaRPr>
          </a:p>
        </p:txBody>
      </p:sp>
      <p:sp>
        <p:nvSpPr>
          <p:cNvPr id="212" name="Google Shape;212;p30"/>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sp>
        <p:nvSpPr>
          <p:cNvPr id="213" name="Google Shape;213;p30"/>
          <p:cNvSpPr txBox="1"/>
          <p:nvPr/>
        </p:nvSpPr>
        <p:spPr>
          <a:xfrm>
            <a:off x="7476025" y="5888350"/>
            <a:ext cx="4025198"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URL reference: boltthreads.com/technology/microsilk/</a:t>
            </a:r>
            <a:endParaRPr/>
          </a:p>
        </p:txBody>
      </p:sp>
      <p:pic>
        <p:nvPicPr>
          <p:cNvPr id="214" name="Google Shape;214;p30"/>
          <p:cNvPicPr preferRelativeResize="0"/>
          <p:nvPr/>
        </p:nvPicPr>
        <p:blipFill rotWithShape="1">
          <a:blip r:embed="rId3">
            <a:alphaModFix/>
          </a:blip>
          <a:srcRect b="0" l="0" r="3195" t="0"/>
          <a:stretch/>
        </p:blipFill>
        <p:spPr>
          <a:xfrm>
            <a:off x="4421661" y="1458990"/>
            <a:ext cx="7079562" cy="442579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sp>
        <p:nvSpPr>
          <p:cNvPr id="55" name="Google Shape;55;p13"/>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Methodological Notes</a:t>
            </a:r>
            <a:endParaRPr/>
          </a:p>
        </p:txBody>
      </p:sp>
      <p:sp>
        <p:nvSpPr>
          <p:cNvPr id="56" name="Google Shape;56;p13"/>
          <p:cNvSpPr txBox="1"/>
          <p:nvPr/>
        </p:nvSpPr>
        <p:spPr>
          <a:xfrm>
            <a:off x="620701" y="1840344"/>
            <a:ext cx="10728112" cy="4717652"/>
          </a:xfrm>
          <a:prstGeom prst="rect">
            <a:avLst/>
          </a:prstGeom>
          <a:noFill/>
          <a:ln>
            <a:noFill/>
          </a:ln>
        </p:spPr>
        <p:txBody>
          <a:bodyPr anchorCtr="0" anchor="t" bIns="0" lIns="0" spcFirstLastPara="1" rIns="0" wrap="square" tIns="0">
            <a:noAutofit/>
          </a:bodyPr>
          <a:lstStyle/>
          <a:p>
            <a:pPr indent="0" lvl="0" marL="0" marR="0" rtl="0" algn="l">
              <a:lnSpc>
                <a:spcPct val="138888"/>
              </a:lnSpc>
              <a:spcBef>
                <a:spcPts val="0"/>
              </a:spcBef>
              <a:spcAft>
                <a:spcPts val="0"/>
              </a:spcAft>
              <a:buClr>
                <a:srgbClr val="000000"/>
              </a:buClr>
              <a:buSzPts val="1800"/>
              <a:buFont typeface="Arial"/>
              <a:buNone/>
            </a:pPr>
            <a:r>
              <a:rPr b="1" i="0" lang="lv-LV" sz="1800" u="none" cap="none" strike="noStrike">
                <a:solidFill>
                  <a:schemeClr val="dk1"/>
                </a:solidFill>
                <a:latin typeface="Calibri"/>
                <a:ea typeface="Calibri"/>
                <a:cs typeface="Calibri"/>
                <a:sym typeface="Calibri"/>
              </a:rPr>
              <a:t>Summary</a:t>
            </a:r>
            <a:endParaRPr b="1" i="0" sz="1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This education program provides a comprehensive understanding of circular business models, enabling participants to apply circular principles in their professional activities or entrepreneurship ventures. It is adaptable to different educational settings and can be customized to meet specific learning objectives and time constraints.</a:t>
            </a:r>
            <a:endParaRPr b="0" i="0" sz="1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1" i="0" lang="lv-LV" sz="1800" u="none" cap="none" strike="noStrike">
                <a:solidFill>
                  <a:schemeClr val="dk1"/>
                </a:solidFill>
                <a:latin typeface="Calibri"/>
                <a:ea typeface="Calibri"/>
                <a:cs typeface="Calibri"/>
                <a:sym typeface="Calibri"/>
              </a:rPr>
              <a:t>Duration</a:t>
            </a:r>
            <a:r>
              <a:rPr b="0" i="0" lang="lv-LV" sz="1800" u="none" cap="none" strike="noStrike">
                <a:solidFill>
                  <a:schemeClr val="dk1"/>
                </a:solidFill>
                <a:latin typeface="Calibri"/>
                <a:ea typeface="Calibri"/>
                <a:cs typeface="Calibri"/>
                <a:sym typeface="Calibri"/>
              </a:rPr>
              <a:t>:</a:t>
            </a:r>
            <a:r>
              <a:rPr b="1" i="0" lang="lv-LV" sz="1800" u="none" cap="none" strike="noStrike">
                <a:solidFill>
                  <a:schemeClr val="dk1"/>
                </a:solidFill>
                <a:latin typeface="Calibri"/>
                <a:ea typeface="Calibri"/>
                <a:cs typeface="Calibri"/>
                <a:sym typeface="Calibri"/>
              </a:rPr>
              <a:t> </a:t>
            </a:r>
            <a:r>
              <a:rPr b="0" i="0" lang="lv-LV" sz="1800" u="none" cap="none" strike="noStrike">
                <a:solidFill>
                  <a:schemeClr val="dk1"/>
                </a:solidFill>
                <a:latin typeface="Calibri"/>
                <a:ea typeface="Calibri"/>
                <a:cs typeface="Calibri"/>
                <a:sym typeface="Calibri"/>
              </a:rPr>
              <a:t>4 hours</a:t>
            </a:r>
            <a:endParaRPr b="0" i="0" sz="1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1" i="0" lang="lv-LV" sz="1800" u="none" cap="none" strike="noStrike">
                <a:solidFill>
                  <a:schemeClr val="dk1"/>
                </a:solidFill>
                <a:latin typeface="Calibri"/>
                <a:ea typeface="Calibri"/>
                <a:cs typeface="Calibri"/>
                <a:sym typeface="Calibri"/>
              </a:rPr>
              <a:t>Training modes</a:t>
            </a:r>
            <a:r>
              <a:rPr b="0" i="0" lang="lv-LV" sz="1800" u="none" cap="none" strike="noStrike">
                <a:solidFill>
                  <a:schemeClr val="dk1"/>
                </a:solidFill>
                <a:latin typeface="Calibri"/>
                <a:ea typeface="Calibri"/>
                <a:cs typeface="Calibri"/>
                <a:sym typeface="Calibri"/>
              </a:rPr>
              <a:t>: in person; online; hybrid (both – in person and online)</a:t>
            </a:r>
            <a:endParaRPr b="0" i="0" sz="1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t/>
            </a:r>
            <a:endParaRPr b="0" i="0" sz="1800" u="none" cap="none" strike="noStrike">
              <a:solidFill>
                <a:srgbClr val="FF0000"/>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1" i="0" lang="lv-LV" sz="1800" u="none" cap="none" strike="noStrike">
                <a:solidFill>
                  <a:schemeClr val="dk1"/>
                </a:solidFill>
                <a:latin typeface="Calibri"/>
                <a:ea typeface="Calibri"/>
                <a:cs typeface="Calibri"/>
                <a:sym typeface="Calibri"/>
              </a:rPr>
              <a:t>Requirements for trainers</a:t>
            </a:r>
            <a:endParaRPr b="1" i="0" sz="1800" u="none" cap="none" strike="noStrike">
              <a:solidFill>
                <a:schemeClr val="dk1"/>
              </a:solidFill>
              <a:latin typeface="Calibri"/>
              <a:ea typeface="Calibri"/>
              <a:cs typeface="Calibri"/>
              <a:sym typeface="Calibri"/>
            </a:endParaRPr>
          </a:p>
          <a:p>
            <a:pPr indent="-285750" lvl="1" marL="742950" marR="0" rtl="0" algn="l">
              <a:lnSpc>
                <a:spcPct val="138888"/>
              </a:lnSpc>
              <a:spcBef>
                <a:spcPts val="0"/>
              </a:spcBef>
              <a:spcAft>
                <a:spcPts val="0"/>
              </a:spcAft>
              <a:buClr>
                <a:schemeClr val="dk1"/>
              </a:buClr>
              <a:buSzPts val="1800"/>
              <a:buFont typeface="Courier New"/>
              <a:buChar char="o"/>
            </a:pPr>
            <a:r>
              <a:rPr b="0" i="0" lang="lv-LV" sz="1800" u="none" cap="none" strike="noStrike">
                <a:solidFill>
                  <a:schemeClr val="dk1"/>
                </a:solidFill>
                <a:latin typeface="Calibri"/>
                <a:ea typeface="Calibri"/>
                <a:cs typeface="Calibri"/>
                <a:sym typeface="Calibri"/>
              </a:rPr>
              <a:t>Knowledge and experience in circular economy</a:t>
            </a:r>
            <a:endParaRPr b="0" i="0" sz="1800" u="none" cap="none" strike="noStrike">
              <a:solidFill>
                <a:schemeClr val="dk1"/>
              </a:solidFill>
              <a:latin typeface="Calibri"/>
              <a:ea typeface="Calibri"/>
              <a:cs typeface="Calibri"/>
              <a:sym typeface="Calibri"/>
            </a:endParaRPr>
          </a:p>
          <a:p>
            <a:pPr indent="-285750" lvl="1" marL="742950" marR="0" rtl="0" algn="l">
              <a:lnSpc>
                <a:spcPct val="138888"/>
              </a:lnSpc>
              <a:spcBef>
                <a:spcPts val="0"/>
              </a:spcBef>
              <a:spcAft>
                <a:spcPts val="0"/>
              </a:spcAft>
              <a:buClr>
                <a:schemeClr val="dk1"/>
              </a:buClr>
              <a:buSzPts val="1800"/>
              <a:buFont typeface="Courier New"/>
              <a:buChar char="o"/>
            </a:pPr>
            <a:r>
              <a:rPr b="0" i="0" lang="lv-LV" sz="1800" u="none" cap="none" strike="noStrike">
                <a:solidFill>
                  <a:schemeClr val="dk1"/>
                </a:solidFill>
                <a:latin typeface="Calibri"/>
                <a:ea typeface="Calibri"/>
                <a:cs typeface="Calibri"/>
                <a:sym typeface="Calibri"/>
              </a:rPr>
              <a:t>Green thinking, willing to change the way business operates</a:t>
            </a:r>
            <a:endParaRPr b="0" i="0" sz="1800" u="none" cap="none" strike="noStrike">
              <a:solidFill>
                <a:schemeClr val="dk1"/>
              </a:solidFill>
              <a:latin typeface="Calibri"/>
              <a:ea typeface="Calibri"/>
              <a:cs typeface="Calibri"/>
              <a:sym typeface="Calibri"/>
            </a:endParaRPr>
          </a:p>
          <a:p>
            <a:pPr indent="0" lvl="0" marL="0" marR="0" rtl="0" algn="l">
              <a:lnSpc>
                <a:spcPct val="113636"/>
              </a:lnSpc>
              <a:spcBef>
                <a:spcPts val="0"/>
              </a:spcBef>
              <a:spcAft>
                <a:spcPts val="0"/>
              </a:spcAft>
              <a:buClr>
                <a:srgbClr val="000000"/>
              </a:buClr>
              <a:buSzPts val="2200"/>
              <a:buFont typeface="Arial"/>
              <a:buNone/>
            </a:pPr>
            <a:r>
              <a:t/>
            </a:r>
            <a:endParaRPr b="0" i="0" sz="2200" u="none" cap="none" strike="noStrike">
              <a:solidFill>
                <a:srgbClr val="FF0000"/>
              </a:solidFill>
              <a:latin typeface="Calibri"/>
              <a:ea typeface="Calibri"/>
              <a:cs typeface="Calibri"/>
              <a:sym typeface="Calibri"/>
            </a:endParaRPr>
          </a:p>
        </p:txBody>
      </p:sp>
      <p:sp>
        <p:nvSpPr>
          <p:cNvPr id="57" name="Google Shape;57;p13"/>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1"/>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220" name="Google Shape;220;p31"/>
          <p:cNvSpPr txBox="1"/>
          <p:nvPr/>
        </p:nvSpPr>
        <p:spPr>
          <a:xfrm>
            <a:off x="597970" y="1458991"/>
            <a:ext cx="3393459" cy="4629752"/>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RESOURCE RECOVERY MODEL</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This model focuses on extracting valuable materials from waste streams. This can involve technologies that convert waste into energy, or processes that extract raw materials from waste products.</a:t>
            </a:r>
            <a:endParaRPr b="0" i="0" sz="1800" u="none" cap="none" strike="noStrike">
              <a:solidFill>
                <a:schemeClr val="dk1"/>
              </a:solidFill>
              <a:latin typeface="Calibri"/>
              <a:ea typeface="Calibri"/>
              <a:cs typeface="Calibri"/>
              <a:sym typeface="Calibri"/>
            </a:endParaRPr>
          </a:p>
        </p:txBody>
      </p:sp>
      <p:sp>
        <p:nvSpPr>
          <p:cNvPr id="221" name="Google Shape;221;p31"/>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pic>
        <p:nvPicPr>
          <p:cNvPr id="222" name="Google Shape;222;p31"/>
          <p:cNvPicPr preferRelativeResize="0"/>
          <p:nvPr/>
        </p:nvPicPr>
        <p:blipFill rotWithShape="1">
          <a:blip r:embed="rId3">
            <a:alphaModFix/>
          </a:blip>
          <a:srcRect b="0" l="0" r="0" t="0"/>
          <a:stretch/>
        </p:blipFill>
        <p:spPr>
          <a:xfrm>
            <a:off x="4948170" y="1255030"/>
            <a:ext cx="6552320" cy="4629752"/>
          </a:xfrm>
          <a:prstGeom prst="rect">
            <a:avLst/>
          </a:prstGeom>
          <a:noFill/>
          <a:ln>
            <a:noFill/>
          </a:ln>
        </p:spPr>
      </p:pic>
      <p:sp>
        <p:nvSpPr>
          <p:cNvPr id="223" name="Google Shape;223;p31"/>
          <p:cNvSpPr txBox="1"/>
          <p:nvPr/>
        </p:nvSpPr>
        <p:spPr>
          <a:xfrm>
            <a:off x="7848215" y="5883755"/>
            <a:ext cx="3653007"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URL reference: covanta.com</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2"/>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229" name="Google Shape;229;p32"/>
          <p:cNvSpPr txBox="1"/>
          <p:nvPr/>
        </p:nvSpPr>
        <p:spPr>
          <a:xfrm>
            <a:off x="597970" y="1458991"/>
            <a:ext cx="3393459" cy="4629752"/>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INDUSTRIAL SYMBIOSIS MODEL</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This model involves different industries working together so that the waste or byproducts of one process become the raw materials for another. This inter-industry collaboration helps create a closed-loop system where waste is minimized.</a:t>
            </a:r>
            <a:endParaRPr b="0" i="0" sz="1800" u="none" cap="none" strike="noStrike">
              <a:solidFill>
                <a:schemeClr val="dk1"/>
              </a:solidFill>
              <a:latin typeface="Calibri"/>
              <a:ea typeface="Calibri"/>
              <a:cs typeface="Calibri"/>
              <a:sym typeface="Calibri"/>
            </a:endParaRPr>
          </a:p>
        </p:txBody>
      </p:sp>
      <p:sp>
        <p:nvSpPr>
          <p:cNvPr id="230" name="Google Shape;230;p32"/>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pic>
        <p:nvPicPr>
          <p:cNvPr id="231" name="Google Shape;231;p32"/>
          <p:cNvPicPr preferRelativeResize="0"/>
          <p:nvPr/>
        </p:nvPicPr>
        <p:blipFill rotWithShape="1">
          <a:blip r:embed="rId3">
            <a:alphaModFix/>
          </a:blip>
          <a:srcRect b="0" l="0" r="0" t="2032"/>
          <a:stretch/>
        </p:blipFill>
        <p:spPr>
          <a:xfrm>
            <a:off x="6008915" y="1335313"/>
            <a:ext cx="5491576" cy="3165986"/>
          </a:xfrm>
          <a:prstGeom prst="rect">
            <a:avLst/>
          </a:prstGeom>
          <a:noFill/>
          <a:ln>
            <a:noFill/>
          </a:ln>
        </p:spPr>
      </p:pic>
      <p:pic>
        <p:nvPicPr>
          <p:cNvPr id="232" name="Google Shape;232;p32"/>
          <p:cNvPicPr preferRelativeResize="0"/>
          <p:nvPr/>
        </p:nvPicPr>
        <p:blipFill rotWithShape="1">
          <a:blip r:embed="rId4">
            <a:alphaModFix/>
          </a:blip>
          <a:srcRect b="0" l="0" r="0" t="0"/>
          <a:stretch/>
        </p:blipFill>
        <p:spPr>
          <a:xfrm>
            <a:off x="6008915" y="4486785"/>
            <a:ext cx="5491576" cy="1442657"/>
          </a:xfrm>
          <a:prstGeom prst="rect">
            <a:avLst/>
          </a:prstGeom>
          <a:noFill/>
          <a:ln>
            <a:noFill/>
          </a:ln>
        </p:spPr>
      </p:pic>
      <p:sp>
        <p:nvSpPr>
          <p:cNvPr id="233" name="Google Shape;233;p32"/>
          <p:cNvSpPr txBox="1"/>
          <p:nvPr/>
        </p:nvSpPr>
        <p:spPr>
          <a:xfrm>
            <a:off x="7848215" y="5934300"/>
            <a:ext cx="3653007"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URL reference: www.symbiosis.dk</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3"/>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239" name="Google Shape;239;p33"/>
          <p:cNvSpPr txBox="1"/>
          <p:nvPr/>
        </p:nvSpPr>
        <p:spPr>
          <a:xfrm>
            <a:off x="597970" y="1458991"/>
            <a:ext cx="3393459" cy="4629752"/>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DESIGN FOR DURABILITY AND LONGEVITY MODEL</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Products are designed from the outset to be durable, repairable, and upgradeable, thus extending their lifespan and reducing the need for replacement.</a:t>
            </a:r>
            <a:endParaRPr b="0" i="0" sz="1800" u="none" cap="none" strike="noStrike">
              <a:solidFill>
                <a:schemeClr val="dk1"/>
              </a:solidFill>
              <a:latin typeface="Calibri"/>
              <a:ea typeface="Calibri"/>
              <a:cs typeface="Calibri"/>
              <a:sym typeface="Calibri"/>
            </a:endParaRPr>
          </a:p>
        </p:txBody>
      </p:sp>
      <p:sp>
        <p:nvSpPr>
          <p:cNvPr id="240" name="Google Shape;240;p33"/>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sp>
        <p:nvSpPr>
          <p:cNvPr id="241" name="Google Shape;241;p33"/>
          <p:cNvSpPr txBox="1"/>
          <p:nvPr/>
        </p:nvSpPr>
        <p:spPr>
          <a:xfrm>
            <a:off x="7848215" y="5791855"/>
            <a:ext cx="3653007"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URL reference: www.autinetools.com</a:t>
            </a:r>
            <a:endParaRPr/>
          </a:p>
        </p:txBody>
      </p:sp>
      <p:pic>
        <p:nvPicPr>
          <p:cNvPr id="242" name="Google Shape;242;p33"/>
          <p:cNvPicPr preferRelativeResize="0"/>
          <p:nvPr/>
        </p:nvPicPr>
        <p:blipFill rotWithShape="1">
          <a:blip r:embed="rId3">
            <a:alphaModFix/>
          </a:blip>
          <a:srcRect b="0" l="0" r="7726" t="0"/>
          <a:stretch/>
        </p:blipFill>
        <p:spPr>
          <a:xfrm>
            <a:off x="5088926" y="1606642"/>
            <a:ext cx="6412300" cy="421088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4"/>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248" name="Google Shape;248;p34"/>
          <p:cNvSpPr txBox="1"/>
          <p:nvPr/>
        </p:nvSpPr>
        <p:spPr>
          <a:xfrm>
            <a:off x="597970" y="1458991"/>
            <a:ext cx="3393459" cy="4629752"/>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REPURCHASING OF GOODS</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Products are repurchased and selled in second hand stores to reduce the consumption of newly produced goods.</a:t>
            </a:r>
            <a:endParaRPr b="0" i="0" sz="1400" u="none" cap="none" strike="noStrike">
              <a:solidFill>
                <a:srgbClr val="000000"/>
              </a:solidFill>
              <a:latin typeface="Arial"/>
              <a:ea typeface="Arial"/>
              <a:cs typeface="Arial"/>
              <a:sym typeface="Arial"/>
            </a:endParaRPr>
          </a:p>
        </p:txBody>
      </p:sp>
      <p:sp>
        <p:nvSpPr>
          <p:cNvPr id="249" name="Google Shape;249;p34"/>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sp>
        <p:nvSpPr>
          <p:cNvPr id="250" name="Google Shape;250;p34"/>
          <p:cNvSpPr txBox="1"/>
          <p:nvPr/>
        </p:nvSpPr>
        <p:spPr>
          <a:xfrm>
            <a:off x="5239656" y="5025024"/>
            <a:ext cx="6293731" cy="1040407"/>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URL reference: www.ikea.com/global/en/newsroom/sustainability/the-worlds-first-secondhand-ikea-popup-store-opens-in-sweden-201104/</a:t>
            </a:r>
            <a:endParaRPr/>
          </a:p>
        </p:txBody>
      </p:sp>
      <p:pic>
        <p:nvPicPr>
          <p:cNvPr id="251" name="Google Shape;251;p34"/>
          <p:cNvPicPr preferRelativeResize="0"/>
          <p:nvPr/>
        </p:nvPicPr>
        <p:blipFill rotWithShape="1">
          <a:blip r:embed="rId3">
            <a:alphaModFix/>
          </a:blip>
          <a:srcRect b="0" l="0" r="0" t="0"/>
          <a:stretch/>
        </p:blipFill>
        <p:spPr>
          <a:xfrm>
            <a:off x="5093399" y="2107933"/>
            <a:ext cx="6438269" cy="291435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5"/>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257" name="Google Shape;257;p35"/>
          <p:cNvSpPr txBox="1"/>
          <p:nvPr/>
        </p:nvSpPr>
        <p:spPr>
          <a:xfrm>
            <a:off x="597970" y="1458991"/>
            <a:ext cx="3393459" cy="4629752"/>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RECYCLING OF GOODS</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Products are are accepted back and recycled, focusing on converting waste materials into new products or raw materials.</a:t>
            </a:r>
            <a:endParaRPr b="0" i="0" sz="1800" u="none" cap="none" strike="noStrike">
              <a:solidFill>
                <a:schemeClr val="dk1"/>
              </a:solidFill>
              <a:latin typeface="Calibri"/>
              <a:ea typeface="Calibri"/>
              <a:cs typeface="Calibri"/>
              <a:sym typeface="Calibri"/>
            </a:endParaRPr>
          </a:p>
        </p:txBody>
      </p:sp>
      <p:sp>
        <p:nvSpPr>
          <p:cNvPr id="258" name="Google Shape;258;p35"/>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pic>
        <p:nvPicPr>
          <p:cNvPr id="259" name="Google Shape;259;p35"/>
          <p:cNvPicPr preferRelativeResize="0"/>
          <p:nvPr/>
        </p:nvPicPr>
        <p:blipFill rotWithShape="1">
          <a:blip r:embed="rId3">
            <a:alphaModFix/>
          </a:blip>
          <a:srcRect b="0" l="0" r="0" t="0"/>
          <a:stretch/>
        </p:blipFill>
        <p:spPr>
          <a:xfrm>
            <a:off x="6008915" y="1232358"/>
            <a:ext cx="5491576" cy="4784168"/>
          </a:xfrm>
          <a:prstGeom prst="rect">
            <a:avLst/>
          </a:prstGeom>
          <a:noFill/>
          <a:ln>
            <a:noFill/>
          </a:ln>
        </p:spPr>
      </p:pic>
      <p:sp>
        <p:nvSpPr>
          <p:cNvPr id="260" name="Google Shape;260;p35"/>
          <p:cNvSpPr txBox="1"/>
          <p:nvPr/>
        </p:nvSpPr>
        <p:spPr>
          <a:xfrm>
            <a:off x="6008916" y="5998630"/>
            <a:ext cx="5515282"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URL reference: www2.hm.com/en_us/sustainability-at-hm/our-work/close-the-loop.html</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6"/>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266" name="Google Shape;266;p36"/>
          <p:cNvSpPr txBox="1"/>
          <p:nvPr/>
        </p:nvSpPr>
        <p:spPr>
          <a:xfrm>
            <a:off x="597970" y="1458991"/>
            <a:ext cx="3571259" cy="4629752"/>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EQUIPMENT AND TECHNOLOGY SHARING</a:t>
            </a:r>
            <a:endParaRPr b="0" i="0" sz="1400" u="none" cap="none" strike="noStrike">
              <a:solidFill>
                <a:srgbClr val="000000"/>
              </a:solidFill>
              <a:latin typeface="Arial"/>
              <a:ea typeface="Arial"/>
              <a:cs typeface="Arial"/>
              <a:sym typeface="Arial"/>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MODEL</a:t>
            </a:r>
            <a:endParaRPr b="0" i="0" sz="1400" u="none" cap="none" strike="noStrike">
              <a:solidFill>
                <a:srgbClr val="000000"/>
              </a:solidFill>
              <a:latin typeface="Arial"/>
              <a:ea typeface="Arial"/>
              <a:cs typeface="Arial"/>
              <a:sym typeface="Arial"/>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This model promotes the sharing of equipment and technology, such as workshop premises and tools. It maximizes the use of products, reduces the need for individual ownership, and often leads to reduced resource consumption.</a:t>
            </a:r>
            <a:endParaRPr b="0" i="0" sz="1800" u="none" cap="none" strike="noStrike">
              <a:solidFill>
                <a:schemeClr val="dk1"/>
              </a:solidFill>
              <a:latin typeface="Calibri"/>
              <a:ea typeface="Calibri"/>
              <a:cs typeface="Calibri"/>
              <a:sym typeface="Calibri"/>
            </a:endParaRPr>
          </a:p>
        </p:txBody>
      </p:sp>
      <p:sp>
        <p:nvSpPr>
          <p:cNvPr id="267" name="Google Shape;267;p36"/>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pic>
        <p:nvPicPr>
          <p:cNvPr id="268" name="Google Shape;268;p36"/>
          <p:cNvPicPr preferRelativeResize="0"/>
          <p:nvPr/>
        </p:nvPicPr>
        <p:blipFill rotWithShape="1">
          <a:blip r:embed="rId3">
            <a:alphaModFix/>
          </a:blip>
          <a:srcRect b="0" l="0" r="0" t="0"/>
          <a:stretch/>
        </p:blipFill>
        <p:spPr>
          <a:xfrm>
            <a:off x="4551310" y="1428896"/>
            <a:ext cx="6949180" cy="4455886"/>
          </a:xfrm>
          <a:prstGeom prst="rect">
            <a:avLst/>
          </a:prstGeom>
          <a:noFill/>
          <a:ln>
            <a:noFill/>
          </a:ln>
        </p:spPr>
      </p:pic>
      <p:sp>
        <p:nvSpPr>
          <p:cNvPr id="269" name="Google Shape;269;p36"/>
          <p:cNvSpPr txBox="1"/>
          <p:nvPr/>
        </p:nvSpPr>
        <p:spPr>
          <a:xfrm>
            <a:off x="7871190" y="5860780"/>
            <a:ext cx="3653007"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URL reference: https://www.vatp.lv/en/rade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7"/>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275" name="Google Shape;275;p37"/>
          <p:cNvSpPr txBox="1"/>
          <p:nvPr/>
        </p:nvSpPr>
        <p:spPr>
          <a:xfrm>
            <a:off x="597970" y="2808514"/>
            <a:ext cx="10875573" cy="3280228"/>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rgbClr val="000000"/>
              </a:buClr>
              <a:buSzPts val="2000"/>
              <a:buFont typeface="Arial"/>
              <a:buNone/>
            </a:pPr>
            <a:r>
              <a:rPr b="0" i="0" lang="lv-LV" sz="2000" u="none" cap="none" strike="noStrike">
                <a:solidFill>
                  <a:schemeClr val="dk1"/>
                </a:solidFill>
                <a:latin typeface="Calibri"/>
                <a:ea typeface="Calibri"/>
                <a:cs typeface="Calibri"/>
                <a:sym typeface="Calibri"/>
              </a:rPr>
              <a:t>Each of these models contributes to the overarching goal of a circular economy, which is to create a sustainable economic system that reduces waste and minimizes environmental impact.</a:t>
            </a:r>
            <a:endParaRPr b="0" i="0" sz="2000" u="none" cap="none" strike="noStrike">
              <a:solidFill>
                <a:schemeClr val="dk1"/>
              </a:solidFill>
              <a:latin typeface="Calibri"/>
              <a:ea typeface="Calibri"/>
              <a:cs typeface="Calibri"/>
              <a:sym typeface="Calibri"/>
            </a:endParaRPr>
          </a:p>
          <a:p>
            <a:pPr indent="0" lvl="0" marL="0" marR="0" rtl="0" algn="ctr">
              <a:lnSpc>
                <a:spcPct val="125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ctr">
              <a:lnSpc>
                <a:spcPct val="113636"/>
              </a:lnSpc>
              <a:spcBef>
                <a:spcPts val="0"/>
              </a:spcBef>
              <a:spcAft>
                <a:spcPts val="0"/>
              </a:spcAft>
              <a:buClr>
                <a:srgbClr val="000000"/>
              </a:buClr>
              <a:buSzPts val="2200"/>
              <a:buFont typeface="Arial"/>
              <a:buNone/>
            </a:pPr>
            <a:r>
              <a:rPr b="1" i="0" lang="lv-LV" sz="2200" u="none" cap="none" strike="noStrike">
                <a:solidFill>
                  <a:schemeClr val="dk1"/>
                </a:solidFill>
                <a:latin typeface="Calibri"/>
                <a:ea typeface="Calibri"/>
                <a:cs typeface="Calibri"/>
                <a:sym typeface="Calibri"/>
              </a:rPr>
              <a:t>They are often used in combination to achieve the best outcomes for sustainability.</a:t>
            </a:r>
            <a:endParaRPr b="1" i="0" sz="2200" u="none" cap="none" strike="noStrike">
              <a:solidFill>
                <a:schemeClr val="dk1"/>
              </a:solidFill>
              <a:latin typeface="Calibri"/>
              <a:ea typeface="Calibri"/>
              <a:cs typeface="Calibri"/>
              <a:sym typeface="Calibri"/>
            </a:endParaRPr>
          </a:p>
        </p:txBody>
      </p:sp>
      <p:sp>
        <p:nvSpPr>
          <p:cNvPr id="276" name="Google Shape;276;p37"/>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8"/>
          <p:cNvSpPr txBox="1"/>
          <p:nvPr>
            <p:ph type="title"/>
          </p:nvPr>
        </p:nvSpPr>
        <p:spPr>
          <a:xfrm>
            <a:off x="475423" y="878114"/>
            <a:ext cx="11186806" cy="479697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5C8064"/>
              </a:buClr>
              <a:buSzPts val="4900"/>
              <a:buFont typeface="Calibri"/>
              <a:buNone/>
            </a:pPr>
            <a:r>
              <a:rPr lang="lv-LV" sz="4900"/>
              <a:t>How to Transfer from Linear to Circular Business Model</a:t>
            </a:r>
            <a:endParaRPr/>
          </a:p>
        </p:txBody>
      </p:sp>
      <p:sp>
        <p:nvSpPr>
          <p:cNvPr id="282" name="Google Shape;282;p38"/>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9"/>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288" name="Google Shape;288;p39"/>
          <p:cNvSpPr txBox="1"/>
          <p:nvPr/>
        </p:nvSpPr>
        <p:spPr>
          <a:xfrm>
            <a:off x="597969" y="1458990"/>
            <a:ext cx="4380431" cy="4992609"/>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HOW TO TRANSFER FROM LINEAR TO CIRCULAR BUSINESS MODEL</a:t>
            </a:r>
            <a:endParaRPr b="1" i="0" sz="2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1" i="0" lang="lv-LV" sz="1800" u="none" cap="none" strike="noStrike">
                <a:solidFill>
                  <a:schemeClr val="dk1"/>
                </a:solidFill>
                <a:latin typeface="Calibri"/>
                <a:ea typeface="Calibri"/>
                <a:cs typeface="Calibri"/>
                <a:sym typeface="Calibri"/>
              </a:rPr>
              <a:t>Assess current practices (1)</a:t>
            </a:r>
            <a:endParaRPr b="0" i="0" sz="1400" u="none" cap="none" strike="noStrike">
              <a:solidFill>
                <a:srgbClr val="000000"/>
              </a:solidFill>
              <a:latin typeface="Arial"/>
              <a:ea typeface="Arial"/>
              <a:cs typeface="Arial"/>
              <a:sym typeface="Arial"/>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Begin by evaluating your current business model, focusing on how resources are used and waste is generated. Identify areas where changes can lead to more sustainable practices.</a:t>
            </a:r>
            <a:endParaRPr b="0" i="0" sz="1800" u="none" cap="none" strike="noStrike">
              <a:solidFill>
                <a:schemeClr val="dk1"/>
              </a:solidFill>
              <a:latin typeface="Calibri"/>
              <a:ea typeface="Calibri"/>
              <a:cs typeface="Calibri"/>
              <a:sym typeface="Calibri"/>
            </a:endParaRPr>
          </a:p>
        </p:txBody>
      </p:sp>
      <p:sp>
        <p:nvSpPr>
          <p:cNvPr id="289" name="Google Shape;289;p39"/>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pic>
        <p:nvPicPr>
          <p:cNvPr descr="A group of people in a room with computers and tables&#10;&#10;Description automatically generated" id="290" name="Google Shape;290;p39"/>
          <p:cNvPicPr preferRelativeResize="0"/>
          <p:nvPr/>
        </p:nvPicPr>
        <p:blipFill rotWithShape="1">
          <a:blip r:embed="rId3">
            <a:alphaModFix/>
          </a:blip>
          <a:srcRect b="2099" l="11737" r="11867" t="8928"/>
          <a:stretch/>
        </p:blipFill>
        <p:spPr>
          <a:xfrm>
            <a:off x="5550948" y="1915472"/>
            <a:ext cx="5949541" cy="3959537"/>
          </a:xfrm>
          <a:prstGeom prst="rect">
            <a:avLst/>
          </a:prstGeom>
          <a:noFill/>
          <a:ln>
            <a:noFill/>
          </a:ln>
        </p:spPr>
      </p:pic>
      <p:sp>
        <p:nvSpPr>
          <p:cNvPr id="291" name="Google Shape;291;p39"/>
          <p:cNvSpPr txBox="1"/>
          <p:nvPr/>
        </p:nvSpPr>
        <p:spPr>
          <a:xfrm>
            <a:off x="7871190" y="5888350"/>
            <a:ext cx="3653007"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Photo source: AI generated</a:t>
            </a:r>
            <a:endParaRPr b="0" i="1" sz="1200" u="none" cap="none" strike="noStrik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0"/>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297" name="Google Shape;297;p40"/>
          <p:cNvSpPr txBox="1"/>
          <p:nvPr/>
        </p:nvSpPr>
        <p:spPr>
          <a:xfrm>
            <a:off x="597970" y="1458990"/>
            <a:ext cx="4164712" cy="4992609"/>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HOW TO TRANSFER FROM LINEAR TO CIRCULAR BUSINESS MODEL</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1" i="0" lang="lv-LV" sz="1800" u="none" cap="none" strike="noStrike">
                <a:solidFill>
                  <a:schemeClr val="dk1"/>
                </a:solidFill>
                <a:latin typeface="Calibri"/>
                <a:ea typeface="Calibri"/>
                <a:cs typeface="Calibri"/>
                <a:sym typeface="Calibri"/>
              </a:rPr>
              <a:t>Set clear goals and objectives (2)</a:t>
            </a:r>
            <a:endParaRPr b="0" i="0" sz="1400" u="none" cap="none" strike="noStrike">
              <a:solidFill>
                <a:srgbClr val="000000"/>
              </a:solidFill>
              <a:latin typeface="Arial"/>
              <a:ea typeface="Arial"/>
              <a:cs typeface="Arial"/>
              <a:sym typeface="Arial"/>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Define specific, measurable objectives for the transition. These could include reducing waste, increasing the recyclability of products, or implementing a take-back program for used products.</a:t>
            </a:r>
            <a:endParaRPr b="0" i="0" sz="1800" u="none" cap="none" strike="noStrike">
              <a:solidFill>
                <a:schemeClr val="dk1"/>
              </a:solidFill>
              <a:latin typeface="Calibri"/>
              <a:ea typeface="Calibri"/>
              <a:cs typeface="Calibri"/>
              <a:sym typeface="Calibri"/>
            </a:endParaRPr>
          </a:p>
          <a:p>
            <a:pPr indent="0" lvl="1" marL="457200" marR="0" rtl="0" algn="l">
              <a:lnSpc>
                <a:spcPct val="138888"/>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8" name="Google Shape;298;p40"/>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pic>
        <p:nvPicPr>
          <p:cNvPr descr="A group of people in a meeting&#10;&#10;Description automatically generated" id="299" name="Google Shape;299;p40"/>
          <p:cNvPicPr preferRelativeResize="0"/>
          <p:nvPr/>
        </p:nvPicPr>
        <p:blipFill rotWithShape="1">
          <a:blip r:embed="rId3">
            <a:alphaModFix/>
          </a:blip>
          <a:srcRect b="0" l="8855" r="5398" t="0"/>
          <a:stretch/>
        </p:blipFill>
        <p:spPr>
          <a:xfrm>
            <a:off x="5559018" y="1915472"/>
            <a:ext cx="5941471" cy="3959537"/>
          </a:xfrm>
          <a:prstGeom prst="rect">
            <a:avLst/>
          </a:prstGeom>
          <a:noFill/>
          <a:ln>
            <a:noFill/>
          </a:ln>
        </p:spPr>
      </p:pic>
      <p:sp>
        <p:nvSpPr>
          <p:cNvPr id="300" name="Google Shape;300;p40"/>
          <p:cNvSpPr txBox="1"/>
          <p:nvPr/>
        </p:nvSpPr>
        <p:spPr>
          <a:xfrm>
            <a:off x="7871190" y="5883755"/>
            <a:ext cx="3653007"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Photo source: AI generated</a:t>
            </a:r>
            <a:endParaRPr b="0" i="1" sz="1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Methodological Notes</a:t>
            </a:r>
            <a:endParaRPr/>
          </a:p>
        </p:txBody>
      </p:sp>
      <p:sp>
        <p:nvSpPr>
          <p:cNvPr id="63" name="Google Shape;63;p14"/>
          <p:cNvSpPr txBox="1"/>
          <p:nvPr/>
        </p:nvSpPr>
        <p:spPr>
          <a:xfrm>
            <a:off x="623901" y="1234594"/>
            <a:ext cx="10728000" cy="4717800"/>
          </a:xfrm>
          <a:prstGeom prst="rect">
            <a:avLst/>
          </a:prstGeom>
          <a:noFill/>
          <a:ln>
            <a:noFill/>
          </a:ln>
        </p:spPr>
        <p:txBody>
          <a:bodyPr anchorCtr="0" anchor="t" bIns="0" lIns="0" spcFirstLastPara="1" rIns="0" wrap="square" tIns="0">
            <a:noAutofit/>
          </a:bodyPr>
          <a:lstStyle/>
          <a:p>
            <a:pPr indent="0" lvl="0" marL="0" marR="0" rtl="0" algn="l">
              <a:lnSpc>
                <a:spcPct val="138888"/>
              </a:lnSpc>
              <a:spcBef>
                <a:spcPts val="0"/>
              </a:spcBef>
              <a:spcAft>
                <a:spcPts val="0"/>
              </a:spcAft>
              <a:buClr>
                <a:srgbClr val="000000"/>
              </a:buClr>
              <a:buSzPts val="1800"/>
              <a:buFont typeface="Arial"/>
              <a:buNone/>
            </a:pPr>
            <a:r>
              <a:rPr b="1" i="0" lang="lv-LV" sz="1800" u="none" cap="none" strike="noStrike">
                <a:solidFill>
                  <a:schemeClr val="dk1"/>
                </a:solidFill>
                <a:latin typeface="Calibri"/>
                <a:ea typeface="Calibri"/>
                <a:cs typeface="Calibri"/>
                <a:sym typeface="Calibri"/>
              </a:rPr>
              <a:t>Target Groups</a:t>
            </a:r>
            <a:endParaRPr b="1" i="0" sz="1800" u="none" cap="none" strike="noStrike">
              <a:solidFill>
                <a:schemeClr val="dk1"/>
              </a:solidFill>
              <a:latin typeface="Calibri"/>
              <a:ea typeface="Calibri"/>
              <a:cs typeface="Calibri"/>
              <a:sym typeface="Calibri"/>
            </a:endParaRPr>
          </a:p>
          <a:p>
            <a:pPr indent="-285750" lvl="1" marL="742950" marR="0" rtl="0" algn="l">
              <a:lnSpc>
                <a:spcPct val="138888"/>
              </a:lnSpc>
              <a:spcBef>
                <a:spcPts val="0"/>
              </a:spcBef>
              <a:spcAft>
                <a:spcPts val="0"/>
              </a:spcAft>
              <a:buClr>
                <a:schemeClr val="dk1"/>
              </a:buClr>
              <a:buSzPts val="1800"/>
              <a:buFont typeface="Courier New"/>
              <a:buChar char="o"/>
            </a:pPr>
            <a:r>
              <a:rPr b="0" i="0" lang="lv-LV" sz="1600" u="none" cap="none" strike="noStrike">
                <a:solidFill>
                  <a:schemeClr val="dk1"/>
                </a:solidFill>
                <a:latin typeface="Calibri"/>
                <a:ea typeface="Calibri"/>
                <a:cs typeface="Calibri"/>
                <a:sym typeface="Calibri"/>
              </a:rPr>
              <a:t>Makers: Information and samples that can be used for transferring to circular economy</a:t>
            </a:r>
            <a:endParaRPr b="0" i="0" sz="1600" u="none" cap="none" strike="noStrike">
              <a:solidFill>
                <a:schemeClr val="dk1"/>
              </a:solidFill>
              <a:latin typeface="Calibri"/>
              <a:ea typeface="Calibri"/>
              <a:cs typeface="Calibri"/>
              <a:sym typeface="Calibri"/>
            </a:endParaRPr>
          </a:p>
          <a:p>
            <a:pPr indent="-285750" lvl="1" marL="742950" marR="0" rtl="0" algn="l">
              <a:lnSpc>
                <a:spcPct val="138888"/>
              </a:lnSpc>
              <a:spcBef>
                <a:spcPts val="0"/>
              </a:spcBef>
              <a:spcAft>
                <a:spcPts val="0"/>
              </a:spcAft>
              <a:buClr>
                <a:schemeClr val="dk1"/>
              </a:buClr>
              <a:buSzPts val="1800"/>
              <a:buFont typeface="Courier New"/>
              <a:buChar char="o"/>
            </a:pPr>
            <a:r>
              <a:rPr b="0" i="0" lang="lv-LV" sz="1600" u="none" cap="none" strike="noStrike">
                <a:solidFill>
                  <a:schemeClr val="dk1"/>
                </a:solidFill>
                <a:latin typeface="Calibri"/>
                <a:ea typeface="Calibri"/>
                <a:cs typeface="Calibri"/>
                <a:sym typeface="Calibri"/>
              </a:rPr>
              <a:t>Makerspaces: Inform makers about circular business models, help to use reusable materials in the prototyping faze.</a:t>
            </a:r>
            <a:endParaRPr b="0" i="0" sz="1600" u="none" cap="none" strike="noStrike">
              <a:solidFill>
                <a:schemeClr val="dk1"/>
              </a:solidFill>
              <a:latin typeface="Calibri"/>
              <a:ea typeface="Calibri"/>
              <a:cs typeface="Calibri"/>
              <a:sym typeface="Calibri"/>
            </a:endParaRPr>
          </a:p>
          <a:p>
            <a:pPr indent="-285750" lvl="1" marL="742950" marR="0" rtl="0" algn="l">
              <a:lnSpc>
                <a:spcPct val="138888"/>
              </a:lnSpc>
              <a:spcBef>
                <a:spcPts val="0"/>
              </a:spcBef>
              <a:spcAft>
                <a:spcPts val="0"/>
              </a:spcAft>
              <a:buClr>
                <a:schemeClr val="dk1"/>
              </a:buClr>
              <a:buSzPts val="1800"/>
              <a:buFont typeface="Courier New"/>
              <a:buChar char="o"/>
            </a:pPr>
            <a:r>
              <a:rPr b="0" i="0" lang="lv-LV" sz="1600" u="none" cap="none" strike="noStrike">
                <a:solidFill>
                  <a:schemeClr val="dk1"/>
                </a:solidFill>
                <a:latin typeface="Calibri"/>
                <a:ea typeface="Calibri"/>
                <a:cs typeface="Calibri"/>
                <a:sym typeface="Calibri"/>
              </a:rPr>
              <a:t>Suppliers: Offer more reusable materials</a:t>
            </a:r>
            <a:endParaRPr b="0" i="0" sz="1600" u="none" cap="none" strike="noStrike">
              <a:solidFill>
                <a:schemeClr val="dk1"/>
              </a:solidFill>
              <a:latin typeface="Calibri"/>
              <a:ea typeface="Calibri"/>
              <a:cs typeface="Calibri"/>
              <a:sym typeface="Calibri"/>
            </a:endParaRPr>
          </a:p>
          <a:p>
            <a:pPr indent="-285750" lvl="1" marL="742950" marR="0" rtl="0" algn="l">
              <a:lnSpc>
                <a:spcPct val="138888"/>
              </a:lnSpc>
              <a:spcBef>
                <a:spcPts val="0"/>
              </a:spcBef>
              <a:spcAft>
                <a:spcPts val="0"/>
              </a:spcAft>
              <a:buClr>
                <a:schemeClr val="dk1"/>
              </a:buClr>
              <a:buSzPts val="1800"/>
              <a:buFont typeface="Courier New"/>
              <a:buChar char="o"/>
            </a:pPr>
            <a:r>
              <a:rPr b="0" i="0" lang="lv-LV" sz="1600" u="none" cap="none" strike="noStrike">
                <a:solidFill>
                  <a:schemeClr val="dk1"/>
                </a:solidFill>
                <a:latin typeface="Calibri"/>
                <a:ea typeface="Calibri"/>
                <a:cs typeface="Calibri"/>
                <a:sym typeface="Calibri"/>
              </a:rPr>
              <a:t>Start-ups:  reusable materials in the prototyping faze, circular business thinking in developing their product</a:t>
            </a:r>
            <a:endParaRPr b="0" i="0" sz="1600" u="none" cap="none" strike="noStrike">
              <a:solidFill>
                <a:schemeClr val="dk1"/>
              </a:solidFill>
              <a:latin typeface="Calibri"/>
              <a:ea typeface="Calibri"/>
              <a:cs typeface="Calibri"/>
              <a:sym typeface="Calibri"/>
            </a:endParaRPr>
          </a:p>
          <a:p>
            <a:pPr indent="-285750" lvl="1" marL="742950" marR="0" rtl="0" algn="l">
              <a:lnSpc>
                <a:spcPct val="138888"/>
              </a:lnSpc>
              <a:spcBef>
                <a:spcPts val="0"/>
              </a:spcBef>
              <a:spcAft>
                <a:spcPts val="0"/>
              </a:spcAft>
              <a:buClr>
                <a:schemeClr val="dk1"/>
              </a:buClr>
              <a:buSzPts val="1800"/>
              <a:buFont typeface="Courier New"/>
              <a:buChar char="o"/>
            </a:pPr>
            <a:r>
              <a:rPr b="0" i="0" lang="lv-LV" sz="1600" u="none" cap="none" strike="noStrike">
                <a:solidFill>
                  <a:schemeClr val="dk1"/>
                </a:solidFill>
                <a:latin typeface="Calibri"/>
                <a:ea typeface="Calibri"/>
                <a:cs typeface="Calibri"/>
                <a:sym typeface="Calibri"/>
              </a:rPr>
              <a:t>SMEs: Reuse of leftovers, rethinking the product cycle</a:t>
            </a:r>
            <a:endParaRPr b="0" i="0" sz="1600" u="none" cap="none" strike="noStrike">
              <a:solidFill>
                <a:schemeClr val="dk1"/>
              </a:solidFill>
              <a:latin typeface="Calibri"/>
              <a:ea typeface="Calibri"/>
              <a:cs typeface="Calibri"/>
              <a:sym typeface="Calibri"/>
            </a:endParaRPr>
          </a:p>
          <a:p>
            <a:pPr indent="-285750" lvl="1" marL="742950" marR="0" rtl="0" algn="l">
              <a:lnSpc>
                <a:spcPct val="138888"/>
              </a:lnSpc>
              <a:spcBef>
                <a:spcPts val="0"/>
              </a:spcBef>
              <a:spcAft>
                <a:spcPts val="0"/>
              </a:spcAft>
              <a:buClr>
                <a:schemeClr val="dk1"/>
              </a:buClr>
              <a:buSzPts val="1800"/>
              <a:buFont typeface="Courier New"/>
              <a:buChar char="o"/>
            </a:pPr>
            <a:r>
              <a:rPr b="0" i="0" lang="lv-LV" sz="1600" u="none" cap="none" strike="noStrike">
                <a:solidFill>
                  <a:schemeClr val="dk1"/>
                </a:solidFill>
                <a:latin typeface="Calibri"/>
                <a:ea typeface="Calibri"/>
                <a:cs typeface="Calibri"/>
                <a:sym typeface="Calibri"/>
              </a:rPr>
              <a:t>Business support organisations: Less materials that cannot be recycled, more businesses with less pollution in the region.</a:t>
            </a:r>
            <a:endParaRPr b="0" i="0" sz="16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100"/>
              <a:buFont typeface="Arial"/>
              <a:buNone/>
            </a:pPr>
            <a:r>
              <a:t/>
            </a:r>
            <a:endParaRPr b="1" i="0" sz="11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1" i="0" lang="lv-LV" sz="1800" u="none" cap="none" strike="noStrike">
                <a:solidFill>
                  <a:schemeClr val="dk1"/>
                </a:solidFill>
                <a:latin typeface="Calibri"/>
                <a:ea typeface="Calibri"/>
                <a:cs typeface="Calibri"/>
                <a:sym typeface="Calibri"/>
              </a:rPr>
              <a:t>Training Outcomes</a:t>
            </a:r>
            <a:endParaRPr b="1" i="0" sz="1800" u="none" cap="none" strike="noStrike">
              <a:solidFill>
                <a:schemeClr val="dk1"/>
              </a:solidFill>
              <a:latin typeface="Calibri"/>
              <a:ea typeface="Calibri"/>
              <a:cs typeface="Calibri"/>
              <a:sym typeface="Calibri"/>
            </a:endParaRPr>
          </a:p>
          <a:p>
            <a:pPr indent="-285750" lvl="1" marL="742950" marR="0" rtl="0" algn="l">
              <a:lnSpc>
                <a:spcPct val="138888"/>
              </a:lnSpc>
              <a:spcBef>
                <a:spcPts val="0"/>
              </a:spcBef>
              <a:spcAft>
                <a:spcPts val="0"/>
              </a:spcAft>
              <a:buClr>
                <a:schemeClr val="dk1"/>
              </a:buClr>
              <a:buSzPts val="1800"/>
              <a:buFont typeface="Courier New"/>
              <a:buChar char="o"/>
            </a:pPr>
            <a:r>
              <a:rPr b="0" i="0" lang="lv-LV" sz="1600" u="none" cap="none" strike="noStrike">
                <a:solidFill>
                  <a:schemeClr val="dk1"/>
                </a:solidFill>
                <a:latin typeface="Calibri"/>
                <a:ea typeface="Calibri"/>
                <a:cs typeface="Calibri"/>
                <a:sym typeface="Calibri"/>
              </a:rPr>
              <a:t>Understanding of circular and linear business models</a:t>
            </a:r>
            <a:endParaRPr b="0" i="0" sz="1600" u="none" cap="none" strike="noStrike">
              <a:solidFill>
                <a:schemeClr val="dk1"/>
              </a:solidFill>
              <a:latin typeface="Calibri"/>
              <a:ea typeface="Calibri"/>
              <a:cs typeface="Calibri"/>
              <a:sym typeface="Calibri"/>
            </a:endParaRPr>
          </a:p>
          <a:p>
            <a:pPr indent="-285750" lvl="1" marL="742950" marR="0" rtl="0" algn="l">
              <a:lnSpc>
                <a:spcPct val="138888"/>
              </a:lnSpc>
              <a:spcBef>
                <a:spcPts val="0"/>
              </a:spcBef>
              <a:spcAft>
                <a:spcPts val="0"/>
              </a:spcAft>
              <a:buClr>
                <a:schemeClr val="dk1"/>
              </a:buClr>
              <a:buSzPts val="1800"/>
              <a:buFont typeface="Courier New"/>
              <a:buChar char="o"/>
            </a:pPr>
            <a:r>
              <a:rPr b="0" i="0" lang="lv-LV" sz="1600" u="none" cap="none" strike="noStrike">
                <a:solidFill>
                  <a:schemeClr val="dk1"/>
                </a:solidFill>
                <a:latin typeface="Calibri"/>
                <a:ea typeface="Calibri"/>
                <a:cs typeface="Calibri"/>
                <a:sym typeface="Calibri"/>
              </a:rPr>
              <a:t>Knowledge about types of </a:t>
            </a:r>
            <a:r>
              <a:rPr lang="lv-LV" sz="1600">
                <a:solidFill>
                  <a:schemeClr val="dk1"/>
                </a:solidFill>
                <a:latin typeface="Calibri"/>
                <a:ea typeface="Calibri"/>
                <a:cs typeface="Calibri"/>
                <a:sym typeface="Calibri"/>
              </a:rPr>
              <a:t>circular</a:t>
            </a:r>
            <a:r>
              <a:rPr b="0" i="0" lang="lv-LV" sz="1600" u="none" cap="none" strike="noStrike">
                <a:solidFill>
                  <a:schemeClr val="dk1"/>
                </a:solidFill>
                <a:latin typeface="Calibri"/>
                <a:ea typeface="Calibri"/>
                <a:cs typeface="Calibri"/>
                <a:sym typeface="Calibri"/>
              </a:rPr>
              <a:t> business models</a:t>
            </a:r>
            <a:endParaRPr b="0" i="0" sz="1600" u="none" cap="none" strike="noStrike">
              <a:solidFill>
                <a:schemeClr val="dk1"/>
              </a:solidFill>
              <a:latin typeface="Calibri"/>
              <a:ea typeface="Calibri"/>
              <a:cs typeface="Calibri"/>
              <a:sym typeface="Calibri"/>
            </a:endParaRPr>
          </a:p>
          <a:p>
            <a:pPr indent="-285750" lvl="1" marL="742950" marR="0" rtl="0" algn="l">
              <a:lnSpc>
                <a:spcPct val="138888"/>
              </a:lnSpc>
              <a:spcBef>
                <a:spcPts val="0"/>
              </a:spcBef>
              <a:spcAft>
                <a:spcPts val="0"/>
              </a:spcAft>
              <a:buClr>
                <a:schemeClr val="dk1"/>
              </a:buClr>
              <a:buSzPts val="1800"/>
              <a:buFont typeface="Courier New"/>
              <a:buChar char="o"/>
            </a:pPr>
            <a:r>
              <a:rPr b="0" i="0" lang="lv-LV" sz="1600" u="none" cap="none" strike="noStrike">
                <a:solidFill>
                  <a:schemeClr val="dk1"/>
                </a:solidFill>
                <a:latin typeface="Calibri"/>
                <a:ea typeface="Calibri"/>
                <a:cs typeface="Calibri"/>
                <a:sym typeface="Calibri"/>
              </a:rPr>
              <a:t>Possibilities to transfer from linear to circular business models</a:t>
            </a:r>
            <a:endParaRPr b="0" i="0" sz="1600" u="none" cap="none" strike="noStrike">
              <a:solidFill>
                <a:schemeClr val="dk1"/>
              </a:solidFill>
              <a:latin typeface="Calibri"/>
              <a:ea typeface="Calibri"/>
              <a:cs typeface="Calibri"/>
              <a:sym typeface="Calibri"/>
            </a:endParaRPr>
          </a:p>
          <a:p>
            <a:pPr indent="-285750" lvl="1" marL="742950" marR="0" rtl="0" algn="l">
              <a:lnSpc>
                <a:spcPct val="138888"/>
              </a:lnSpc>
              <a:spcBef>
                <a:spcPts val="0"/>
              </a:spcBef>
              <a:spcAft>
                <a:spcPts val="0"/>
              </a:spcAft>
              <a:buClr>
                <a:schemeClr val="dk1"/>
              </a:buClr>
              <a:buSzPts val="1800"/>
              <a:buFont typeface="Courier New"/>
              <a:buChar char="o"/>
            </a:pPr>
            <a:r>
              <a:rPr b="0" i="0" lang="lv-LV" sz="1600" u="none" cap="none" strike="noStrike">
                <a:solidFill>
                  <a:schemeClr val="dk1"/>
                </a:solidFill>
                <a:latin typeface="Calibri"/>
                <a:ea typeface="Calibri"/>
                <a:cs typeface="Calibri"/>
                <a:sym typeface="Calibri"/>
              </a:rPr>
              <a:t>Recourses for information about circular economy</a:t>
            </a:r>
            <a:endParaRPr b="0" i="0" sz="16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t/>
            </a:r>
            <a:endParaRPr b="0" i="0" sz="1800" u="none" cap="none" strike="noStrike">
              <a:solidFill>
                <a:srgbClr val="FF0000"/>
              </a:solidFill>
              <a:latin typeface="Calibri"/>
              <a:ea typeface="Calibri"/>
              <a:cs typeface="Calibri"/>
              <a:sym typeface="Calibri"/>
            </a:endParaRPr>
          </a:p>
          <a:p>
            <a:pPr indent="0" lvl="0" marL="0" marR="0" rtl="0" algn="l">
              <a:lnSpc>
                <a:spcPct val="113636"/>
              </a:lnSpc>
              <a:spcBef>
                <a:spcPts val="0"/>
              </a:spcBef>
              <a:spcAft>
                <a:spcPts val="0"/>
              </a:spcAft>
              <a:buClr>
                <a:srgbClr val="000000"/>
              </a:buClr>
              <a:buSzPts val="2200"/>
              <a:buFont typeface="Arial"/>
              <a:buNone/>
            </a:pPr>
            <a:r>
              <a:t/>
            </a:r>
            <a:endParaRPr b="0" i="0" sz="2200" u="none" cap="none" strike="noStrike">
              <a:solidFill>
                <a:srgbClr val="FF0000"/>
              </a:solidFill>
              <a:latin typeface="Calibri"/>
              <a:ea typeface="Calibri"/>
              <a:cs typeface="Calibri"/>
              <a:sym typeface="Calibri"/>
            </a:endParaRPr>
          </a:p>
        </p:txBody>
      </p:sp>
      <p:sp>
        <p:nvSpPr>
          <p:cNvPr id="64" name="Google Shape;64;p14"/>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1"/>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306" name="Google Shape;306;p41"/>
          <p:cNvSpPr txBox="1"/>
          <p:nvPr/>
        </p:nvSpPr>
        <p:spPr>
          <a:xfrm>
            <a:off x="597970" y="1458990"/>
            <a:ext cx="4409460" cy="4992609"/>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HOW TO TRANSFER FROM LINEAR TO CIRCULAR BUSINESS MODEL</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1" i="0" lang="lv-LV" sz="1800" u="none" cap="none" strike="noStrike">
                <a:solidFill>
                  <a:schemeClr val="dk1"/>
                </a:solidFill>
                <a:latin typeface="Calibri"/>
                <a:ea typeface="Calibri"/>
                <a:cs typeface="Calibri"/>
                <a:sym typeface="Calibri"/>
              </a:rPr>
              <a:t>Rethink product design (3)</a:t>
            </a:r>
            <a:endParaRPr b="0" i="0" sz="1400" u="none" cap="none" strike="noStrike">
              <a:solidFill>
                <a:srgbClr val="000000"/>
              </a:solidFill>
              <a:latin typeface="Arial"/>
              <a:ea typeface="Arial"/>
              <a:cs typeface="Arial"/>
              <a:sym typeface="Arial"/>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Design products for longevity, repairability, and recyclability. Consider using modular designs that allow for easy repair or upgrading parts instead of replacing whole products.</a:t>
            </a:r>
            <a:endParaRPr b="0" i="0" sz="1800" u="none" cap="none" strike="noStrike">
              <a:solidFill>
                <a:schemeClr val="dk1"/>
              </a:solidFill>
              <a:latin typeface="Calibri"/>
              <a:ea typeface="Calibri"/>
              <a:cs typeface="Calibri"/>
              <a:sym typeface="Calibri"/>
            </a:endParaRPr>
          </a:p>
          <a:p>
            <a:pPr indent="0" lvl="1" marL="457200" marR="0" rtl="0" algn="l">
              <a:lnSpc>
                <a:spcPct val="138888"/>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7" name="Google Shape;307;p41"/>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pic>
        <p:nvPicPr>
          <p:cNvPr descr="A group of people in a room with computers and a large screen&#10;&#10;Description automatically generated" id="308" name="Google Shape;308;p41"/>
          <p:cNvPicPr preferRelativeResize="0"/>
          <p:nvPr/>
        </p:nvPicPr>
        <p:blipFill rotWithShape="1">
          <a:blip r:embed="rId3">
            <a:alphaModFix/>
          </a:blip>
          <a:srcRect b="0" l="7674" r="6621" t="48"/>
          <a:stretch/>
        </p:blipFill>
        <p:spPr>
          <a:xfrm>
            <a:off x="5559018" y="1915472"/>
            <a:ext cx="5941471" cy="3959537"/>
          </a:xfrm>
          <a:prstGeom prst="rect">
            <a:avLst/>
          </a:prstGeom>
          <a:noFill/>
          <a:ln>
            <a:noFill/>
          </a:ln>
        </p:spPr>
      </p:pic>
      <p:sp>
        <p:nvSpPr>
          <p:cNvPr id="309" name="Google Shape;309;p41"/>
          <p:cNvSpPr txBox="1"/>
          <p:nvPr/>
        </p:nvSpPr>
        <p:spPr>
          <a:xfrm>
            <a:off x="7871190" y="5879160"/>
            <a:ext cx="3653007"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Photo source: AI generated</a:t>
            </a:r>
            <a:endParaRPr b="0" i="1" sz="1200" u="none" cap="none" strike="noStrik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2"/>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315" name="Google Shape;315;p42"/>
          <p:cNvSpPr txBox="1"/>
          <p:nvPr/>
        </p:nvSpPr>
        <p:spPr>
          <a:xfrm>
            <a:off x="597970" y="1458990"/>
            <a:ext cx="4402202" cy="4992609"/>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HOW TO TRANSFER FROM LINEAR TO CIRCULAR BUSINESS MODEL</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1" i="0" lang="lv-LV" sz="1800" u="none" cap="none" strike="noStrike">
                <a:solidFill>
                  <a:schemeClr val="dk1"/>
                </a:solidFill>
                <a:latin typeface="Calibri"/>
                <a:ea typeface="Calibri"/>
                <a:cs typeface="Calibri"/>
                <a:sym typeface="Calibri"/>
              </a:rPr>
              <a:t>Implement resource-efficient processes (4)</a:t>
            </a:r>
            <a:endParaRPr b="0" i="0" sz="1400" u="none" cap="none" strike="noStrike">
              <a:solidFill>
                <a:srgbClr val="000000"/>
              </a:solidFill>
              <a:latin typeface="Arial"/>
              <a:ea typeface="Arial"/>
              <a:cs typeface="Arial"/>
              <a:sym typeface="Arial"/>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Optimize manufacturing processes to minimize waste and resource use. This might involve adopting new technologies or rethinking production techniques to be more efficient.</a:t>
            </a:r>
            <a:endParaRPr b="0" i="0" sz="1800" u="none" cap="none" strike="noStrike">
              <a:solidFill>
                <a:schemeClr val="dk1"/>
              </a:solidFill>
              <a:latin typeface="Calibri"/>
              <a:ea typeface="Calibri"/>
              <a:cs typeface="Calibri"/>
              <a:sym typeface="Calibri"/>
            </a:endParaRPr>
          </a:p>
        </p:txBody>
      </p:sp>
      <p:sp>
        <p:nvSpPr>
          <p:cNvPr id="316" name="Google Shape;316;p42"/>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pic>
        <p:nvPicPr>
          <p:cNvPr descr="A group of people in a large room&#10;&#10;Description automatically generated" id="317" name="Google Shape;317;p42"/>
          <p:cNvPicPr preferRelativeResize="0"/>
          <p:nvPr/>
        </p:nvPicPr>
        <p:blipFill rotWithShape="1">
          <a:blip r:embed="rId3">
            <a:alphaModFix/>
          </a:blip>
          <a:srcRect b="0" l="6960" r="7328" t="0"/>
          <a:stretch/>
        </p:blipFill>
        <p:spPr>
          <a:xfrm>
            <a:off x="5559018" y="1913835"/>
            <a:ext cx="5941471" cy="3961174"/>
          </a:xfrm>
          <a:prstGeom prst="rect">
            <a:avLst/>
          </a:prstGeom>
          <a:noFill/>
          <a:ln>
            <a:noFill/>
          </a:ln>
        </p:spPr>
      </p:pic>
      <p:sp>
        <p:nvSpPr>
          <p:cNvPr id="318" name="Google Shape;318;p42"/>
          <p:cNvSpPr txBox="1"/>
          <p:nvPr/>
        </p:nvSpPr>
        <p:spPr>
          <a:xfrm>
            <a:off x="7871190" y="5879160"/>
            <a:ext cx="3653007"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Photo source: AI generated</a:t>
            </a:r>
            <a:endParaRPr b="0" i="1" sz="1200" u="none" cap="none" strike="noStrike">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3"/>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324" name="Google Shape;324;p43"/>
          <p:cNvSpPr txBox="1"/>
          <p:nvPr/>
        </p:nvSpPr>
        <p:spPr>
          <a:xfrm>
            <a:off x="597969" y="1458990"/>
            <a:ext cx="4394945" cy="4992609"/>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HOW TO TRANSFER FROM LINEAR TO CIRCULAR BUSINESS MODEL</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1" i="0" lang="lv-LV" sz="1800" u="none" cap="none" strike="noStrike">
                <a:solidFill>
                  <a:schemeClr val="dk1"/>
                </a:solidFill>
                <a:latin typeface="Calibri"/>
                <a:ea typeface="Calibri"/>
                <a:cs typeface="Calibri"/>
                <a:sym typeface="Calibri"/>
              </a:rPr>
              <a:t>Develop new business models (5)</a:t>
            </a:r>
            <a:endParaRPr b="0" i="0" sz="1400" u="none" cap="none" strike="noStrike">
              <a:solidFill>
                <a:srgbClr val="000000"/>
              </a:solidFill>
              <a:latin typeface="Arial"/>
              <a:ea typeface="Arial"/>
              <a:cs typeface="Arial"/>
              <a:sym typeface="Arial"/>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Consider models like Product-as-a-Service (PaaS), where you offer services rather than selling products, or leasing models where products are returned for refurbishment and reuse.</a:t>
            </a:r>
            <a:endParaRPr b="0" i="0" sz="1800" u="none" cap="none" strike="noStrike">
              <a:solidFill>
                <a:schemeClr val="dk1"/>
              </a:solidFill>
              <a:latin typeface="Calibri"/>
              <a:ea typeface="Calibri"/>
              <a:cs typeface="Calibri"/>
              <a:sym typeface="Calibri"/>
            </a:endParaRPr>
          </a:p>
        </p:txBody>
      </p:sp>
      <p:sp>
        <p:nvSpPr>
          <p:cNvPr id="325" name="Google Shape;325;p43"/>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pic>
        <p:nvPicPr>
          <p:cNvPr descr="A group of people in a room with tables and chairs&#10;&#10;Description automatically generated" id="326" name="Google Shape;326;p43"/>
          <p:cNvPicPr preferRelativeResize="0"/>
          <p:nvPr/>
        </p:nvPicPr>
        <p:blipFill rotWithShape="1">
          <a:blip r:embed="rId3">
            <a:alphaModFix/>
          </a:blip>
          <a:srcRect b="0" l="6972" r="7318" t="0"/>
          <a:stretch/>
        </p:blipFill>
        <p:spPr>
          <a:xfrm>
            <a:off x="5559017" y="1913835"/>
            <a:ext cx="5941471" cy="3961175"/>
          </a:xfrm>
          <a:prstGeom prst="rect">
            <a:avLst/>
          </a:prstGeom>
          <a:noFill/>
          <a:ln>
            <a:noFill/>
          </a:ln>
        </p:spPr>
      </p:pic>
      <p:sp>
        <p:nvSpPr>
          <p:cNvPr id="327" name="Google Shape;327;p43"/>
          <p:cNvSpPr txBox="1"/>
          <p:nvPr/>
        </p:nvSpPr>
        <p:spPr>
          <a:xfrm>
            <a:off x="7871190" y="5879160"/>
            <a:ext cx="3653007"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Photo source: AI generated</a:t>
            </a:r>
            <a:endParaRPr b="0" i="1" sz="1200" u="none" cap="none" strike="noStrik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4"/>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333" name="Google Shape;333;p44"/>
          <p:cNvSpPr txBox="1"/>
          <p:nvPr/>
        </p:nvSpPr>
        <p:spPr>
          <a:xfrm>
            <a:off x="597970" y="1458990"/>
            <a:ext cx="4402202" cy="4992609"/>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HOW TO TRANSFER FROM LINEAR TO CIRCULAR BUSINESS MODEL</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1" i="0" lang="lv-LV" sz="1800" u="none" cap="none" strike="noStrike">
                <a:solidFill>
                  <a:schemeClr val="dk1"/>
                </a:solidFill>
                <a:latin typeface="Calibri"/>
                <a:ea typeface="Calibri"/>
                <a:cs typeface="Calibri"/>
                <a:sym typeface="Calibri"/>
              </a:rPr>
              <a:t>Establish closed-loop supply chains (6)</a:t>
            </a:r>
            <a:endParaRPr b="0" i="0" sz="1400" u="none" cap="none" strike="noStrike">
              <a:solidFill>
                <a:srgbClr val="000000"/>
              </a:solidFill>
              <a:latin typeface="Arial"/>
              <a:ea typeface="Arial"/>
              <a:cs typeface="Arial"/>
              <a:sym typeface="Arial"/>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Create or join networks for recovering and reusing materials. This could involve setting up systems for returning used products or collaborating with other companies to utilize each other's waste products.</a:t>
            </a:r>
            <a:endParaRPr b="0" i="0" sz="1800" u="none" cap="none" strike="noStrike">
              <a:solidFill>
                <a:schemeClr val="dk1"/>
              </a:solidFill>
              <a:latin typeface="Calibri"/>
              <a:ea typeface="Calibri"/>
              <a:cs typeface="Calibri"/>
              <a:sym typeface="Calibri"/>
            </a:endParaRPr>
          </a:p>
        </p:txBody>
      </p:sp>
      <p:sp>
        <p:nvSpPr>
          <p:cNvPr id="334" name="Google Shape;334;p44"/>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pic>
        <p:nvPicPr>
          <p:cNvPr descr="A warehouse with trucks and icons&#10;&#10;Description automatically generated with medium confidence" id="335" name="Google Shape;335;p44"/>
          <p:cNvPicPr preferRelativeResize="0"/>
          <p:nvPr/>
        </p:nvPicPr>
        <p:blipFill rotWithShape="1">
          <a:blip r:embed="rId3">
            <a:alphaModFix/>
          </a:blip>
          <a:srcRect b="0" l="9337" r="5189" t="0"/>
          <a:stretch/>
        </p:blipFill>
        <p:spPr>
          <a:xfrm>
            <a:off x="5559017" y="1921572"/>
            <a:ext cx="5941471" cy="3972099"/>
          </a:xfrm>
          <a:prstGeom prst="rect">
            <a:avLst/>
          </a:prstGeom>
          <a:noFill/>
          <a:ln>
            <a:noFill/>
          </a:ln>
        </p:spPr>
      </p:pic>
      <p:sp>
        <p:nvSpPr>
          <p:cNvPr id="336" name="Google Shape;336;p44"/>
          <p:cNvSpPr txBox="1"/>
          <p:nvPr/>
        </p:nvSpPr>
        <p:spPr>
          <a:xfrm>
            <a:off x="7871190" y="5879160"/>
            <a:ext cx="3653007"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Photo source: AI generated</a:t>
            </a:r>
            <a:endParaRPr b="0" i="1" sz="1200" u="none" cap="none" strike="noStrik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5"/>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342" name="Google Shape;342;p45"/>
          <p:cNvSpPr txBox="1"/>
          <p:nvPr/>
        </p:nvSpPr>
        <p:spPr>
          <a:xfrm>
            <a:off x="597970" y="1458990"/>
            <a:ext cx="4387687" cy="4992609"/>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HOW TO TRANSFER FROM LINEAR TO CIRCULAR BUSINESS MODEL</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1" i="0" lang="lv-LV" sz="1800" u="none" cap="none" strike="noStrike">
                <a:solidFill>
                  <a:schemeClr val="dk1"/>
                </a:solidFill>
                <a:latin typeface="Calibri"/>
                <a:ea typeface="Calibri"/>
                <a:cs typeface="Calibri"/>
                <a:sym typeface="Calibri"/>
              </a:rPr>
              <a:t>Engage with suppliers (7)</a:t>
            </a:r>
            <a:endParaRPr b="0" i="0" sz="1400" u="none" cap="none" strike="noStrike">
              <a:solidFill>
                <a:srgbClr val="000000"/>
              </a:solidFill>
              <a:latin typeface="Arial"/>
              <a:ea typeface="Arial"/>
              <a:cs typeface="Arial"/>
              <a:sym typeface="Arial"/>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Work with suppliers who are also committed to circular principles. Ensure that the materials you use are sustainably sourced and can be recycled or composted at the end of their life.</a:t>
            </a:r>
            <a:endParaRPr b="0" i="0" sz="1800" u="none" cap="none" strike="noStrike">
              <a:solidFill>
                <a:schemeClr val="dk1"/>
              </a:solidFill>
              <a:latin typeface="Calibri"/>
              <a:ea typeface="Calibri"/>
              <a:cs typeface="Calibri"/>
              <a:sym typeface="Calibri"/>
            </a:endParaRPr>
          </a:p>
        </p:txBody>
      </p:sp>
      <p:sp>
        <p:nvSpPr>
          <p:cNvPr id="343" name="Google Shape;343;p45"/>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pic>
        <p:nvPicPr>
          <p:cNvPr descr="A group of people in a room with tables and chairs&#10;&#10;Description automatically generated" id="344" name="Google Shape;344;p45"/>
          <p:cNvPicPr preferRelativeResize="0"/>
          <p:nvPr/>
        </p:nvPicPr>
        <p:blipFill rotWithShape="1">
          <a:blip r:embed="rId3">
            <a:alphaModFix/>
          </a:blip>
          <a:srcRect b="0" l="8972" r="5620" t="0"/>
          <a:stretch/>
        </p:blipFill>
        <p:spPr>
          <a:xfrm>
            <a:off x="5559017" y="1919508"/>
            <a:ext cx="5941471" cy="3975246"/>
          </a:xfrm>
          <a:prstGeom prst="rect">
            <a:avLst/>
          </a:prstGeom>
          <a:noFill/>
          <a:ln>
            <a:noFill/>
          </a:ln>
        </p:spPr>
      </p:pic>
      <p:sp>
        <p:nvSpPr>
          <p:cNvPr id="345" name="Google Shape;345;p45"/>
          <p:cNvSpPr txBox="1"/>
          <p:nvPr/>
        </p:nvSpPr>
        <p:spPr>
          <a:xfrm>
            <a:off x="7871190" y="5879160"/>
            <a:ext cx="3653007"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Photo source: AI generated</a:t>
            </a:r>
            <a:endParaRPr b="0" i="1" sz="1200" u="none" cap="none" strike="noStrike">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6"/>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351" name="Google Shape;351;p46"/>
          <p:cNvSpPr txBox="1"/>
          <p:nvPr/>
        </p:nvSpPr>
        <p:spPr>
          <a:xfrm>
            <a:off x="597970" y="1458990"/>
            <a:ext cx="4394944" cy="4992609"/>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HOW TO TRANSFER FROM LINEAR TO CIRCULAR BUSINESS MODEL</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1" i="0" lang="lv-LV" sz="1800" u="none" cap="none" strike="noStrike">
                <a:solidFill>
                  <a:schemeClr val="dk1"/>
                </a:solidFill>
                <a:latin typeface="Calibri"/>
                <a:ea typeface="Calibri"/>
                <a:cs typeface="Calibri"/>
                <a:sym typeface="Calibri"/>
              </a:rPr>
              <a:t>Educate and engage customers (8)</a:t>
            </a:r>
            <a:endParaRPr b="0" i="0" sz="1400" u="none" cap="none" strike="noStrike">
              <a:solidFill>
                <a:srgbClr val="000000"/>
              </a:solidFill>
              <a:latin typeface="Arial"/>
              <a:ea typeface="Arial"/>
              <a:cs typeface="Arial"/>
              <a:sym typeface="Arial"/>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Inform your customers about the benefits of a circular model. Encourage them to participate in take-back schemes, recycling programs, or other initiatives that support the circular economy.</a:t>
            </a:r>
            <a:endParaRPr b="0" i="0" sz="1400" u="none" cap="none" strike="noStrike">
              <a:solidFill>
                <a:srgbClr val="000000"/>
              </a:solidFill>
              <a:latin typeface="Arial"/>
              <a:ea typeface="Arial"/>
              <a:cs typeface="Arial"/>
              <a:sym typeface="Arial"/>
            </a:endParaRPr>
          </a:p>
        </p:txBody>
      </p:sp>
      <p:sp>
        <p:nvSpPr>
          <p:cNvPr id="352" name="Google Shape;352;p46"/>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pic>
        <p:nvPicPr>
          <p:cNvPr descr="A group of people in a building&#10;&#10;Description automatically generated" id="353" name="Google Shape;353;p46"/>
          <p:cNvPicPr preferRelativeResize="0"/>
          <p:nvPr/>
        </p:nvPicPr>
        <p:blipFill rotWithShape="1">
          <a:blip r:embed="rId3">
            <a:alphaModFix/>
          </a:blip>
          <a:srcRect b="0" l="7457" r="7174" t="0"/>
          <a:stretch/>
        </p:blipFill>
        <p:spPr>
          <a:xfrm>
            <a:off x="5559017" y="1917634"/>
            <a:ext cx="5941471" cy="3977120"/>
          </a:xfrm>
          <a:prstGeom prst="rect">
            <a:avLst/>
          </a:prstGeom>
          <a:noFill/>
          <a:ln>
            <a:noFill/>
          </a:ln>
        </p:spPr>
      </p:pic>
      <p:sp>
        <p:nvSpPr>
          <p:cNvPr id="354" name="Google Shape;354;p46"/>
          <p:cNvSpPr txBox="1"/>
          <p:nvPr/>
        </p:nvSpPr>
        <p:spPr>
          <a:xfrm>
            <a:off x="7871190" y="5879160"/>
            <a:ext cx="3653007"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Photo source: AI generated</a:t>
            </a:r>
            <a:endParaRPr b="0" i="1" sz="1200" u="none" cap="none" strike="noStrik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7"/>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360" name="Google Shape;360;p47"/>
          <p:cNvSpPr txBox="1"/>
          <p:nvPr/>
        </p:nvSpPr>
        <p:spPr>
          <a:xfrm>
            <a:off x="597970" y="1458990"/>
            <a:ext cx="4394944" cy="4992609"/>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HOW TO TRANSFER FROM LINEAR TO CIRCULAR BUSINESS MODEL</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1" i="0" lang="lv-LV" sz="1800" u="none" cap="none" strike="noStrike">
                <a:solidFill>
                  <a:schemeClr val="dk1"/>
                </a:solidFill>
                <a:latin typeface="Calibri"/>
                <a:ea typeface="Calibri"/>
                <a:cs typeface="Calibri"/>
                <a:sym typeface="Calibri"/>
              </a:rPr>
              <a:t>Leverage technology for efficiency (9)</a:t>
            </a:r>
            <a:endParaRPr b="0" i="0" sz="1400" u="none" cap="none" strike="noStrike">
              <a:solidFill>
                <a:srgbClr val="000000"/>
              </a:solidFill>
              <a:latin typeface="Arial"/>
              <a:ea typeface="Arial"/>
              <a:cs typeface="Arial"/>
              <a:sym typeface="Arial"/>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Use technology to track resource flows, manage reverse logistics for returned products, and optimize the lifecycle of your products.</a:t>
            </a:r>
            <a:endParaRPr b="0" i="0" sz="1800" u="none" cap="none" strike="noStrike">
              <a:solidFill>
                <a:schemeClr val="dk1"/>
              </a:solidFill>
              <a:latin typeface="Calibri"/>
              <a:ea typeface="Calibri"/>
              <a:cs typeface="Calibri"/>
              <a:sym typeface="Calibri"/>
            </a:endParaRPr>
          </a:p>
        </p:txBody>
      </p:sp>
      <p:sp>
        <p:nvSpPr>
          <p:cNvPr id="361" name="Google Shape;361;p47"/>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pic>
        <p:nvPicPr>
          <p:cNvPr descr="A large screen in a large room with people walking&#10;&#10;Description automatically generated" id="362" name="Google Shape;362;p47"/>
          <p:cNvPicPr preferRelativeResize="0"/>
          <p:nvPr/>
        </p:nvPicPr>
        <p:blipFill rotWithShape="1">
          <a:blip r:embed="rId3">
            <a:alphaModFix/>
          </a:blip>
          <a:srcRect b="0" l="10019" r="4681" t="0"/>
          <a:stretch/>
        </p:blipFill>
        <p:spPr>
          <a:xfrm>
            <a:off x="5559016" y="1914554"/>
            <a:ext cx="5941471" cy="3980199"/>
          </a:xfrm>
          <a:prstGeom prst="rect">
            <a:avLst/>
          </a:prstGeom>
          <a:noFill/>
          <a:ln>
            <a:noFill/>
          </a:ln>
        </p:spPr>
      </p:pic>
      <p:sp>
        <p:nvSpPr>
          <p:cNvPr id="363" name="Google Shape;363;p47"/>
          <p:cNvSpPr txBox="1"/>
          <p:nvPr/>
        </p:nvSpPr>
        <p:spPr>
          <a:xfrm>
            <a:off x="7871190" y="5879160"/>
            <a:ext cx="3653007"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Photo source: AI generated</a:t>
            </a:r>
            <a:endParaRPr b="0" i="1" sz="1200" u="none" cap="none" strike="noStrike">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8"/>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369" name="Google Shape;369;p48"/>
          <p:cNvSpPr txBox="1"/>
          <p:nvPr/>
        </p:nvSpPr>
        <p:spPr>
          <a:xfrm>
            <a:off x="597970" y="1458990"/>
            <a:ext cx="4394944" cy="4992609"/>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HOW TO TRANSFER FROM LINEAR TO CIRCULAR BUSINESS MODEL</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1" i="0" lang="lv-LV" sz="1800" u="none" cap="none" strike="noStrike">
                <a:solidFill>
                  <a:schemeClr val="dk1"/>
                </a:solidFill>
                <a:latin typeface="Calibri"/>
                <a:ea typeface="Calibri"/>
                <a:cs typeface="Calibri"/>
                <a:sym typeface="Calibri"/>
              </a:rPr>
              <a:t>Monitor, evaluate and adapt (10)</a:t>
            </a:r>
            <a:endParaRPr b="0" i="0" sz="1400" u="none" cap="none" strike="noStrike">
              <a:solidFill>
                <a:srgbClr val="000000"/>
              </a:solidFill>
              <a:latin typeface="Arial"/>
              <a:ea typeface="Arial"/>
              <a:cs typeface="Arial"/>
              <a:sym typeface="Arial"/>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Continuously monitor the impact of your changes. Collect data on resource use, waste reduction, and customer feedback to evaluate your progress and make necessary adjustments.</a:t>
            </a:r>
            <a:endParaRPr b="0" i="0" sz="1800" u="none" cap="none" strike="noStrike">
              <a:solidFill>
                <a:schemeClr val="dk1"/>
              </a:solidFill>
              <a:latin typeface="Calibri"/>
              <a:ea typeface="Calibri"/>
              <a:cs typeface="Calibri"/>
              <a:sym typeface="Calibri"/>
            </a:endParaRPr>
          </a:p>
        </p:txBody>
      </p:sp>
      <p:sp>
        <p:nvSpPr>
          <p:cNvPr id="370" name="Google Shape;370;p48"/>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pic>
        <p:nvPicPr>
          <p:cNvPr descr="A group of people in a room with computers&#10;&#10;Description automatically generated" id="371" name="Google Shape;371;p48"/>
          <p:cNvPicPr preferRelativeResize="0"/>
          <p:nvPr/>
        </p:nvPicPr>
        <p:blipFill rotWithShape="1">
          <a:blip r:embed="rId3">
            <a:alphaModFix/>
          </a:blip>
          <a:srcRect b="0" l="8802" r="5922" t="0"/>
          <a:stretch/>
        </p:blipFill>
        <p:spPr>
          <a:xfrm>
            <a:off x="5559016" y="1913314"/>
            <a:ext cx="5941471" cy="3981439"/>
          </a:xfrm>
          <a:prstGeom prst="rect">
            <a:avLst/>
          </a:prstGeom>
          <a:noFill/>
          <a:ln>
            <a:noFill/>
          </a:ln>
        </p:spPr>
      </p:pic>
      <p:sp>
        <p:nvSpPr>
          <p:cNvPr id="372" name="Google Shape;372;p48"/>
          <p:cNvSpPr txBox="1"/>
          <p:nvPr/>
        </p:nvSpPr>
        <p:spPr>
          <a:xfrm>
            <a:off x="7871190" y="5879160"/>
            <a:ext cx="3653007"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Photo source: AI generated</a:t>
            </a:r>
            <a:endParaRPr b="0" i="1" sz="1200" u="none" cap="none" strike="noStrik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9"/>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378" name="Google Shape;378;p49"/>
          <p:cNvSpPr txBox="1"/>
          <p:nvPr/>
        </p:nvSpPr>
        <p:spPr>
          <a:xfrm>
            <a:off x="597970" y="1458990"/>
            <a:ext cx="4380430" cy="4992609"/>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HOW TO TRANSFER FROM LINEAR TO CIRCULAR BUSINESS MODEL</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1" i="0" lang="lv-LV" sz="1800" u="none" cap="none" strike="noStrike">
                <a:solidFill>
                  <a:schemeClr val="dk1"/>
                </a:solidFill>
                <a:latin typeface="Calibri"/>
                <a:ea typeface="Calibri"/>
                <a:cs typeface="Calibri"/>
                <a:sym typeface="Calibri"/>
              </a:rPr>
              <a:t>Promote a Circular culture internally (11)</a:t>
            </a:r>
            <a:endParaRPr b="0" i="0" sz="1400" u="none" cap="none" strike="noStrike">
              <a:solidFill>
                <a:srgbClr val="000000"/>
              </a:solidFill>
              <a:latin typeface="Arial"/>
              <a:ea typeface="Arial"/>
              <a:cs typeface="Arial"/>
              <a:sym typeface="Arial"/>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Foster a culture of sustainability within your organization. Educate employees about the importance of circular practices and encourage innovation in this area.</a:t>
            </a:r>
            <a:endParaRPr b="0" i="0" sz="1800" u="none" cap="none" strike="noStrike">
              <a:solidFill>
                <a:schemeClr val="dk1"/>
              </a:solidFill>
              <a:latin typeface="Calibri"/>
              <a:ea typeface="Calibri"/>
              <a:cs typeface="Calibri"/>
              <a:sym typeface="Calibri"/>
            </a:endParaRPr>
          </a:p>
        </p:txBody>
      </p:sp>
      <p:sp>
        <p:nvSpPr>
          <p:cNvPr id="379" name="Google Shape;379;p49"/>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pic>
        <p:nvPicPr>
          <p:cNvPr descr="A large building with many people&#10;&#10;Description automatically generated" id="380" name="Google Shape;380;p49"/>
          <p:cNvPicPr preferRelativeResize="0"/>
          <p:nvPr/>
        </p:nvPicPr>
        <p:blipFill rotWithShape="1">
          <a:blip r:embed="rId3">
            <a:alphaModFix/>
          </a:blip>
          <a:srcRect b="0" l="10135" r="4498" t="0"/>
          <a:stretch/>
        </p:blipFill>
        <p:spPr>
          <a:xfrm>
            <a:off x="5559016" y="1913315"/>
            <a:ext cx="5941471" cy="3977052"/>
          </a:xfrm>
          <a:prstGeom prst="rect">
            <a:avLst/>
          </a:prstGeom>
          <a:noFill/>
          <a:ln>
            <a:noFill/>
          </a:ln>
        </p:spPr>
      </p:pic>
      <p:sp>
        <p:nvSpPr>
          <p:cNvPr id="381" name="Google Shape;381;p49"/>
          <p:cNvSpPr txBox="1"/>
          <p:nvPr/>
        </p:nvSpPr>
        <p:spPr>
          <a:xfrm>
            <a:off x="7871190" y="5879160"/>
            <a:ext cx="3653007"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Photo source: AI generated</a:t>
            </a:r>
            <a:endParaRPr b="0" i="1" sz="1200" u="none" cap="none" strike="noStrik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0"/>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Circular Business Models</a:t>
            </a:r>
            <a:endParaRPr/>
          </a:p>
        </p:txBody>
      </p:sp>
      <p:sp>
        <p:nvSpPr>
          <p:cNvPr id="387" name="Google Shape;387;p50"/>
          <p:cNvSpPr txBox="1"/>
          <p:nvPr/>
        </p:nvSpPr>
        <p:spPr>
          <a:xfrm>
            <a:off x="597970" y="1458990"/>
            <a:ext cx="4380430" cy="4992609"/>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HOW TO TRANSFER FROM LINEAR TO CIRCULAR BUSINESS MODEL</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1" i="0" lang="lv-LV" sz="1800" u="none" cap="none" strike="noStrike">
                <a:solidFill>
                  <a:schemeClr val="dk1"/>
                </a:solidFill>
                <a:latin typeface="Calibri"/>
                <a:ea typeface="Calibri"/>
                <a:cs typeface="Calibri"/>
                <a:sym typeface="Calibri"/>
              </a:rPr>
              <a:t>Collaborate and build partnerships (12)</a:t>
            </a:r>
            <a:endParaRPr b="0" i="0" sz="1400" u="none" cap="none" strike="noStrike">
              <a:solidFill>
                <a:srgbClr val="000000"/>
              </a:solidFill>
              <a:latin typeface="Arial"/>
              <a:ea typeface="Arial"/>
              <a:cs typeface="Arial"/>
              <a:sym typeface="Arial"/>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Engage in partnerships with other companies, governmental bodies, and NGOs to expand the reach and effectiveness of your circular initiatives.</a:t>
            </a:r>
            <a:endParaRPr b="0" i="0" sz="1800" u="none" cap="none" strike="noStrike">
              <a:solidFill>
                <a:schemeClr val="dk1"/>
              </a:solidFill>
              <a:latin typeface="Calibri"/>
              <a:ea typeface="Calibri"/>
              <a:cs typeface="Calibri"/>
              <a:sym typeface="Calibri"/>
            </a:endParaRPr>
          </a:p>
        </p:txBody>
      </p:sp>
      <p:sp>
        <p:nvSpPr>
          <p:cNvPr id="388" name="Google Shape;388;p50"/>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pic>
        <p:nvPicPr>
          <p:cNvPr descr="A group of people in a room&#10;&#10;Description automatically generated" id="389" name="Google Shape;389;p50"/>
          <p:cNvPicPr preferRelativeResize="0"/>
          <p:nvPr/>
        </p:nvPicPr>
        <p:blipFill rotWithShape="1">
          <a:blip r:embed="rId3">
            <a:alphaModFix/>
          </a:blip>
          <a:srcRect b="0" l="8356" r="6127" t="0"/>
          <a:stretch/>
        </p:blipFill>
        <p:spPr>
          <a:xfrm>
            <a:off x="5559016" y="1920194"/>
            <a:ext cx="5941471" cy="3970173"/>
          </a:xfrm>
          <a:prstGeom prst="rect">
            <a:avLst/>
          </a:prstGeom>
          <a:noFill/>
          <a:ln>
            <a:noFill/>
          </a:ln>
        </p:spPr>
      </p:pic>
      <p:sp>
        <p:nvSpPr>
          <p:cNvPr id="390" name="Google Shape;390;p50"/>
          <p:cNvSpPr txBox="1"/>
          <p:nvPr/>
        </p:nvSpPr>
        <p:spPr>
          <a:xfrm>
            <a:off x="7871190" y="5879160"/>
            <a:ext cx="3653007"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Photo source: AI generated</a:t>
            </a:r>
            <a:endParaRPr b="0" i="1" sz="1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Methodological Notes</a:t>
            </a:r>
            <a:endParaRPr/>
          </a:p>
        </p:txBody>
      </p:sp>
      <p:sp>
        <p:nvSpPr>
          <p:cNvPr id="70" name="Google Shape;70;p15"/>
          <p:cNvSpPr txBox="1"/>
          <p:nvPr/>
        </p:nvSpPr>
        <p:spPr>
          <a:xfrm>
            <a:off x="587489" y="1396844"/>
            <a:ext cx="10728000" cy="4717800"/>
          </a:xfrm>
          <a:prstGeom prst="rect">
            <a:avLst/>
          </a:prstGeom>
          <a:noFill/>
          <a:ln>
            <a:noFill/>
          </a:ln>
        </p:spPr>
        <p:txBody>
          <a:bodyPr anchorCtr="0" anchor="t" bIns="0" lIns="0" spcFirstLastPara="1" rIns="0" wrap="square" tIns="0">
            <a:noAutofit/>
          </a:bodyPr>
          <a:lstStyle/>
          <a:p>
            <a:pPr indent="0" lvl="0" marL="0" marR="0" rtl="0" algn="l">
              <a:lnSpc>
                <a:spcPct val="138888"/>
              </a:lnSpc>
              <a:spcBef>
                <a:spcPts val="0"/>
              </a:spcBef>
              <a:spcAft>
                <a:spcPts val="0"/>
              </a:spcAft>
              <a:buClr>
                <a:srgbClr val="000000"/>
              </a:buClr>
              <a:buSzPts val="1800"/>
              <a:buFont typeface="Arial"/>
              <a:buNone/>
            </a:pPr>
            <a:r>
              <a:rPr b="1" i="0" lang="lv-LV" sz="1800" u="none" cap="none" strike="noStrike">
                <a:solidFill>
                  <a:schemeClr val="dk1"/>
                </a:solidFill>
                <a:latin typeface="Calibri"/>
                <a:ea typeface="Calibri"/>
                <a:cs typeface="Calibri"/>
                <a:sym typeface="Calibri"/>
              </a:rPr>
              <a:t>Training Tools and Resources</a:t>
            </a:r>
            <a:endParaRPr b="1" i="0" sz="1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For trainer:</a:t>
            </a:r>
            <a:endParaRPr b="0" i="0" sz="1800" u="none" cap="none" strike="noStrike">
              <a:solidFill>
                <a:schemeClr val="dk1"/>
              </a:solidFill>
              <a:latin typeface="Calibri"/>
              <a:ea typeface="Calibri"/>
              <a:cs typeface="Calibri"/>
              <a:sym typeface="Calibri"/>
            </a:endParaRPr>
          </a:p>
          <a:p>
            <a:pPr indent="-285750" lvl="1" marL="742950" marR="0" rtl="0" algn="l">
              <a:lnSpc>
                <a:spcPct val="138888"/>
              </a:lnSpc>
              <a:spcBef>
                <a:spcPts val="0"/>
              </a:spcBef>
              <a:spcAft>
                <a:spcPts val="0"/>
              </a:spcAft>
              <a:buClr>
                <a:schemeClr val="dk1"/>
              </a:buClr>
              <a:buSzPts val="1800"/>
              <a:buFont typeface="Courier New"/>
              <a:buChar char="o"/>
            </a:pPr>
            <a:r>
              <a:rPr b="0" i="0" lang="lv-LV" sz="1800" u="none" cap="none" strike="noStrike">
                <a:solidFill>
                  <a:schemeClr val="dk1"/>
                </a:solidFill>
                <a:latin typeface="Calibri"/>
                <a:ea typeface="Calibri"/>
                <a:cs typeface="Calibri"/>
                <a:sym typeface="Calibri"/>
              </a:rPr>
              <a:t>Presentation</a:t>
            </a:r>
            <a:endParaRPr b="0" i="0" sz="1800" u="none" cap="none" strike="noStrike">
              <a:solidFill>
                <a:schemeClr val="dk1"/>
              </a:solidFill>
              <a:latin typeface="Calibri"/>
              <a:ea typeface="Calibri"/>
              <a:cs typeface="Calibri"/>
              <a:sym typeface="Calibri"/>
            </a:endParaRPr>
          </a:p>
          <a:p>
            <a:pPr indent="-285750" lvl="1" marL="742950" marR="0" rtl="0" algn="l">
              <a:lnSpc>
                <a:spcPct val="138888"/>
              </a:lnSpc>
              <a:spcBef>
                <a:spcPts val="0"/>
              </a:spcBef>
              <a:spcAft>
                <a:spcPts val="0"/>
              </a:spcAft>
              <a:buClr>
                <a:schemeClr val="dk1"/>
              </a:buClr>
              <a:buSzPts val="1800"/>
              <a:buFont typeface="Courier New"/>
              <a:buChar char="o"/>
            </a:pPr>
            <a:r>
              <a:rPr b="0" i="0" lang="lv-LV" sz="1800" u="none" cap="none" strike="noStrike">
                <a:solidFill>
                  <a:schemeClr val="dk1"/>
                </a:solidFill>
                <a:latin typeface="Calibri"/>
                <a:ea typeface="Calibri"/>
                <a:cs typeface="Calibri"/>
                <a:sym typeface="Calibri"/>
              </a:rPr>
              <a:t>Equipment for showing the presentation</a:t>
            </a:r>
            <a:endParaRPr b="0" i="0" sz="1800" u="none" cap="none" strike="noStrike">
              <a:solidFill>
                <a:schemeClr val="dk1"/>
              </a:solidFill>
              <a:latin typeface="Calibri"/>
              <a:ea typeface="Calibri"/>
              <a:cs typeface="Calibri"/>
              <a:sym typeface="Calibri"/>
            </a:endParaRPr>
          </a:p>
          <a:p>
            <a:pPr indent="-285750" lvl="1" marL="742950" marR="0" rtl="0" algn="l">
              <a:lnSpc>
                <a:spcPct val="138888"/>
              </a:lnSpc>
              <a:spcBef>
                <a:spcPts val="0"/>
              </a:spcBef>
              <a:spcAft>
                <a:spcPts val="0"/>
              </a:spcAft>
              <a:buClr>
                <a:schemeClr val="dk1"/>
              </a:buClr>
              <a:buSzPts val="1800"/>
              <a:buFont typeface="Courier New"/>
              <a:buChar char="o"/>
            </a:pPr>
            <a:r>
              <a:rPr b="0" i="0" lang="lv-LV" sz="1800" u="none" cap="none" strike="noStrike">
                <a:solidFill>
                  <a:schemeClr val="dk1"/>
                </a:solidFill>
                <a:latin typeface="Calibri"/>
                <a:ea typeface="Calibri"/>
                <a:cs typeface="Calibri"/>
                <a:sym typeface="Calibri"/>
              </a:rPr>
              <a:t>Access to video conferencing platform</a:t>
            </a:r>
            <a:endParaRPr b="0" i="0" sz="1800" u="none" cap="none" strike="noStrike">
              <a:solidFill>
                <a:schemeClr val="dk1"/>
              </a:solidFill>
              <a:latin typeface="Calibri"/>
              <a:ea typeface="Calibri"/>
              <a:cs typeface="Calibri"/>
              <a:sym typeface="Calibri"/>
            </a:endParaRPr>
          </a:p>
          <a:p>
            <a:pPr indent="-285750" lvl="1" marL="742950" marR="0" rtl="0" algn="l">
              <a:lnSpc>
                <a:spcPct val="138888"/>
              </a:lnSpc>
              <a:spcBef>
                <a:spcPts val="0"/>
              </a:spcBef>
              <a:spcAft>
                <a:spcPts val="0"/>
              </a:spcAft>
              <a:buClr>
                <a:schemeClr val="dk1"/>
              </a:buClr>
              <a:buSzPts val="1800"/>
              <a:buFont typeface="Courier New"/>
              <a:buChar char="o"/>
            </a:pPr>
            <a:r>
              <a:rPr b="0" i="0" lang="lv-LV" sz="1800" u="none" cap="none" strike="noStrike">
                <a:solidFill>
                  <a:schemeClr val="dk1"/>
                </a:solidFill>
                <a:latin typeface="Calibri"/>
                <a:ea typeface="Calibri"/>
                <a:cs typeface="Calibri"/>
                <a:sym typeface="Calibri"/>
              </a:rPr>
              <a:t>Paper and pens for activity </a:t>
            </a:r>
            <a:endParaRPr b="0" i="0" sz="1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For trainee:</a:t>
            </a:r>
            <a:endParaRPr b="0" i="0" sz="1400" u="none" cap="none" strike="noStrike">
              <a:solidFill>
                <a:schemeClr val="dk1"/>
              </a:solidFill>
              <a:latin typeface="Arial"/>
              <a:ea typeface="Arial"/>
              <a:cs typeface="Arial"/>
              <a:sym typeface="Arial"/>
            </a:endParaRPr>
          </a:p>
          <a:p>
            <a:pPr indent="-285750" lvl="1" marL="742950" marR="0" rtl="0" algn="l">
              <a:lnSpc>
                <a:spcPct val="138888"/>
              </a:lnSpc>
              <a:spcBef>
                <a:spcPts val="0"/>
              </a:spcBef>
              <a:spcAft>
                <a:spcPts val="0"/>
              </a:spcAft>
              <a:buClr>
                <a:schemeClr val="dk1"/>
              </a:buClr>
              <a:buSzPts val="1800"/>
              <a:buFont typeface="Courier New"/>
              <a:buChar char="o"/>
            </a:pPr>
            <a:r>
              <a:rPr b="0" i="0" lang="lv-LV" sz="1800" u="none" cap="none" strike="noStrike">
                <a:solidFill>
                  <a:schemeClr val="dk1"/>
                </a:solidFill>
                <a:latin typeface="Calibri"/>
                <a:ea typeface="Calibri"/>
                <a:cs typeface="Calibri"/>
                <a:sym typeface="Calibri"/>
              </a:rPr>
              <a:t>Computer, good internet connection, headset (if attending online)</a:t>
            </a:r>
            <a:endParaRPr b="0" i="0" sz="2200" u="none" cap="none" strike="noStrike">
              <a:solidFill>
                <a:schemeClr val="dk1"/>
              </a:solidFill>
              <a:latin typeface="Calibri"/>
              <a:ea typeface="Calibri"/>
              <a:cs typeface="Calibri"/>
              <a:sym typeface="Calibri"/>
            </a:endParaRPr>
          </a:p>
        </p:txBody>
      </p:sp>
      <p:sp>
        <p:nvSpPr>
          <p:cNvPr id="71" name="Google Shape;71;p15"/>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1"/>
          <p:cNvSpPr txBox="1"/>
          <p:nvPr>
            <p:ph type="title"/>
          </p:nvPr>
        </p:nvSpPr>
        <p:spPr>
          <a:xfrm>
            <a:off x="475423" y="878114"/>
            <a:ext cx="11186806" cy="479697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5C8064"/>
              </a:buClr>
              <a:buSzPts val="4900"/>
              <a:buFont typeface="Calibri"/>
              <a:buNone/>
            </a:pPr>
            <a:r>
              <a:rPr lang="lv-LV" sz="4900"/>
              <a:t>Task</a:t>
            </a:r>
            <a:br>
              <a:rPr lang="lv-LV" sz="4900"/>
            </a:br>
            <a:br>
              <a:rPr lang="lv-LV" sz="4900"/>
            </a:br>
            <a:r>
              <a:rPr lang="lv-LV" sz="3500">
                <a:solidFill>
                  <a:schemeClr val="dk1"/>
                </a:solidFill>
              </a:rPr>
              <a:t>Circular Business Model Innovation Challenge</a:t>
            </a:r>
            <a:endParaRPr sz="3500">
              <a:solidFill>
                <a:schemeClr val="dk1"/>
              </a:solidFill>
            </a:endParaRPr>
          </a:p>
        </p:txBody>
      </p:sp>
      <p:sp>
        <p:nvSpPr>
          <p:cNvPr id="396" name="Google Shape;396;p51"/>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2"/>
          <p:cNvSpPr txBox="1"/>
          <p:nvPr>
            <p:ph type="title"/>
          </p:nvPr>
        </p:nvSpPr>
        <p:spPr>
          <a:xfrm>
            <a:off x="475423" y="315275"/>
            <a:ext cx="9992700" cy="550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5C8064"/>
              </a:buClr>
              <a:buSzPts val="4000"/>
              <a:buFont typeface="Calibri"/>
              <a:buNone/>
            </a:pPr>
            <a:r>
              <a:rPr lang="lv-LV" sz="4000"/>
              <a:t>Circular Business Model Innovation Challenge</a:t>
            </a:r>
            <a:endParaRPr sz="4000"/>
          </a:p>
        </p:txBody>
      </p:sp>
      <p:sp>
        <p:nvSpPr>
          <p:cNvPr id="402" name="Google Shape;402;p52"/>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sp>
        <p:nvSpPr>
          <p:cNvPr id="403" name="Google Shape;403;p52"/>
          <p:cNvSpPr txBox="1"/>
          <p:nvPr/>
        </p:nvSpPr>
        <p:spPr>
          <a:xfrm>
            <a:off x="600893" y="2076928"/>
            <a:ext cx="10990200" cy="4018111"/>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lv-LV" sz="1800" u="none" cap="none" strike="noStrike">
                <a:solidFill>
                  <a:schemeClr val="dk1"/>
                </a:solidFill>
                <a:latin typeface="Calibri"/>
                <a:ea typeface="Calibri"/>
                <a:cs typeface="Calibri"/>
                <a:sym typeface="Calibri"/>
              </a:rPr>
              <a:t>1. </a:t>
            </a:r>
            <a:r>
              <a:rPr b="1" i="0" lang="lv-LV" sz="1800" u="none" cap="none" strike="noStrike">
                <a:solidFill>
                  <a:schemeClr val="dk1"/>
                </a:solidFill>
                <a:latin typeface="Calibri"/>
                <a:ea typeface="Calibri"/>
                <a:cs typeface="Calibri"/>
                <a:sym typeface="Calibri"/>
              </a:rPr>
              <a:t>Divide</a:t>
            </a:r>
            <a:r>
              <a:rPr b="0" i="0" lang="lv-LV" sz="1800" u="none" cap="none" strike="noStrike">
                <a:solidFill>
                  <a:schemeClr val="dk1"/>
                </a:solidFill>
                <a:latin typeface="Calibri"/>
                <a:ea typeface="Calibri"/>
                <a:cs typeface="Calibri"/>
                <a:sym typeface="Calibri"/>
              </a:rPr>
              <a:t> into small teams (3-4 people each).</a:t>
            </a:r>
            <a:endParaRPr b="0" i="0" sz="1800" u="none" cap="none" strike="noStrike">
              <a:solidFill>
                <a:schemeClr val="dk1"/>
              </a:solidFill>
              <a:latin typeface="Calibri"/>
              <a:ea typeface="Calibri"/>
              <a:cs typeface="Calibri"/>
              <a:sym typeface="Calibri"/>
            </a:endParaRPr>
          </a:p>
          <a:p>
            <a:pPr indent="0" lvl="0" marL="0" marR="0" rtl="0" algn="l">
              <a:lnSpc>
                <a:spcPct val="12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25000"/>
              </a:lnSpc>
              <a:spcBef>
                <a:spcPts val="0"/>
              </a:spcBef>
              <a:spcAft>
                <a:spcPts val="0"/>
              </a:spcAft>
              <a:buNone/>
            </a:pPr>
            <a:r>
              <a:rPr b="0" i="0" lang="lv-LV" sz="1800" u="none" cap="none" strike="noStrike">
                <a:solidFill>
                  <a:schemeClr val="dk1"/>
                </a:solidFill>
                <a:latin typeface="Calibri"/>
                <a:ea typeface="Calibri"/>
                <a:cs typeface="Calibri"/>
                <a:sym typeface="Calibri"/>
              </a:rPr>
              <a:t>2. </a:t>
            </a:r>
            <a:r>
              <a:rPr b="1" i="0" lang="lv-LV" sz="1800" u="none" cap="none" strike="noStrike">
                <a:solidFill>
                  <a:schemeClr val="dk1"/>
                </a:solidFill>
                <a:latin typeface="Calibri"/>
                <a:ea typeface="Calibri"/>
                <a:cs typeface="Calibri"/>
                <a:sym typeface="Calibri"/>
              </a:rPr>
              <a:t>Use </a:t>
            </a:r>
            <a:r>
              <a:rPr b="0" i="0" lang="lv-LV" sz="1800" u="none" cap="none" strike="noStrike">
                <a:solidFill>
                  <a:schemeClr val="dk1"/>
                </a:solidFill>
                <a:latin typeface="Calibri"/>
                <a:ea typeface="Calibri"/>
                <a:cs typeface="Calibri"/>
                <a:sym typeface="Calibri"/>
              </a:rPr>
              <a:t>the circular business model principles to rethink the assigned scenario. </a:t>
            </a:r>
            <a:endParaRPr b="0" i="0" sz="1800" u="none" cap="none" strike="noStrike">
              <a:solidFill>
                <a:schemeClr val="dk1"/>
              </a:solidFill>
              <a:latin typeface="Calibri"/>
              <a:ea typeface="Calibri"/>
              <a:cs typeface="Calibri"/>
              <a:sym typeface="Calibri"/>
            </a:endParaRPr>
          </a:p>
          <a:p>
            <a:pPr indent="0" lvl="0" marL="0" marR="0" rtl="0" algn="l">
              <a:lnSpc>
                <a:spcPct val="12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25000"/>
              </a:lnSpc>
              <a:spcBef>
                <a:spcPts val="0"/>
              </a:spcBef>
              <a:spcAft>
                <a:spcPts val="0"/>
              </a:spcAft>
              <a:buNone/>
            </a:pPr>
            <a:r>
              <a:rPr b="0" i="0" lang="lv-LV" sz="1800" u="none" cap="none" strike="noStrike">
                <a:solidFill>
                  <a:schemeClr val="dk1"/>
                </a:solidFill>
                <a:latin typeface="Calibri"/>
                <a:ea typeface="Calibri"/>
                <a:cs typeface="Calibri"/>
                <a:sym typeface="Calibri"/>
              </a:rPr>
              <a:t>3.</a:t>
            </a:r>
            <a:r>
              <a:rPr b="1" i="0" lang="lv-LV" sz="1800" u="none" cap="none" strike="noStrike">
                <a:solidFill>
                  <a:schemeClr val="dk1"/>
                </a:solidFill>
                <a:latin typeface="Calibri"/>
                <a:ea typeface="Calibri"/>
                <a:cs typeface="Calibri"/>
                <a:sym typeface="Calibri"/>
              </a:rPr>
              <a:t> Present </a:t>
            </a:r>
            <a:r>
              <a:rPr b="0" i="0" lang="lv-LV" sz="1800" u="none" cap="none" strike="noStrike">
                <a:solidFill>
                  <a:schemeClr val="dk1"/>
                </a:solidFill>
                <a:latin typeface="Calibri"/>
                <a:ea typeface="Calibri"/>
                <a:cs typeface="Calibri"/>
                <a:sym typeface="Calibri"/>
              </a:rPr>
              <a:t>circular business model solution, explaining how it addresses the principles of the circular economy.</a:t>
            </a:r>
            <a:endParaRPr b="0" i="0" sz="1800" u="none" cap="none" strike="noStrike">
              <a:solidFill>
                <a:schemeClr val="dk1"/>
              </a:solidFill>
              <a:latin typeface="Calibri"/>
              <a:ea typeface="Calibri"/>
              <a:cs typeface="Calibri"/>
              <a:sym typeface="Calibri"/>
            </a:endParaRPr>
          </a:p>
          <a:p>
            <a:pPr indent="0" lvl="0" marL="0" marR="0" rtl="0" algn="l">
              <a:lnSpc>
                <a:spcPct val="12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25000"/>
              </a:lnSpc>
              <a:spcBef>
                <a:spcPts val="0"/>
              </a:spcBef>
              <a:spcAft>
                <a:spcPts val="0"/>
              </a:spcAft>
              <a:buNone/>
            </a:pPr>
            <a:r>
              <a:rPr b="0" i="0" lang="lv-LV" sz="1800" u="none" cap="none" strike="noStrike">
                <a:solidFill>
                  <a:schemeClr val="dk1"/>
                </a:solidFill>
                <a:latin typeface="Calibri"/>
                <a:ea typeface="Calibri"/>
                <a:cs typeface="Calibri"/>
                <a:sym typeface="Calibri"/>
              </a:rPr>
              <a:t>4.</a:t>
            </a:r>
            <a:r>
              <a:rPr b="1" i="0" lang="lv-LV" sz="1800" u="none" cap="none" strike="noStrike">
                <a:solidFill>
                  <a:schemeClr val="dk1"/>
                </a:solidFill>
                <a:latin typeface="Calibri"/>
                <a:ea typeface="Calibri"/>
                <a:cs typeface="Calibri"/>
                <a:sym typeface="Calibri"/>
              </a:rPr>
              <a:t> Discuss </a:t>
            </a:r>
            <a:r>
              <a:rPr b="0" i="0" lang="lv-LV" sz="1800" u="none" cap="none" strike="noStrike">
                <a:solidFill>
                  <a:schemeClr val="dk1"/>
                </a:solidFill>
                <a:latin typeface="Calibri"/>
                <a:ea typeface="Calibri"/>
                <a:cs typeface="Calibri"/>
                <a:sym typeface="Calibri"/>
              </a:rPr>
              <a:t>how these circular business model innovations can be applied in real-world contexts to drive sustainability and economic value.</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3"/>
          <p:cNvSpPr txBox="1"/>
          <p:nvPr/>
        </p:nvSpPr>
        <p:spPr>
          <a:xfrm>
            <a:off x="623901" y="1291188"/>
            <a:ext cx="4111385" cy="5482252"/>
          </a:xfrm>
          <a:prstGeom prst="rect">
            <a:avLst/>
          </a:prstGeom>
          <a:noFill/>
          <a:ln>
            <a:noFill/>
          </a:ln>
        </p:spPr>
        <p:txBody>
          <a:bodyPr anchorCtr="0" anchor="t" bIns="0" lIns="0" spcFirstLastPara="1" rIns="0" wrap="square" tIns="0">
            <a:noAutofit/>
          </a:bodyPr>
          <a:lstStyle/>
          <a:p>
            <a:pPr indent="0" lvl="0" marL="0" marR="0" rtl="0" algn="l">
              <a:lnSpc>
                <a:spcPct val="138888"/>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1" i="0" lang="lv-LV" sz="1800" u="none" cap="none" strike="noStrike">
                <a:solidFill>
                  <a:schemeClr val="dk1"/>
                </a:solidFill>
                <a:latin typeface="Calibri"/>
                <a:ea typeface="Calibri"/>
                <a:cs typeface="Calibri"/>
                <a:sym typeface="Calibri"/>
              </a:rPr>
              <a:t>Challenges and Considerations</a:t>
            </a:r>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rgbClr val="323E4F"/>
                </a:solidFill>
                <a:latin typeface="Calibri"/>
                <a:ea typeface="Calibri"/>
                <a:cs typeface="Calibri"/>
                <a:sym typeface="Calibri"/>
              </a:rPr>
              <a:t>Upfront Investment and Cost</a:t>
            </a:r>
            <a:endParaRPr b="0" i="0" sz="1600" u="none" cap="none" strike="noStrike">
              <a:solidFill>
                <a:srgbClr val="323E4F"/>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rgbClr val="323E4F"/>
                </a:solidFill>
                <a:latin typeface="Calibri"/>
                <a:ea typeface="Calibri"/>
                <a:cs typeface="Calibri"/>
                <a:sym typeface="Calibri"/>
              </a:rPr>
              <a:t>Consumer Acceptance and Behavior</a:t>
            </a:r>
            <a:endParaRPr b="0" i="0" sz="16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rgbClr val="323E4F"/>
                </a:solidFill>
                <a:latin typeface="Calibri"/>
                <a:ea typeface="Calibri"/>
                <a:cs typeface="Calibri"/>
                <a:sym typeface="Calibri"/>
              </a:rPr>
              <a:t>Supply Chain Complexity</a:t>
            </a:r>
            <a:endParaRPr b="0" i="0" sz="16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rgbClr val="323E4F"/>
                </a:solidFill>
                <a:latin typeface="Calibri"/>
                <a:ea typeface="Calibri"/>
                <a:cs typeface="Calibri"/>
                <a:sym typeface="Calibri"/>
              </a:rPr>
              <a:t>Regulatory and Policy Barriers</a:t>
            </a:r>
            <a:endParaRPr b="0" i="0" sz="1600" u="none" cap="none" strike="noStrike">
              <a:solidFill>
                <a:srgbClr val="323E4F"/>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rgbClr val="323E4F"/>
                </a:solidFill>
                <a:latin typeface="Calibri"/>
                <a:ea typeface="Calibri"/>
                <a:cs typeface="Calibri"/>
                <a:sym typeface="Calibri"/>
              </a:rPr>
              <a:t>Technical Challenges</a:t>
            </a:r>
            <a:endParaRPr b="0" i="0" sz="1600" u="none" cap="none" strike="noStrike">
              <a:solidFill>
                <a:srgbClr val="323E4F"/>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rgbClr val="323E4F"/>
                </a:solidFill>
                <a:latin typeface="Calibri"/>
                <a:ea typeface="Calibri"/>
                <a:cs typeface="Calibri"/>
                <a:sym typeface="Calibri"/>
              </a:rPr>
              <a:t>Market Demand for Recycled Materials</a:t>
            </a:r>
            <a:endParaRPr b="0" i="0" sz="1600" u="none" cap="none" strike="noStrike">
              <a:solidFill>
                <a:srgbClr val="323E4F"/>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rgbClr val="323E4F"/>
                </a:solidFill>
                <a:latin typeface="Calibri"/>
                <a:ea typeface="Calibri"/>
                <a:cs typeface="Calibri"/>
                <a:sym typeface="Calibri"/>
              </a:rPr>
              <a:t>Design Considerations</a:t>
            </a:r>
            <a:endParaRPr b="0" i="0" sz="1600" u="none" cap="none" strike="noStrike">
              <a:solidFill>
                <a:srgbClr val="323E4F"/>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rgbClr val="323E4F"/>
                </a:solidFill>
                <a:latin typeface="Calibri"/>
                <a:ea typeface="Calibri"/>
                <a:cs typeface="Calibri"/>
                <a:sym typeface="Calibri"/>
              </a:rPr>
              <a:t>Intellectual Property and Data Security</a:t>
            </a:r>
            <a:endParaRPr b="0" i="0" sz="1600" u="none" cap="none" strike="noStrike">
              <a:solidFill>
                <a:srgbClr val="323E4F"/>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rgbClr val="323E4F"/>
                </a:solidFill>
                <a:latin typeface="Calibri"/>
                <a:ea typeface="Calibri"/>
                <a:cs typeface="Calibri"/>
                <a:sym typeface="Calibri"/>
              </a:rPr>
              <a:t>Logistics and Infrastructure</a:t>
            </a:r>
            <a:endParaRPr b="0" i="0" sz="1600" u="none" cap="none" strike="noStrike">
              <a:solidFill>
                <a:srgbClr val="323E4F"/>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rgbClr val="323E4F"/>
                </a:solidFill>
                <a:latin typeface="Calibri"/>
                <a:ea typeface="Calibri"/>
                <a:cs typeface="Calibri"/>
                <a:sym typeface="Calibri"/>
              </a:rPr>
              <a:t>Cultural and Organizational Change</a:t>
            </a:r>
            <a:endParaRPr b="0" i="0" sz="1600" u="none" cap="none" strike="noStrike">
              <a:solidFill>
                <a:schemeClr val="dk1"/>
              </a:solidFill>
              <a:latin typeface="Calibri"/>
              <a:ea typeface="Calibri"/>
              <a:cs typeface="Calibri"/>
              <a:sym typeface="Calibri"/>
            </a:endParaRPr>
          </a:p>
        </p:txBody>
      </p:sp>
      <p:sp>
        <p:nvSpPr>
          <p:cNvPr id="409" name="Google Shape;409;p53"/>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sp>
        <p:nvSpPr>
          <p:cNvPr id="410" name="Google Shape;410;p53"/>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5400"/>
              <a:t>Summary</a:t>
            </a:r>
            <a:endParaRPr/>
          </a:p>
        </p:txBody>
      </p:sp>
      <p:pic>
        <p:nvPicPr>
          <p:cNvPr descr="A city and a city&#10;&#10;Description automatically generated with medium confidence" id="411" name="Google Shape;411;p53"/>
          <p:cNvPicPr preferRelativeResize="0"/>
          <p:nvPr/>
        </p:nvPicPr>
        <p:blipFill rotWithShape="1">
          <a:blip r:embed="rId3">
            <a:alphaModFix/>
          </a:blip>
          <a:srcRect b="0" l="7023" r="7023" t="0"/>
          <a:stretch/>
        </p:blipFill>
        <p:spPr>
          <a:xfrm>
            <a:off x="5559016" y="1929200"/>
            <a:ext cx="5941471" cy="3949960"/>
          </a:xfrm>
          <a:prstGeom prst="rect">
            <a:avLst/>
          </a:prstGeom>
          <a:noFill/>
          <a:ln>
            <a:noFill/>
          </a:ln>
        </p:spPr>
      </p:pic>
      <p:sp>
        <p:nvSpPr>
          <p:cNvPr id="412" name="Google Shape;412;p53"/>
          <p:cNvSpPr txBox="1"/>
          <p:nvPr/>
        </p:nvSpPr>
        <p:spPr>
          <a:xfrm>
            <a:off x="7871190" y="5879160"/>
            <a:ext cx="3653007"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Photo source: AI generated</a:t>
            </a:r>
            <a:endParaRPr b="0" i="1" sz="1200" u="none" cap="none" strike="noStrike">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54"/>
          <p:cNvSpPr txBox="1"/>
          <p:nvPr/>
        </p:nvSpPr>
        <p:spPr>
          <a:xfrm>
            <a:off x="623901" y="1291188"/>
            <a:ext cx="4742756" cy="5482252"/>
          </a:xfrm>
          <a:prstGeom prst="rect">
            <a:avLst/>
          </a:prstGeom>
          <a:noFill/>
          <a:ln>
            <a:noFill/>
          </a:ln>
        </p:spPr>
        <p:txBody>
          <a:bodyPr anchorCtr="0" anchor="t" bIns="0" lIns="0" spcFirstLastPara="1" rIns="0" wrap="square" tIns="0">
            <a:noAutofit/>
          </a:bodyPr>
          <a:lstStyle/>
          <a:p>
            <a:pPr indent="0" lvl="0" marL="0" marR="0" rtl="0" algn="l">
              <a:lnSpc>
                <a:spcPct val="138888"/>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1" i="0" lang="lv-LV" sz="1800" u="none" cap="none" strike="noStrike">
                <a:solidFill>
                  <a:schemeClr val="dk1"/>
                </a:solidFill>
                <a:latin typeface="Calibri"/>
                <a:ea typeface="Calibri"/>
                <a:cs typeface="Calibri"/>
                <a:sym typeface="Calibri"/>
              </a:rPr>
              <a:t>Opportunities</a:t>
            </a:r>
            <a:endParaRPr b="1" i="0" sz="18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rgbClr val="323E4F"/>
                </a:solidFill>
                <a:latin typeface="Calibri"/>
                <a:ea typeface="Calibri"/>
                <a:cs typeface="Calibri"/>
                <a:sym typeface="Calibri"/>
              </a:rPr>
              <a:t>Innovation in Product Design and Development</a:t>
            </a:r>
            <a:endParaRPr b="0" i="0" sz="1600" u="none" cap="none" strike="noStrike">
              <a:solidFill>
                <a:srgbClr val="323E4F"/>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rgbClr val="323E4F"/>
                </a:solidFill>
                <a:latin typeface="Calibri"/>
                <a:ea typeface="Calibri"/>
                <a:cs typeface="Calibri"/>
                <a:sym typeface="Calibri"/>
              </a:rPr>
              <a:t>Creation of New Business Models and Revenue Streams</a:t>
            </a:r>
            <a:endParaRPr b="0" i="0" sz="1600" u="none" cap="none" strike="noStrike">
              <a:solidFill>
                <a:srgbClr val="323E4F"/>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rgbClr val="323E4F"/>
                </a:solidFill>
                <a:latin typeface="Calibri"/>
                <a:ea typeface="Calibri"/>
                <a:cs typeface="Calibri"/>
                <a:sym typeface="Calibri"/>
              </a:rPr>
              <a:t>Cost Reduction and Efficiency Gains</a:t>
            </a:r>
            <a:endParaRPr b="0" i="0" sz="1600" u="none" cap="none" strike="noStrike">
              <a:solidFill>
                <a:srgbClr val="323E4F"/>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rgbClr val="323E4F"/>
                </a:solidFill>
                <a:latin typeface="Calibri"/>
                <a:ea typeface="Calibri"/>
                <a:cs typeface="Calibri"/>
                <a:sym typeface="Calibri"/>
              </a:rPr>
              <a:t>Competitive Advantage</a:t>
            </a:r>
            <a:endParaRPr b="0" i="0" sz="1600" u="none" cap="none" strike="noStrike">
              <a:solidFill>
                <a:srgbClr val="323E4F"/>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rgbClr val="323E4F"/>
                </a:solidFill>
                <a:latin typeface="Calibri"/>
                <a:ea typeface="Calibri"/>
                <a:cs typeface="Calibri"/>
                <a:sym typeface="Calibri"/>
              </a:rPr>
              <a:t>Access to New Markets and Customer Segments</a:t>
            </a:r>
            <a:endParaRPr b="0" i="0" sz="1600" u="none" cap="none" strike="noStrike">
              <a:solidFill>
                <a:srgbClr val="323E4F"/>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rgbClr val="323E4F"/>
                </a:solidFill>
                <a:latin typeface="Calibri"/>
                <a:ea typeface="Calibri"/>
                <a:cs typeface="Calibri"/>
                <a:sym typeface="Calibri"/>
              </a:rPr>
              <a:t>Regulatory Compliance and Leadership</a:t>
            </a:r>
            <a:endParaRPr b="0" i="0" sz="1600" u="none" cap="none" strike="noStrike">
              <a:solidFill>
                <a:srgbClr val="323E4F"/>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rgbClr val="323E4F"/>
                </a:solidFill>
                <a:latin typeface="Calibri"/>
                <a:ea typeface="Calibri"/>
                <a:cs typeface="Calibri"/>
                <a:sym typeface="Calibri"/>
              </a:rPr>
              <a:t>Enhanced Supply Chain Sustainability</a:t>
            </a:r>
            <a:endParaRPr b="0" i="0" sz="1600" u="none" cap="none" strike="noStrike">
              <a:solidFill>
                <a:srgbClr val="323E4F"/>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rgbClr val="323E4F"/>
                </a:solidFill>
                <a:latin typeface="Calibri"/>
                <a:ea typeface="Calibri"/>
                <a:cs typeface="Calibri"/>
                <a:sym typeface="Calibri"/>
              </a:rPr>
              <a:t>Social and Environmental Impact</a:t>
            </a:r>
            <a:endParaRPr b="0" i="0" sz="1600" u="none" cap="none" strike="noStrike">
              <a:solidFill>
                <a:srgbClr val="323E4F"/>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rgbClr val="323E4F"/>
                </a:solidFill>
                <a:latin typeface="Calibri"/>
                <a:ea typeface="Calibri"/>
                <a:cs typeface="Calibri"/>
                <a:sym typeface="Calibri"/>
              </a:rPr>
              <a:t>Attracting Investment</a:t>
            </a:r>
            <a:endParaRPr b="0" i="0" sz="1600" u="none" cap="none" strike="noStrike">
              <a:solidFill>
                <a:srgbClr val="323E4F"/>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rgbClr val="323E4F"/>
                </a:solidFill>
                <a:latin typeface="Calibri"/>
                <a:ea typeface="Calibri"/>
                <a:cs typeface="Calibri"/>
                <a:sym typeface="Calibri"/>
              </a:rPr>
              <a:t>Building Resilience</a:t>
            </a:r>
            <a:endParaRPr b="0" i="0" sz="1600" u="none" cap="none" strike="noStrike">
              <a:solidFill>
                <a:schemeClr val="dk1"/>
              </a:solidFill>
              <a:latin typeface="Calibri"/>
              <a:ea typeface="Calibri"/>
              <a:cs typeface="Calibri"/>
              <a:sym typeface="Calibri"/>
            </a:endParaRPr>
          </a:p>
        </p:txBody>
      </p:sp>
      <p:sp>
        <p:nvSpPr>
          <p:cNvPr id="418" name="Google Shape;418;p54"/>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sp>
        <p:nvSpPr>
          <p:cNvPr id="419" name="Google Shape;419;p54"/>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5400"/>
              <a:t>Summary</a:t>
            </a:r>
            <a:endParaRPr/>
          </a:p>
        </p:txBody>
      </p:sp>
      <p:pic>
        <p:nvPicPr>
          <p:cNvPr descr="A green recycle symbol with people around it&#10;&#10;Description automatically generated" id="420" name="Google Shape;420;p54"/>
          <p:cNvPicPr preferRelativeResize="0"/>
          <p:nvPr/>
        </p:nvPicPr>
        <p:blipFill rotWithShape="1">
          <a:blip r:embed="rId3">
            <a:alphaModFix/>
          </a:blip>
          <a:srcRect b="0" l="7120" r="7121" t="0"/>
          <a:stretch/>
        </p:blipFill>
        <p:spPr>
          <a:xfrm>
            <a:off x="5559016" y="1931401"/>
            <a:ext cx="5941471" cy="3958966"/>
          </a:xfrm>
          <a:prstGeom prst="rect">
            <a:avLst/>
          </a:prstGeom>
          <a:noFill/>
          <a:ln>
            <a:noFill/>
          </a:ln>
        </p:spPr>
      </p:pic>
      <p:sp>
        <p:nvSpPr>
          <p:cNvPr id="421" name="Google Shape;421;p54"/>
          <p:cNvSpPr txBox="1"/>
          <p:nvPr/>
        </p:nvSpPr>
        <p:spPr>
          <a:xfrm>
            <a:off x="7871190" y="5879160"/>
            <a:ext cx="3653007" cy="276649"/>
          </a:xfrm>
          <a:prstGeom prst="rect">
            <a:avLst/>
          </a:prstGeom>
          <a:noFill/>
          <a:ln>
            <a:noFill/>
          </a:ln>
        </p:spPr>
        <p:txBody>
          <a:bodyPr anchorCtr="0" anchor="t" bIns="0" lIns="0" spcFirstLastPara="1" rIns="0" wrap="square" tIns="0">
            <a:noAutofit/>
          </a:bodyPr>
          <a:lstStyle/>
          <a:p>
            <a:pPr indent="0" lvl="0" marL="0" marR="0" rtl="0" algn="r">
              <a:lnSpc>
                <a:spcPct val="138888"/>
              </a:lnSpc>
              <a:spcBef>
                <a:spcPts val="0"/>
              </a:spcBef>
              <a:spcAft>
                <a:spcPts val="0"/>
              </a:spcAft>
              <a:buNone/>
            </a:pPr>
            <a:r>
              <a:rPr b="0" i="1" lang="lv-LV" sz="1200" u="none" cap="none" strike="noStrike">
                <a:solidFill>
                  <a:schemeClr val="dk1"/>
                </a:solidFill>
                <a:latin typeface="Calibri"/>
                <a:ea typeface="Calibri"/>
                <a:cs typeface="Calibri"/>
                <a:sym typeface="Calibri"/>
              </a:rPr>
              <a:t>Photo source: AI generated</a:t>
            </a:r>
            <a:endParaRPr b="0" i="1" sz="1200" u="none" cap="none" strike="noStrik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55"/>
          <p:cNvSpPr txBox="1"/>
          <p:nvPr/>
        </p:nvSpPr>
        <p:spPr>
          <a:xfrm>
            <a:off x="623901" y="1291188"/>
            <a:ext cx="4100499" cy="5266808"/>
          </a:xfrm>
          <a:prstGeom prst="rect">
            <a:avLst/>
          </a:prstGeom>
          <a:noFill/>
          <a:ln>
            <a:noFill/>
          </a:ln>
        </p:spPr>
        <p:txBody>
          <a:bodyPr anchorCtr="0" anchor="t" bIns="0" lIns="0" spcFirstLastPara="1" rIns="0" wrap="square" tIns="0">
            <a:noAutofit/>
          </a:bodyPr>
          <a:lstStyle/>
          <a:p>
            <a:pPr indent="-184150" lvl="0" marL="285750" marR="0" rtl="0" algn="l">
              <a:lnSpc>
                <a:spcPct val="138888"/>
              </a:lnSpc>
              <a:spcBef>
                <a:spcPts val="0"/>
              </a:spcBef>
              <a:spcAft>
                <a:spcPts val="0"/>
              </a:spcAft>
              <a:buClr>
                <a:srgbClr val="000000"/>
              </a:buClr>
              <a:buSzPts val="1600"/>
              <a:buFont typeface="Courier New"/>
              <a:buNone/>
            </a:pPr>
            <a:r>
              <a:t/>
            </a:r>
            <a:endParaRPr b="0" i="0" sz="16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rPr b="1" i="0" lang="lv-LV" sz="1800" u="none" cap="none" strike="noStrike">
                <a:solidFill>
                  <a:schemeClr val="dk1"/>
                </a:solidFill>
                <a:latin typeface="Calibri"/>
                <a:ea typeface="Calibri"/>
                <a:cs typeface="Calibri"/>
                <a:sym typeface="Calibri"/>
              </a:rPr>
              <a:t>Conclusion – The Future is Circular</a:t>
            </a:r>
            <a:endParaRPr/>
          </a:p>
          <a:p>
            <a:pPr indent="-184150" lvl="0" marL="285750" marR="0" rtl="0" algn="l">
              <a:lnSpc>
                <a:spcPct val="138888"/>
              </a:lnSpc>
              <a:spcBef>
                <a:spcPts val="0"/>
              </a:spcBef>
              <a:spcAft>
                <a:spcPts val="0"/>
              </a:spcAft>
              <a:buClr>
                <a:srgbClr val="000000"/>
              </a:buClr>
              <a:buSzPts val="1600"/>
              <a:buFont typeface="Courier New"/>
              <a:buNone/>
            </a:pPr>
            <a:r>
              <a:t/>
            </a:r>
            <a:endParaRPr b="0" i="0" sz="16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chemeClr val="dk1"/>
                </a:solidFill>
                <a:latin typeface="Calibri"/>
                <a:ea typeface="Calibri"/>
                <a:cs typeface="Calibri"/>
                <a:sym typeface="Calibri"/>
              </a:rPr>
              <a:t>Emphasize the importance of transitioning to circular business models for sustainable development.</a:t>
            </a:r>
            <a:endParaRPr b="0" i="0" sz="1600" u="none" cap="none" strike="noStrike">
              <a:solidFill>
                <a:schemeClr val="dk1"/>
              </a:solidFill>
              <a:latin typeface="Calibri"/>
              <a:ea typeface="Calibri"/>
              <a:cs typeface="Calibri"/>
              <a:sym typeface="Calibri"/>
            </a:endParaRPr>
          </a:p>
          <a:p>
            <a:pPr indent="-184150" lvl="0" marL="285750" marR="0" rtl="0" algn="l">
              <a:lnSpc>
                <a:spcPct val="138888"/>
              </a:lnSpc>
              <a:spcBef>
                <a:spcPts val="0"/>
              </a:spcBef>
              <a:spcAft>
                <a:spcPts val="0"/>
              </a:spcAft>
              <a:buClr>
                <a:srgbClr val="000000"/>
              </a:buClr>
              <a:buSzPts val="1600"/>
              <a:buFont typeface="Courier New"/>
              <a:buNone/>
            </a:pPr>
            <a:r>
              <a:t/>
            </a:r>
            <a:endParaRPr b="0" i="0" sz="16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600"/>
              <a:buFont typeface="Courier New"/>
              <a:buChar char="o"/>
            </a:pPr>
            <a:r>
              <a:rPr b="0" i="0" lang="lv-LV" sz="1600" u="none" cap="none" strike="noStrike">
                <a:solidFill>
                  <a:schemeClr val="dk1"/>
                </a:solidFill>
                <a:latin typeface="Calibri"/>
                <a:ea typeface="Calibri"/>
                <a:cs typeface="Calibri"/>
                <a:sym typeface="Calibri"/>
              </a:rPr>
              <a:t>Encourage the audience to consider how businesses can innovate and transform to contribute to a more sustainable and economically viable future.</a:t>
            </a:r>
            <a:endParaRPr b="0" i="0" sz="1600" u="none" cap="none" strike="noStrike">
              <a:solidFill>
                <a:schemeClr val="dk1"/>
              </a:solidFill>
              <a:latin typeface="Calibri"/>
              <a:ea typeface="Calibri"/>
              <a:cs typeface="Calibri"/>
              <a:sym typeface="Calibri"/>
            </a:endParaRPr>
          </a:p>
        </p:txBody>
      </p:sp>
      <p:sp>
        <p:nvSpPr>
          <p:cNvPr id="427" name="Google Shape;427;p55"/>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sp>
        <p:nvSpPr>
          <p:cNvPr id="428" name="Google Shape;428;p55"/>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5400"/>
              <a:t>Summary</a:t>
            </a:r>
            <a:endParaRPr/>
          </a:p>
        </p:txBody>
      </p:sp>
      <p:pic>
        <p:nvPicPr>
          <p:cNvPr descr="A city with many buildings and trees&#10;&#10;Description automatically generated with medium confidence" id="429" name="Google Shape;429;p55"/>
          <p:cNvPicPr preferRelativeResize="0"/>
          <p:nvPr/>
        </p:nvPicPr>
        <p:blipFill rotWithShape="1">
          <a:blip r:embed="rId3">
            <a:alphaModFix/>
          </a:blip>
          <a:srcRect b="0" l="5486" r="8934" t="0"/>
          <a:stretch/>
        </p:blipFill>
        <p:spPr>
          <a:xfrm>
            <a:off x="4876800" y="1484997"/>
            <a:ext cx="6623689" cy="442271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6"/>
          <p:cNvSpPr txBox="1"/>
          <p:nvPr>
            <p:ph type="title"/>
          </p:nvPr>
        </p:nvSpPr>
        <p:spPr>
          <a:xfrm>
            <a:off x="475423" y="878114"/>
            <a:ext cx="11186806" cy="479697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5C8064"/>
              </a:buClr>
              <a:buSzPts val="4900"/>
              <a:buFont typeface="Calibri"/>
              <a:buNone/>
            </a:pPr>
            <a:r>
              <a:rPr lang="lv-LV" sz="4900"/>
              <a:t>Questions and discussion</a:t>
            </a:r>
            <a:endParaRPr/>
          </a:p>
        </p:txBody>
      </p:sp>
      <p:sp>
        <p:nvSpPr>
          <p:cNvPr id="435" name="Google Shape;435;p56"/>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Methodological Notes</a:t>
            </a:r>
            <a:endParaRPr/>
          </a:p>
        </p:txBody>
      </p:sp>
      <p:sp>
        <p:nvSpPr>
          <p:cNvPr id="77" name="Google Shape;77;p16"/>
          <p:cNvSpPr txBox="1"/>
          <p:nvPr/>
        </p:nvSpPr>
        <p:spPr>
          <a:xfrm>
            <a:off x="623901" y="1502229"/>
            <a:ext cx="10728000" cy="4599898"/>
          </a:xfrm>
          <a:prstGeom prst="rect">
            <a:avLst/>
          </a:prstGeom>
          <a:noFill/>
          <a:ln>
            <a:noFill/>
          </a:ln>
        </p:spPr>
        <p:txBody>
          <a:bodyPr anchorCtr="0" anchor="t" bIns="0" lIns="0" spcFirstLastPara="1" rIns="0" wrap="square" tIns="0">
            <a:noAutofit/>
          </a:bodyPr>
          <a:lstStyle/>
          <a:p>
            <a:pPr indent="0" lvl="0" marL="0" marR="0" rtl="0" algn="l">
              <a:lnSpc>
                <a:spcPct val="138888"/>
              </a:lnSpc>
              <a:spcBef>
                <a:spcPts val="0"/>
              </a:spcBef>
              <a:spcAft>
                <a:spcPts val="0"/>
              </a:spcAft>
              <a:buClr>
                <a:srgbClr val="000000"/>
              </a:buClr>
              <a:buSzPts val="1800"/>
              <a:buFont typeface="Arial"/>
              <a:buNone/>
            </a:pPr>
            <a:r>
              <a:rPr b="1" i="0" lang="lv-LV" sz="1800" u="none" cap="none" strike="noStrike">
                <a:solidFill>
                  <a:schemeClr val="dk1"/>
                </a:solidFill>
                <a:latin typeface="Calibri"/>
                <a:ea typeface="Calibri"/>
                <a:cs typeface="Calibri"/>
                <a:sym typeface="Calibri"/>
              </a:rPr>
              <a:t>Ethical aspects of carrying trainings</a:t>
            </a:r>
            <a:endParaRPr b="0" i="0" sz="18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800"/>
              <a:buFont typeface="Courier New"/>
              <a:buChar char="o"/>
            </a:pPr>
            <a:r>
              <a:rPr b="0" i="0" lang="lv-LV" sz="1800" u="none" cap="none" strike="noStrike">
                <a:solidFill>
                  <a:schemeClr val="dk1"/>
                </a:solidFill>
                <a:latin typeface="Calibri"/>
                <a:ea typeface="Calibri"/>
                <a:cs typeface="Calibri"/>
                <a:sym typeface="Calibri"/>
              </a:rPr>
              <a:t>Inclusivity and Diversity</a:t>
            </a:r>
            <a:endParaRPr b="0" i="0" sz="18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800"/>
              <a:buFont typeface="Courier New"/>
              <a:buChar char="o"/>
            </a:pPr>
            <a:r>
              <a:rPr b="0" i="0" lang="lv-LV" sz="1800" u="none" cap="none" strike="noStrike">
                <a:solidFill>
                  <a:schemeClr val="dk1"/>
                </a:solidFill>
                <a:latin typeface="Calibri"/>
                <a:ea typeface="Calibri"/>
                <a:cs typeface="Calibri"/>
                <a:sym typeface="Calibri"/>
              </a:rPr>
              <a:t>Transparency and Honesty</a:t>
            </a:r>
            <a:endParaRPr b="0" i="0" sz="18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800"/>
              <a:buFont typeface="Courier New"/>
              <a:buChar char="o"/>
            </a:pPr>
            <a:r>
              <a:rPr b="0" i="0" lang="lv-LV" sz="1800" u="none" cap="none" strike="noStrike">
                <a:solidFill>
                  <a:schemeClr val="dk1"/>
                </a:solidFill>
                <a:latin typeface="Calibri"/>
                <a:ea typeface="Calibri"/>
                <a:cs typeface="Calibri"/>
                <a:sym typeface="Calibri"/>
              </a:rPr>
              <a:t>Voluntary Participation</a:t>
            </a:r>
            <a:endParaRPr b="0" i="0" sz="18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800"/>
              <a:buFont typeface="Courier New"/>
              <a:buChar char="o"/>
            </a:pPr>
            <a:r>
              <a:rPr b="0" i="0" lang="lv-LV" sz="1800" u="none" cap="none" strike="noStrike">
                <a:solidFill>
                  <a:schemeClr val="dk1"/>
                </a:solidFill>
                <a:latin typeface="Calibri"/>
                <a:ea typeface="Calibri"/>
                <a:cs typeface="Calibri"/>
                <a:sym typeface="Calibri"/>
              </a:rPr>
              <a:t>Informed Consent</a:t>
            </a:r>
            <a:endParaRPr b="0" i="0" sz="18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800"/>
              <a:buFont typeface="Courier New"/>
              <a:buChar char="o"/>
            </a:pPr>
            <a:r>
              <a:rPr b="0" i="0" lang="lv-LV" sz="1800" u="none" cap="none" strike="noStrike">
                <a:solidFill>
                  <a:schemeClr val="dk1"/>
                </a:solidFill>
                <a:latin typeface="Calibri"/>
                <a:ea typeface="Calibri"/>
                <a:cs typeface="Calibri"/>
                <a:sym typeface="Calibri"/>
              </a:rPr>
              <a:t>Confidentiality</a:t>
            </a:r>
            <a:endParaRPr b="0" i="0" sz="18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800"/>
              <a:buFont typeface="Courier New"/>
              <a:buChar char="o"/>
            </a:pPr>
            <a:r>
              <a:rPr b="0" i="0" lang="lv-LV" sz="1800" u="none" cap="none" strike="noStrike">
                <a:solidFill>
                  <a:schemeClr val="dk1"/>
                </a:solidFill>
                <a:latin typeface="Calibri"/>
                <a:ea typeface="Calibri"/>
                <a:cs typeface="Calibri"/>
                <a:sym typeface="Calibri"/>
              </a:rPr>
              <a:t>Competence of Trainers</a:t>
            </a:r>
            <a:endParaRPr b="0" i="0" sz="18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800"/>
              <a:buFont typeface="Courier New"/>
              <a:buChar char="o"/>
            </a:pPr>
            <a:r>
              <a:rPr b="0" i="0" lang="lv-LV" sz="1800" u="none" cap="none" strike="noStrike">
                <a:solidFill>
                  <a:schemeClr val="dk1"/>
                </a:solidFill>
                <a:latin typeface="Calibri"/>
                <a:ea typeface="Calibri"/>
                <a:cs typeface="Calibri"/>
                <a:sym typeface="Calibri"/>
              </a:rPr>
              <a:t>Avoiding Discrimination and Bias</a:t>
            </a:r>
            <a:endParaRPr b="0" i="0" sz="18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800"/>
              <a:buFont typeface="Courier New"/>
              <a:buChar char="o"/>
            </a:pPr>
            <a:r>
              <a:rPr b="0" i="0" lang="lv-LV" sz="1800" u="none" cap="none" strike="noStrike">
                <a:solidFill>
                  <a:schemeClr val="dk1"/>
                </a:solidFill>
                <a:latin typeface="Calibri"/>
                <a:ea typeface="Calibri"/>
                <a:cs typeface="Calibri"/>
                <a:sym typeface="Calibri"/>
              </a:rPr>
              <a:t>Feedback and Continuous Improvement</a:t>
            </a:r>
            <a:endParaRPr b="0" i="0" sz="1800" u="none" cap="none" strike="noStrike">
              <a:solidFill>
                <a:schemeClr val="dk1"/>
              </a:solidFill>
              <a:latin typeface="Calibri"/>
              <a:ea typeface="Calibri"/>
              <a:cs typeface="Calibri"/>
              <a:sym typeface="Calibri"/>
            </a:endParaRPr>
          </a:p>
        </p:txBody>
      </p:sp>
      <p:sp>
        <p:nvSpPr>
          <p:cNvPr id="78" name="Google Shape;78;p16"/>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Introduction</a:t>
            </a:r>
            <a:endParaRPr/>
          </a:p>
        </p:txBody>
      </p:sp>
      <p:sp>
        <p:nvSpPr>
          <p:cNvPr id="84" name="Google Shape;84;p17"/>
          <p:cNvSpPr txBox="1"/>
          <p:nvPr/>
        </p:nvSpPr>
        <p:spPr>
          <a:xfrm>
            <a:off x="587489" y="1396844"/>
            <a:ext cx="10728000" cy="4717800"/>
          </a:xfrm>
          <a:prstGeom prst="rect">
            <a:avLst/>
          </a:prstGeom>
          <a:noFill/>
          <a:ln>
            <a:noFill/>
          </a:ln>
        </p:spPr>
        <p:txBody>
          <a:bodyPr anchorCtr="0" anchor="t" bIns="0" lIns="0" spcFirstLastPara="1" rIns="0" wrap="square" tIns="0">
            <a:noAutofit/>
          </a:bodyPr>
          <a:lstStyle/>
          <a:p>
            <a:pPr indent="0" lvl="0" marL="0" marR="0" rtl="0" algn="l">
              <a:lnSpc>
                <a:spcPct val="138888"/>
              </a:lnSpc>
              <a:spcBef>
                <a:spcPts val="0"/>
              </a:spcBef>
              <a:spcAft>
                <a:spcPts val="0"/>
              </a:spcAft>
              <a:buNone/>
            </a:pPr>
            <a:r>
              <a:rPr b="1" i="0" lang="lv-LV" sz="1800" u="none" cap="none" strike="noStrike">
                <a:solidFill>
                  <a:schemeClr val="dk1"/>
                </a:solidFill>
                <a:latin typeface="Calibri"/>
                <a:ea typeface="Calibri"/>
                <a:cs typeface="Calibri"/>
                <a:sym typeface="Calibri"/>
              </a:rPr>
              <a:t>Content of the lecture</a:t>
            </a:r>
            <a:endParaRPr b="1" i="0" sz="1800" u="none" cap="none" strike="noStrike">
              <a:solidFill>
                <a:schemeClr val="dk1"/>
              </a:solidFill>
              <a:latin typeface="Calibri"/>
              <a:ea typeface="Calibri"/>
              <a:cs typeface="Calibri"/>
              <a:sym typeface="Calibri"/>
            </a:endParaRPr>
          </a:p>
          <a:p>
            <a:pPr indent="0" lvl="0" marL="0" marR="0" rtl="0" algn="l">
              <a:lnSpc>
                <a:spcPct val="138888"/>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800"/>
              <a:buFont typeface="Courier New"/>
              <a:buChar char="o"/>
            </a:pPr>
            <a:r>
              <a:rPr b="0" i="0" lang="lv-LV" sz="1800" u="none" cap="none" strike="noStrike">
                <a:solidFill>
                  <a:schemeClr val="dk1"/>
                </a:solidFill>
                <a:latin typeface="Calibri"/>
                <a:ea typeface="Calibri"/>
                <a:cs typeface="Calibri"/>
                <a:sym typeface="Calibri"/>
              </a:rPr>
              <a:t>Introduction </a:t>
            </a:r>
            <a:r>
              <a:rPr b="0" i="1" lang="lv-LV" sz="1600" u="none" cap="none" strike="noStrike">
                <a:solidFill>
                  <a:schemeClr val="dk1"/>
                </a:solidFill>
                <a:latin typeface="Calibri"/>
                <a:ea typeface="Calibri"/>
                <a:cs typeface="Calibri"/>
                <a:sym typeface="Calibri"/>
              </a:rPr>
              <a:t>(45 minutes)</a:t>
            </a:r>
            <a:endParaRPr/>
          </a:p>
          <a:p>
            <a:pPr indent="-285750" lvl="0" marL="285750" marR="0" rtl="0" algn="l">
              <a:lnSpc>
                <a:spcPct val="138888"/>
              </a:lnSpc>
              <a:spcBef>
                <a:spcPts val="0"/>
              </a:spcBef>
              <a:spcAft>
                <a:spcPts val="0"/>
              </a:spcAft>
              <a:buClr>
                <a:srgbClr val="000000"/>
              </a:buClr>
              <a:buSzPts val="1800"/>
              <a:buFont typeface="Courier New"/>
              <a:buChar char="o"/>
            </a:pPr>
            <a:r>
              <a:rPr b="0" i="0" lang="lv-LV" sz="1800" u="none" cap="none" strike="noStrike">
                <a:solidFill>
                  <a:schemeClr val="dk1"/>
                </a:solidFill>
                <a:latin typeface="Calibri"/>
                <a:ea typeface="Calibri"/>
                <a:cs typeface="Calibri"/>
                <a:sym typeface="Calibri"/>
              </a:rPr>
              <a:t>Main topic – Circular business models </a:t>
            </a:r>
            <a:r>
              <a:rPr b="0" i="1" lang="lv-LV" sz="1600" u="none" cap="none" strike="noStrike">
                <a:solidFill>
                  <a:schemeClr val="dk1"/>
                </a:solidFill>
                <a:latin typeface="Calibri"/>
                <a:ea typeface="Calibri"/>
                <a:cs typeface="Calibri"/>
                <a:sym typeface="Calibri"/>
              </a:rPr>
              <a:t>(2,5 hours)</a:t>
            </a:r>
            <a:endParaRPr/>
          </a:p>
          <a:p>
            <a:pPr indent="-285750" lvl="1" marL="742950" marR="0" rtl="0" algn="l">
              <a:lnSpc>
                <a:spcPct val="138888"/>
              </a:lnSpc>
              <a:spcBef>
                <a:spcPts val="0"/>
              </a:spcBef>
              <a:spcAft>
                <a:spcPts val="0"/>
              </a:spcAft>
              <a:buClr>
                <a:schemeClr val="dk1"/>
              </a:buClr>
              <a:buSzPts val="1800"/>
              <a:buFont typeface="Courier New"/>
              <a:buChar char="o"/>
            </a:pPr>
            <a:r>
              <a:rPr b="0" i="0" lang="lv-LV" sz="1600" u="none" cap="none" strike="noStrike">
                <a:solidFill>
                  <a:schemeClr val="dk1"/>
                </a:solidFill>
                <a:latin typeface="Calibri"/>
                <a:ea typeface="Calibri"/>
                <a:cs typeface="Calibri"/>
                <a:sym typeface="Calibri"/>
              </a:rPr>
              <a:t>Circular business models and good practices</a:t>
            </a:r>
            <a:endParaRPr b="0" i="0" sz="1600" u="none" cap="none" strike="noStrike">
              <a:solidFill>
                <a:schemeClr val="dk1"/>
              </a:solidFill>
              <a:latin typeface="Calibri"/>
              <a:ea typeface="Calibri"/>
              <a:cs typeface="Calibri"/>
              <a:sym typeface="Calibri"/>
            </a:endParaRPr>
          </a:p>
          <a:p>
            <a:pPr indent="-285750" lvl="1" marL="742950" marR="0" rtl="0" algn="l">
              <a:lnSpc>
                <a:spcPct val="138888"/>
              </a:lnSpc>
              <a:spcBef>
                <a:spcPts val="0"/>
              </a:spcBef>
              <a:spcAft>
                <a:spcPts val="0"/>
              </a:spcAft>
              <a:buClr>
                <a:schemeClr val="dk1"/>
              </a:buClr>
              <a:buSzPts val="1800"/>
              <a:buFont typeface="Courier New"/>
              <a:buChar char="o"/>
            </a:pPr>
            <a:r>
              <a:rPr b="0" i="0" lang="lv-LV" sz="1600" u="none" cap="none" strike="noStrike">
                <a:solidFill>
                  <a:schemeClr val="dk1"/>
                </a:solidFill>
                <a:latin typeface="Calibri"/>
                <a:ea typeface="Calibri"/>
                <a:cs typeface="Calibri"/>
                <a:sym typeface="Calibri"/>
              </a:rPr>
              <a:t>How to transfer from linear to circular business model</a:t>
            </a:r>
            <a:endParaRPr b="0" i="0" sz="1600" u="none" cap="none" strike="noStrike">
              <a:solidFill>
                <a:schemeClr val="dk1"/>
              </a:solidFill>
              <a:latin typeface="Calibri"/>
              <a:ea typeface="Calibri"/>
              <a:cs typeface="Calibri"/>
              <a:sym typeface="Calibri"/>
            </a:endParaRPr>
          </a:p>
          <a:p>
            <a:pPr indent="-285750" lvl="1" marL="742950" marR="0" rtl="0" algn="l">
              <a:lnSpc>
                <a:spcPct val="138888"/>
              </a:lnSpc>
              <a:spcBef>
                <a:spcPts val="0"/>
              </a:spcBef>
              <a:spcAft>
                <a:spcPts val="0"/>
              </a:spcAft>
              <a:buClr>
                <a:schemeClr val="dk1"/>
              </a:buClr>
              <a:buSzPts val="1800"/>
              <a:buFont typeface="Courier New"/>
              <a:buChar char="o"/>
            </a:pPr>
            <a:r>
              <a:rPr b="0" i="0" lang="lv-LV" sz="1600" u="none" cap="none" strike="noStrike">
                <a:solidFill>
                  <a:schemeClr val="dk1"/>
                </a:solidFill>
                <a:latin typeface="Calibri"/>
                <a:ea typeface="Calibri"/>
                <a:cs typeface="Calibri"/>
                <a:sym typeface="Calibri"/>
              </a:rPr>
              <a:t>Task – Circular Business Model Innovation Challenge</a:t>
            </a:r>
            <a:endParaRPr b="0" i="0" sz="1600" u="none" cap="none" strike="noStrike">
              <a:solidFill>
                <a:schemeClr val="dk1"/>
              </a:solidFill>
              <a:latin typeface="Calibri"/>
              <a:ea typeface="Calibri"/>
              <a:cs typeface="Calibri"/>
              <a:sym typeface="Calibri"/>
            </a:endParaRPr>
          </a:p>
          <a:p>
            <a:pPr indent="-285750" lvl="0" marL="285750" marR="0" rtl="0" algn="l">
              <a:lnSpc>
                <a:spcPct val="138888"/>
              </a:lnSpc>
              <a:spcBef>
                <a:spcPts val="0"/>
              </a:spcBef>
              <a:spcAft>
                <a:spcPts val="0"/>
              </a:spcAft>
              <a:buClr>
                <a:srgbClr val="000000"/>
              </a:buClr>
              <a:buSzPts val="1800"/>
              <a:buFont typeface="Courier New"/>
              <a:buChar char="o"/>
            </a:pPr>
            <a:r>
              <a:rPr b="0" i="0" lang="lv-LV" sz="1800" u="none" cap="none" strike="noStrike">
                <a:solidFill>
                  <a:schemeClr val="dk1"/>
                </a:solidFill>
                <a:latin typeface="Calibri"/>
                <a:ea typeface="Calibri"/>
                <a:cs typeface="Calibri"/>
                <a:sym typeface="Calibri"/>
              </a:rPr>
              <a:t>Summary </a:t>
            </a:r>
            <a:r>
              <a:rPr b="0" i="1" lang="lv-LV" sz="1600" u="none" cap="none" strike="noStrike">
                <a:solidFill>
                  <a:schemeClr val="dk1"/>
                </a:solidFill>
                <a:latin typeface="Calibri"/>
                <a:ea typeface="Calibri"/>
                <a:cs typeface="Calibri"/>
                <a:sym typeface="Calibri"/>
              </a:rPr>
              <a:t>(45 minutes)</a:t>
            </a:r>
            <a:endParaRPr/>
          </a:p>
        </p:txBody>
      </p:sp>
      <p:sp>
        <p:nvSpPr>
          <p:cNvPr id="85" name="Google Shape;85;p17"/>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title"/>
          </p:nvPr>
        </p:nvSpPr>
        <p:spPr>
          <a:xfrm>
            <a:off x="475423" y="878114"/>
            <a:ext cx="11186806" cy="479697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5C8064"/>
              </a:buClr>
              <a:buSzPts val="4900"/>
              <a:buFont typeface="Calibri"/>
              <a:buNone/>
            </a:pPr>
            <a:r>
              <a:rPr lang="lv-LV" sz="4900"/>
              <a:t>Introduction</a:t>
            </a:r>
            <a:br>
              <a:rPr lang="lv-LV" sz="4900"/>
            </a:br>
            <a:br>
              <a:rPr lang="lv-LV" sz="4900"/>
            </a:br>
            <a:r>
              <a:rPr lang="lv-LV" sz="3500">
                <a:solidFill>
                  <a:schemeClr val="dk1"/>
                </a:solidFill>
              </a:rPr>
              <a:t>What are Linear and Circular Business Models?</a:t>
            </a:r>
            <a:endParaRPr sz="3500">
              <a:solidFill>
                <a:schemeClr val="dk1"/>
              </a:solidFill>
            </a:endParaRPr>
          </a:p>
        </p:txBody>
      </p:sp>
      <p:sp>
        <p:nvSpPr>
          <p:cNvPr id="91" name="Google Shape;91;p18"/>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Introduction</a:t>
            </a:r>
            <a:endParaRPr/>
          </a:p>
        </p:txBody>
      </p:sp>
      <p:sp>
        <p:nvSpPr>
          <p:cNvPr id="97" name="Google Shape;97;p19"/>
          <p:cNvSpPr txBox="1"/>
          <p:nvPr/>
        </p:nvSpPr>
        <p:spPr>
          <a:xfrm>
            <a:off x="597969" y="1458991"/>
            <a:ext cx="4485400" cy="582166"/>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Linear Business Model</a:t>
            </a:r>
            <a:endParaRPr b="1" i="0" sz="2800" u="none" cap="none" strike="noStrike">
              <a:solidFill>
                <a:schemeClr val="dk1"/>
              </a:solidFill>
              <a:latin typeface="Calibri"/>
              <a:ea typeface="Calibri"/>
              <a:cs typeface="Calibri"/>
              <a:sym typeface="Calibri"/>
            </a:endParaRPr>
          </a:p>
        </p:txBody>
      </p:sp>
      <p:sp>
        <p:nvSpPr>
          <p:cNvPr id="98" name="Google Shape;98;p19"/>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sp>
        <p:nvSpPr>
          <p:cNvPr id="99" name="Google Shape;99;p19"/>
          <p:cNvSpPr/>
          <p:nvPr/>
        </p:nvSpPr>
        <p:spPr>
          <a:xfrm>
            <a:off x="3323474" y="4227825"/>
            <a:ext cx="2645842" cy="1343090"/>
          </a:xfrm>
          <a:prstGeom prst="homePlate">
            <a:avLst>
              <a:gd fmla="val 50000" name="adj"/>
            </a:avLst>
          </a:prstGeom>
          <a:solidFill>
            <a:srgbClr val="F2F2F2"/>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500"/>
              <a:buFont typeface="Calibri"/>
              <a:buNone/>
            </a:pPr>
            <a:r>
              <a:rPr b="0" i="0" lang="lv-LV" sz="2500" u="none" cap="none" strike="noStrike">
                <a:solidFill>
                  <a:schemeClr val="dk1"/>
                </a:solidFill>
                <a:latin typeface="Calibri"/>
                <a:ea typeface="Calibri"/>
                <a:cs typeface="Calibri"/>
                <a:sym typeface="Calibri"/>
              </a:rPr>
              <a:t>PRODUCE</a:t>
            </a:r>
            <a:endParaRPr b="0" i="0" sz="2500" u="none" cap="none" strike="noStrike">
              <a:solidFill>
                <a:schemeClr val="dk1"/>
              </a:solidFill>
              <a:latin typeface="Calibri"/>
              <a:ea typeface="Calibri"/>
              <a:cs typeface="Calibri"/>
              <a:sym typeface="Calibri"/>
            </a:endParaRPr>
          </a:p>
        </p:txBody>
      </p:sp>
      <p:sp>
        <p:nvSpPr>
          <p:cNvPr id="100" name="Google Shape;100;p19"/>
          <p:cNvSpPr/>
          <p:nvPr/>
        </p:nvSpPr>
        <p:spPr>
          <a:xfrm>
            <a:off x="596437" y="4227825"/>
            <a:ext cx="2645842" cy="1343090"/>
          </a:xfrm>
          <a:prstGeom prst="homePlate">
            <a:avLst>
              <a:gd fmla="val 50000" name="adj"/>
            </a:avLst>
          </a:prstGeom>
          <a:solidFill>
            <a:srgbClr val="F2F2F2"/>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500"/>
              <a:buFont typeface="Calibri"/>
              <a:buNone/>
            </a:pPr>
            <a:r>
              <a:rPr b="0" i="0" lang="lv-LV" sz="2500" u="none" cap="none" strike="noStrike">
                <a:solidFill>
                  <a:schemeClr val="dk1"/>
                </a:solidFill>
                <a:latin typeface="Calibri"/>
                <a:ea typeface="Calibri"/>
                <a:cs typeface="Calibri"/>
                <a:sym typeface="Calibri"/>
              </a:rPr>
              <a:t>TAKE</a:t>
            </a:r>
            <a:endParaRPr b="0" i="0" sz="2500" u="none" cap="none" strike="noStrike">
              <a:solidFill>
                <a:schemeClr val="dk1"/>
              </a:solidFill>
              <a:latin typeface="Calibri"/>
              <a:ea typeface="Calibri"/>
              <a:cs typeface="Calibri"/>
              <a:sym typeface="Calibri"/>
            </a:endParaRPr>
          </a:p>
        </p:txBody>
      </p:sp>
      <p:sp>
        <p:nvSpPr>
          <p:cNvPr id="101" name="Google Shape;101;p19"/>
          <p:cNvSpPr/>
          <p:nvPr/>
        </p:nvSpPr>
        <p:spPr>
          <a:xfrm>
            <a:off x="6046176" y="4227825"/>
            <a:ext cx="2645842" cy="1343090"/>
          </a:xfrm>
          <a:prstGeom prst="homePlate">
            <a:avLst>
              <a:gd fmla="val 50000" name="adj"/>
            </a:avLst>
          </a:prstGeom>
          <a:solidFill>
            <a:srgbClr val="F2F2F2"/>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500"/>
              <a:buFont typeface="Calibri"/>
              <a:buNone/>
            </a:pPr>
            <a:r>
              <a:rPr b="0" i="0" lang="lv-LV" sz="2500" u="none" cap="none" strike="noStrike">
                <a:solidFill>
                  <a:schemeClr val="dk1"/>
                </a:solidFill>
                <a:latin typeface="Calibri"/>
                <a:ea typeface="Calibri"/>
                <a:cs typeface="Calibri"/>
                <a:sym typeface="Calibri"/>
              </a:rPr>
              <a:t>USE</a:t>
            </a:r>
            <a:endParaRPr b="0" i="0" sz="2500" u="none" cap="none" strike="noStrike">
              <a:solidFill>
                <a:schemeClr val="dk1"/>
              </a:solidFill>
              <a:latin typeface="Calibri"/>
              <a:ea typeface="Calibri"/>
              <a:cs typeface="Calibri"/>
              <a:sym typeface="Calibri"/>
            </a:endParaRPr>
          </a:p>
        </p:txBody>
      </p:sp>
      <p:sp>
        <p:nvSpPr>
          <p:cNvPr id="102" name="Google Shape;102;p19"/>
          <p:cNvSpPr/>
          <p:nvPr/>
        </p:nvSpPr>
        <p:spPr>
          <a:xfrm>
            <a:off x="8773205" y="4227825"/>
            <a:ext cx="2645842" cy="1343090"/>
          </a:xfrm>
          <a:prstGeom prst="homePlate">
            <a:avLst>
              <a:gd fmla="val 50000" name="adj"/>
            </a:avLst>
          </a:prstGeom>
          <a:solidFill>
            <a:srgbClr val="F2F2F2"/>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D62E3F"/>
              </a:buClr>
              <a:buSzPts val="2500"/>
              <a:buFont typeface="Calibri"/>
              <a:buNone/>
            </a:pPr>
            <a:r>
              <a:rPr b="0" i="0" lang="lv-LV" sz="2500" u="none" cap="none" strike="noStrike">
                <a:solidFill>
                  <a:srgbClr val="D62E3F"/>
                </a:solidFill>
                <a:latin typeface="Calibri"/>
                <a:ea typeface="Calibri"/>
                <a:cs typeface="Calibri"/>
                <a:sym typeface="Calibri"/>
              </a:rPr>
              <a:t>DESPOSE</a:t>
            </a:r>
            <a:endParaRPr b="0" i="0" sz="2500" u="none" cap="none" strike="noStrike">
              <a:solidFill>
                <a:srgbClr val="D62E3F"/>
              </a:solidFill>
              <a:latin typeface="Calibri"/>
              <a:ea typeface="Calibri"/>
              <a:cs typeface="Calibri"/>
              <a:sym typeface="Calibri"/>
            </a:endParaRPr>
          </a:p>
        </p:txBody>
      </p:sp>
      <p:sp>
        <p:nvSpPr>
          <p:cNvPr id="103" name="Google Shape;103;p19"/>
          <p:cNvSpPr txBox="1"/>
          <p:nvPr/>
        </p:nvSpPr>
        <p:spPr>
          <a:xfrm>
            <a:off x="597970" y="2320462"/>
            <a:ext cx="10750843" cy="1736902"/>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A linear business model is based on an approach «take, make, dispose», where resources are extracted, transformed into products, and then discarded as waste after use.</a:t>
            </a:r>
            <a:endParaRPr b="0" i="0" sz="1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This model emphasizes short-term consumption and efficiency at the expense of sustainability and resource depletion.</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0"/>
          <p:cNvSpPr txBox="1"/>
          <p:nvPr>
            <p:ph type="title"/>
          </p:nvPr>
        </p:nvSpPr>
        <p:spPr>
          <a:xfrm>
            <a:off x="475423" y="574875"/>
            <a:ext cx="9992551" cy="5508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C8064"/>
              </a:buClr>
              <a:buSzPct val="100000"/>
              <a:buFont typeface="Calibri"/>
              <a:buNone/>
            </a:pPr>
            <a:r>
              <a:rPr lang="lv-LV" sz="4900"/>
              <a:t>Introduction</a:t>
            </a:r>
            <a:endParaRPr/>
          </a:p>
        </p:txBody>
      </p:sp>
      <p:sp>
        <p:nvSpPr>
          <p:cNvPr id="109" name="Google Shape;109;p20"/>
          <p:cNvSpPr txBox="1"/>
          <p:nvPr/>
        </p:nvSpPr>
        <p:spPr>
          <a:xfrm>
            <a:off x="597969" y="1458991"/>
            <a:ext cx="4485400" cy="582166"/>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2800"/>
              <a:buFont typeface="Arial"/>
              <a:buNone/>
            </a:pPr>
            <a:r>
              <a:rPr b="1" i="0" lang="lv-LV" sz="2800" u="none" cap="none" strike="noStrike">
                <a:solidFill>
                  <a:schemeClr val="dk1"/>
                </a:solidFill>
                <a:latin typeface="Calibri"/>
                <a:ea typeface="Calibri"/>
                <a:cs typeface="Calibri"/>
                <a:sym typeface="Calibri"/>
              </a:rPr>
              <a:t>Circular Business Model</a:t>
            </a:r>
            <a:endParaRPr b="1" i="0" sz="2800" u="none" cap="none" strike="noStrike">
              <a:solidFill>
                <a:schemeClr val="dk1"/>
              </a:solidFill>
              <a:latin typeface="Calibri"/>
              <a:ea typeface="Calibri"/>
              <a:cs typeface="Calibri"/>
              <a:sym typeface="Calibri"/>
            </a:endParaRPr>
          </a:p>
        </p:txBody>
      </p:sp>
      <p:sp>
        <p:nvSpPr>
          <p:cNvPr id="110" name="Google Shape;110;p20"/>
          <p:cNvSpPr txBox="1"/>
          <p:nvPr/>
        </p:nvSpPr>
        <p:spPr>
          <a:xfrm>
            <a:off x="11348813" y="6557996"/>
            <a:ext cx="2256090" cy="215444"/>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lv-LV" sz="1400" u="none" cap="none" strike="noStrike">
                <a:solidFill>
                  <a:schemeClr val="lt1"/>
                </a:solidFill>
                <a:latin typeface="Calibri"/>
                <a:ea typeface="Calibri"/>
                <a:cs typeface="Calibri"/>
                <a:sym typeface="Calibri"/>
              </a:rPr>
              <a:t>©Pixabay</a:t>
            </a:r>
            <a:endParaRPr b="0" i="0" sz="1400" u="none" cap="none" strike="noStrike">
              <a:solidFill>
                <a:srgbClr val="000000"/>
              </a:solidFill>
              <a:latin typeface="Arial"/>
              <a:ea typeface="Arial"/>
              <a:cs typeface="Arial"/>
              <a:sym typeface="Arial"/>
            </a:endParaRPr>
          </a:p>
        </p:txBody>
      </p:sp>
      <p:sp>
        <p:nvSpPr>
          <p:cNvPr id="111" name="Google Shape;111;p20"/>
          <p:cNvSpPr/>
          <p:nvPr/>
        </p:nvSpPr>
        <p:spPr>
          <a:xfrm>
            <a:off x="7900527" y="2804301"/>
            <a:ext cx="2205900" cy="2205900"/>
          </a:xfrm>
          <a:prstGeom prst="donut">
            <a:avLst>
              <a:gd fmla="val 16067" name="adj"/>
            </a:avLst>
          </a:prstGeom>
          <a:solidFill>
            <a:srgbClr val="000000">
              <a:alpha val="1019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nvGrpSpPr>
          <p:cNvPr id="112" name="Google Shape;112;p20"/>
          <p:cNvGrpSpPr/>
          <p:nvPr/>
        </p:nvGrpSpPr>
        <p:grpSpPr>
          <a:xfrm>
            <a:off x="6030172" y="2934100"/>
            <a:ext cx="2144037" cy="581548"/>
            <a:chOff x="1143802" y="1315129"/>
            <a:chExt cx="2468667" cy="669600"/>
          </a:xfrm>
        </p:grpSpPr>
        <p:cxnSp>
          <p:nvCxnSpPr>
            <p:cNvPr id="113" name="Google Shape;113;p20"/>
            <p:cNvCxnSpPr/>
            <p:nvPr/>
          </p:nvCxnSpPr>
          <p:spPr>
            <a:xfrm>
              <a:off x="3178969" y="1638300"/>
              <a:ext cx="433500" cy="252300"/>
            </a:xfrm>
            <a:prstGeom prst="straightConnector1">
              <a:avLst/>
            </a:prstGeom>
            <a:noFill/>
            <a:ln cap="flat" cmpd="sng" w="19050">
              <a:solidFill>
                <a:srgbClr val="65F0AD"/>
              </a:solidFill>
              <a:prstDash val="solid"/>
              <a:round/>
              <a:headEnd len="med" w="med" type="oval"/>
              <a:tailEnd len="sm" w="sm" type="none"/>
            </a:ln>
          </p:spPr>
        </p:cxnSp>
        <p:sp>
          <p:nvSpPr>
            <p:cNvPr id="114" name="Google Shape;114;p20"/>
            <p:cNvSpPr txBox="1"/>
            <p:nvPr/>
          </p:nvSpPr>
          <p:spPr>
            <a:xfrm>
              <a:off x="1143802" y="1315129"/>
              <a:ext cx="2032200" cy="6696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chemeClr val="dk1"/>
                </a:buClr>
                <a:buSzPts val="600"/>
                <a:buFont typeface="Calibri"/>
                <a:buNone/>
              </a:pPr>
              <a:r>
                <a:t/>
              </a:r>
              <a:endParaRPr b="0" i="0" sz="600" u="none" cap="none" strike="noStrike">
                <a:solidFill>
                  <a:schemeClr val="dk1"/>
                </a:solidFill>
                <a:latin typeface="Roboto"/>
                <a:ea typeface="Roboto"/>
                <a:cs typeface="Roboto"/>
                <a:sym typeface="Roboto"/>
              </a:endParaRPr>
            </a:p>
            <a:p>
              <a:pPr indent="0" lvl="0" marL="0" marR="0" rtl="0" algn="r">
                <a:lnSpc>
                  <a:spcPct val="115000"/>
                </a:lnSpc>
                <a:spcBef>
                  <a:spcPts val="0"/>
                </a:spcBef>
                <a:spcAft>
                  <a:spcPts val="0"/>
                </a:spcAft>
                <a:buClr>
                  <a:schemeClr val="dk1"/>
                </a:buClr>
                <a:buSzPts val="2400"/>
                <a:buFont typeface="Roboto"/>
                <a:buNone/>
              </a:pPr>
              <a:r>
                <a:rPr b="1" i="0" lang="lv-LV" sz="2400" u="none" cap="none" strike="noStrike">
                  <a:solidFill>
                    <a:schemeClr val="dk1"/>
                  </a:solidFill>
                  <a:latin typeface="Roboto"/>
                  <a:ea typeface="Roboto"/>
                  <a:cs typeface="Roboto"/>
                  <a:sym typeface="Roboto"/>
                </a:rPr>
                <a:t>PRODUCE</a:t>
              </a:r>
              <a:endParaRPr b="1" i="0" sz="2400" u="none" cap="none" strike="noStrike">
                <a:solidFill>
                  <a:schemeClr val="dk1"/>
                </a:solidFill>
                <a:latin typeface="Roboto"/>
                <a:ea typeface="Roboto"/>
                <a:cs typeface="Roboto"/>
                <a:sym typeface="Roboto"/>
              </a:endParaRPr>
            </a:p>
          </p:txBody>
        </p:sp>
      </p:grpSp>
      <p:cxnSp>
        <p:nvCxnSpPr>
          <p:cNvPr id="115" name="Google Shape;115;p20"/>
          <p:cNvCxnSpPr/>
          <p:nvPr/>
        </p:nvCxnSpPr>
        <p:spPr>
          <a:xfrm flipH="1">
            <a:off x="9828566" y="3214773"/>
            <a:ext cx="376500" cy="219000"/>
          </a:xfrm>
          <a:prstGeom prst="straightConnector1">
            <a:avLst/>
          </a:prstGeom>
          <a:noFill/>
          <a:ln cap="flat" cmpd="sng" w="19050">
            <a:solidFill>
              <a:srgbClr val="085631"/>
            </a:solidFill>
            <a:prstDash val="solid"/>
            <a:round/>
            <a:headEnd len="med" w="med" type="oval"/>
            <a:tailEnd len="sm" w="sm" type="none"/>
          </a:ln>
        </p:spPr>
      </p:cxnSp>
      <p:sp>
        <p:nvSpPr>
          <p:cNvPr id="116" name="Google Shape;116;p20"/>
          <p:cNvSpPr txBox="1"/>
          <p:nvPr/>
        </p:nvSpPr>
        <p:spPr>
          <a:xfrm>
            <a:off x="10214886" y="2934094"/>
            <a:ext cx="1298700" cy="581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2400"/>
              <a:buFont typeface="Roboto"/>
              <a:buNone/>
            </a:pPr>
            <a:r>
              <a:rPr b="1" i="0" lang="lv-LV" sz="2400" u="none" cap="none" strike="noStrike">
                <a:solidFill>
                  <a:schemeClr val="dk1"/>
                </a:solidFill>
                <a:latin typeface="Roboto"/>
                <a:ea typeface="Roboto"/>
                <a:cs typeface="Roboto"/>
                <a:sym typeface="Roboto"/>
              </a:rPr>
              <a:t>USE</a:t>
            </a:r>
            <a:endParaRPr b="1" i="0" sz="2400" u="none" cap="none" strike="noStrike">
              <a:solidFill>
                <a:schemeClr val="dk1"/>
              </a:solidFill>
              <a:latin typeface="Roboto"/>
              <a:ea typeface="Roboto"/>
              <a:cs typeface="Roboto"/>
              <a:sym typeface="Roboto"/>
            </a:endParaRPr>
          </a:p>
        </p:txBody>
      </p:sp>
      <p:grpSp>
        <p:nvGrpSpPr>
          <p:cNvPr id="117" name="Google Shape;117;p20"/>
          <p:cNvGrpSpPr/>
          <p:nvPr/>
        </p:nvGrpSpPr>
        <p:grpSpPr>
          <a:xfrm>
            <a:off x="8269573" y="4862179"/>
            <a:ext cx="1497641" cy="993394"/>
            <a:chOff x="3722271" y="3535140"/>
            <a:chExt cx="1724400" cy="1143804"/>
          </a:xfrm>
        </p:grpSpPr>
        <p:cxnSp>
          <p:nvCxnSpPr>
            <p:cNvPr id="118" name="Google Shape;118;p20"/>
            <p:cNvCxnSpPr/>
            <p:nvPr/>
          </p:nvCxnSpPr>
          <p:spPr>
            <a:xfrm rot="10800000">
              <a:off x="4556399" y="3535140"/>
              <a:ext cx="0" cy="460500"/>
            </a:xfrm>
            <a:prstGeom prst="straightConnector1">
              <a:avLst/>
            </a:prstGeom>
            <a:noFill/>
            <a:ln cap="flat" cmpd="sng" w="19050">
              <a:solidFill>
                <a:srgbClr val="0E9453"/>
              </a:solidFill>
              <a:prstDash val="solid"/>
              <a:round/>
              <a:headEnd len="med" w="med" type="oval"/>
              <a:tailEnd len="sm" w="sm" type="none"/>
            </a:ln>
          </p:spPr>
        </p:cxnSp>
        <p:sp>
          <p:nvSpPr>
            <p:cNvPr id="119" name="Google Shape;119;p20"/>
            <p:cNvSpPr txBox="1"/>
            <p:nvPr/>
          </p:nvSpPr>
          <p:spPr>
            <a:xfrm>
              <a:off x="3722271" y="4009344"/>
              <a:ext cx="1724400" cy="669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2400"/>
                <a:buFont typeface="Roboto"/>
                <a:buNone/>
              </a:pPr>
              <a:r>
                <a:rPr b="1" i="0" lang="lv-LV" sz="2400" u="none" cap="none" strike="noStrike">
                  <a:solidFill>
                    <a:schemeClr val="dk1"/>
                  </a:solidFill>
                  <a:latin typeface="Roboto"/>
                  <a:ea typeface="Roboto"/>
                  <a:cs typeface="Roboto"/>
                  <a:sym typeface="Roboto"/>
                </a:rPr>
                <a:t>RECYCLE</a:t>
              </a:r>
              <a:endParaRPr b="1" i="0" sz="800" u="none" cap="none" strike="noStrike">
                <a:solidFill>
                  <a:schemeClr val="dk1"/>
                </a:solidFill>
                <a:latin typeface="Roboto"/>
                <a:ea typeface="Roboto"/>
                <a:cs typeface="Roboto"/>
                <a:sym typeface="Roboto"/>
              </a:endParaRPr>
            </a:p>
          </p:txBody>
        </p:sp>
      </p:grpSp>
      <p:sp>
        <p:nvSpPr>
          <p:cNvPr id="120" name="Google Shape;120;p20"/>
          <p:cNvSpPr/>
          <p:nvPr/>
        </p:nvSpPr>
        <p:spPr>
          <a:xfrm rot="1799692">
            <a:off x="7833165" y="2735273"/>
            <a:ext cx="2336762" cy="2336912"/>
          </a:xfrm>
          <a:prstGeom prst="blockArc">
            <a:avLst>
              <a:gd fmla="val 14414370" name="adj1"/>
              <a:gd fmla="val 694" name="adj2"/>
              <a:gd fmla="val 9562" name="adj3"/>
            </a:avLst>
          </a:prstGeom>
          <a:solidFill>
            <a:srgbClr val="085631"/>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21" name="Google Shape;121;p20"/>
          <p:cNvSpPr/>
          <p:nvPr/>
        </p:nvSpPr>
        <p:spPr>
          <a:xfrm flipH="1" rot="-1799692">
            <a:off x="7835046" y="2735273"/>
            <a:ext cx="2336762" cy="2336912"/>
          </a:xfrm>
          <a:prstGeom prst="blockArc">
            <a:avLst>
              <a:gd fmla="val 14348563" name="adj1"/>
              <a:gd fmla="val 21472873" name="adj2"/>
              <a:gd fmla="val 9381" name="adj3"/>
            </a:avLst>
          </a:prstGeom>
          <a:solidFill>
            <a:srgbClr val="65F0AD"/>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22" name="Google Shape;122;p20"/>
          <p:cNvSpPr/>
          <p:nvPr/>
        </p:nvSpPr>
        <p:spPr>
          <a:xfrm rot="-8100000">
            <a:off x="8843078" y="2684354"/>
            <a:ext cx="315228" cy="315228"/>
          </a:xfrm>
          <a:prstGeom prst="rtTriangle">
            <a:avLst/>
          </a:prstGeom>
          <a:solidFill>
            <a:srgbClr val="65F0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23" name="Google Shape;123;p20"/>
          <p:cNvSpPr/>
          <p:nvPr/>
        </p:nvSpPr>
        <p:spPr>
          <a:xfrm flipH="1" rot="-9000852">
            <a:off x="7834010" y="2734059"/>
            <a:ext cx="2336202" cy="2336202"/>
          </a:xfrm>
          <a:prstGeom prst="blockArc">
            <a:avLst>
              <a:gd fmla="val 14316164" name="adj1"/>
              <a:gd fmla="val 21502663" name="adj2"/>
              <a:gd fmla="val 9415" name="adj3"/>
            </a:avLst>
          </a:prstGeom>
          <a:solidFill>
            <a:srgbClr val="0E945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24" name="Google Shape;124;p20"/>
          <p:cNvSpPr/>
          <p:nvPr/>
        </p:nvSpPr>
        <p:spPr>
          <a:xfrm rot="-1025605">
            <a:off x="9800976" y="4266972"/>
            <a:ext cx="271493" cy="271493"/>
          </a:xfrm>
          <a:prstGeom prst="rtTriangle">
            <a:avLst/>
          </a:prstGeom>
          <a:solidFill>
            <a:srgbClr val="08563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25" name="Google Shape;125;p20"/>
          <p:cNvSpPr/>
          <p:nvPr/>
        </p:nvSpPr>
        <p:spPr>
          <a:xfrm rot="6360315">
            <a:off x="7916655" y="4265062"/>
            <a:ext cx="315531" cy="315531"/>
          </a:xfrm>
          <a:prstGeom prst="rtTriangle">
            <a:avLst/>
          </a:prstGeom>
          <a:solidFill>
            <a:srgbClr val="0E94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26" name="Google Shape;126;p20"/>
          <p:cNvSpPr/>
          <p:nvPr/>
        </p:nvSpPr>
        <p:spPr>
          <a:xfrm flipH="1" rot="-5916056">
            <a:off x="7514201" y="4240868"/>
            <a:ext cx="314942" cy="314942"/>
          </a:xfrm>
          <a:prstGeom prst="rtTriangle">
            <a:avLst/>
          </a:prstGeom>
          <a:solidFill>
            <a:srgbClr val="EB56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27" name="Google Shape;127;p20"/>
          <p:cNvSpPr/>
          <p:nvPr/>
        </p:nvSpPr>
        <p:spPr>
          <a:xfrm rot="9382414">
            <a:off x="5634801" y="2605667"/>
            <a:ext cx="2336991" cy="2336871"/>
          </a:xfrm>
          <a:prstGeom prst="blockArc">
            <a:avLst>
              <a:gd fmla="val 14348563" name="adj1"/>
              <a:gd fmla="val 21472873" name="adj2"/>
              <a:gd fmla="val 9381" name="adj3"/>
            </a:avLst>
          </a:prstGeom>
          <a:solidFill>
            <a:srgbClr val="EB5600"/>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28" name="Google Shape;128;p20"/>
          <p:cNvSpPr txBox="1"/>
          <p:nvPr/>
        </p:nvSpPr>
        <p:spPr>
          <a:xfrm>
            <a:off x="6368736" y="4107644"/>
            <a:ext cx="1298700" cy="581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2400"/>
              <a:buFont typeface="Roboto"/>
              <a:buNone/>
            </a:pPr>
            <a:r>
              <a:rPr b="1" i="0" lang="lv-LV" sz="2400" u="none" cap="none" strike="noStrike">
                <a:solidFill>
                  <a:schemeClr val="dk1"/>
                </a:solidFill>
                <a:latin typeface="Roboto"/>
                <a:ea typeface="Roboto"/>
                <a:cs typeface="Roboto"/>
                <a:sym typeface="Roboto"/>
              </a:rPr>
              <a:t>TAKE</a:t>
            </a:r>
            <a:endParaRPr b="1" i="0" sz="2400" u="none" cap="none" strike="noStrike">
              <a:solidFill>
                <a:schemeClr val="dk1"/>
              </a:solidFill>
              <a:latin typeface="Roboto"/>
              <a:ea typeface="Roboto"/>
              <a:cs typeface="Roboto"/>
              <a:sym typeface="Roboto"/>
            </a:endParaRPr>
          </a:p>
        </p:txBody>
      </p:sp>
      <p:sp>
        <p:nvSpPr>
          <p:cNvPr id="129" name="Google Shape;129;p20"/>
          <p:cNvSpPr txBox="1"/>
          <p:nvPr/>
        </p:nvSpPr>
        <p:spPr>
          <a:xfrm>
            <a:off x="597970" y="2320462"/>
            <a:ext cx="4392173" cy="2368582"/>
          </a:xfrm>
          <a:prstGeom prst="rect">
            <a:avLst/>
          </a:prstGeom>
          <a:noFill/>
          <a:ln>
            <a:noFill/>
          </a:ln>
        </p:spPr>
        <p:txBody>
          <a:bodyPr anchorCtr="0" anchor="t" bIns="0" lIns="0" spcFirstLastPara="1" rIns="0" wrap="square" tIns="0">
            <a:noAutofit/>
          </a:bodyPr>
          <a:lstStyle/>
          <a:p>
            <a:pPr indent="0" lvl="0" marL="0" marR="0" rtl="0" algn="l">
              <a:lnSpc>
                <a:spcPct val="89285"/>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A circular business model focuses on sustainability by keeping products, materials, and resources in use for as long as possible, reducing waste through reuse, recycling, and regeneration.</a:t>
            </a:r>
            <a:endParaRPr b="0" i="0" sz="1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89285"/>
              </a:lnSpc>
              <a:spcBef>
                <a:spcPts val="0"/>
              </a:spcBef>
              <a:spcAft>
                <a:spcPts val="0"/>
              </a:spcAft>
              <a:buClr>
                <a:srgbClr val="000000"/>
              </a:buClr>
              <a:buSzPts val="1800"/>
              <a:buFont typeface="Arial"/>
              <a:buNone/>
            </a:pPr>
            <a:r>
              <a:rPr b="0" i="0" lang="lv-LV" sz="1800" u="none" cap="none" strike="noStrike">
                <a:solidFill>
                  <a:schemeClr val="dk1"/>
                </a:solidFill>
                <a:latin typeface="Calibri"/>
                <a:ea typeface="Calibri"/>
                <a:cs typeface="Calibri"/>
                <a:sym typeface="Calibri"/>
              </a:rPr>
              <a:t>It aims to create a closed-loop system that minimizes environmental impact and promotes the efficient use of resources.</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a:themeElements>
    <a:clrScheme name="BSR / Color Palette">
      <a:dk1>
        <a:srgbClr val="4B4B4D"/>
      </a:dk1>
      <a:lt1>
        <a:srgbClr val="FFFFFF"/>
      </a:lt1>
      <a:dk2>
        <a:srgbClr val="004E84"/>
      </a:dk2>
      <a:lt2>
        <a:srgbClr val="FFFFFF"/>
      </a:lt2>
      <a:accent1>
        <a:srgbClr val="6B9BC2"/>
      </a:accent1>
      <a:accent2>
        <a:srgbClr val="377F77"/>
      </a:accent2>
      <a:accent3>
        <a:srgbClr val="AC3287"/>
      </a:accent3>
      <a:accent4>
        <a:srgbClr val="FFA829"/>
      </a:accent4>
      <a:accent5>
        <a:srgbClr val="8E8C8C"/>
      </a:accent5>
      <a:accent6>
        <a:srgbClr val="64AE53"/>
      </a:accent6>
      <a:hlink>
        <a:srgbClr val="8AB419"/>
      </a:hlink>
      <a:folHlink>
        <a:srgbClr val="8AB41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a:themeElements>
    <a:clrScheme name="BSR / Color Palette">
      <a:dk1>
        <a:srgbClr val="4B4B4D"/>
      </a:dk1>
      <a:lt1>
        <a:srgbClr val="FFFFFF"/>
      </a:lt1>
      <a:dk2>
        <a:srgbClr val="004E84"/>
      </a:dk2>
      <a:lt2>
        <a:srgbClr val="FFFFFF"/>
      </a:lt2>
      <a:accent1>
        <a:srgbClr val="6B9BC2"/>
      </a:accent1>
      <a:accent2>
        <a:srgbClr val="377F77"/>
      </a:accent2>
      <a:accent3>
        <a:srgbClr val="AC3287"/>
      </a:accent3>
      <a:accent4>
        <a:srgbClr val="FFA829"/>
      </a:accent4>
      <a:accent5>
        <a:srgbClr val="8E8C8C"/>
      </a:accent5>
      <a:accent6>
        <a:srgbClr val="64AE53"/>
      </a:accent6>
      <a:hlink>
        <a:srgbClr val="8AB419"/>
      </a:hlink>
      <a:folHlink>
        <a:srgbClr val="8AB41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