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1.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6" r:id="rId2"/>
  </p:sldMasterIdLst>
  <p:notesMasterIdLst>
    <p:notesMasterId r:id="rId58"/>
  </p:notesMasterIdLst>
  <p:handoutMasterIdLst>
    <p:handoutMasterId r:id="rId59"/>
  </p:handoutMasterIdLst>
  <p:sldIdLst>
    <p:sldId id="597" r:id="rId3"/>
    <p:sldId id="587" r:id="rId4"/>
    <p:sldId id="613" r:id="rId5"/>
    <p:sldId id="606" r:id="rId6"/>
    <p:sldId id="612" r:id="rId7"/>
    <p:sldId id="614" r:id="rId8"/>
    <p:sldId id="615" r:id="rId9"/>
    <p:sldId id="658" r:id="rId10"/>
    <p:sldId id="616" r:id="rId11"/>
    <p:sldId id="617" r:id="rId12"/>
    <p:sldId id="618" r:id="rId13"/>
    <p:sldId id="619" r:id="rId14"/>
    <p:sldId id="623" r:id="rId15"/>
    <p:sldId id="660" r:id="rId16"/>
    <p:sldId id="620" r:id="rId17"/>
    <p:sldId id="621" r:id="rId18"/>
    <p:sldId id="624" r:id="rId19"/>
    <p:sldId id="622" r:id="rId20"/>
    <p:sldId id="625" r:id="rId21"/>
    <p:sldId id="626" r:id="rId22"/>
    <p:sldId id="662" r:id="rId23"/>
    <p:sldId id="627" r:id="rId24"/>
    <p:sldId id="628" r:id="rId25"/>
    <p:sldId id="629" r:id="rId26"/>
    <p:sldId id="630" r:id="rId27"/>
    <p:sldId id="631" r:id="rId28"/>
    <p:sldId id="663" r:id="rId29"/>
    <p:sldId id="632" r:id="rId30"/>
    <p:sldId id="633" r:id="rId31"/>
    <p:sldId id="634" r:id="rId32"/>
    <p:sldId id="635" r:id="rId33"/>
    <p:sldId id="637" r:id="rId34"/>
    <p:sldId id="664" r:id="rId35"/>
    <p:sldId id="636" r:id="rId36"/>
    <p:sldId id="638" r:id="rId37"/>
    <p:sldId id="642" r:id="rId38"/>
    <p:sldId id="639" r:id="rId39"/>
    <p:sldId id="641" r:id="rId40"/>
    <p:sldId id="640" r:id="rId41"/>
    <p:sldId id="643" r:id="rId42"/>
    <p:sldId id="644" r:id="rId43"/>
    <p:sldId id="645" r:id="rId44"/>
    <p:sldId id="648" r:id="rId45"/>
    <p:sldId id="647" r:id="rId46"/>
    <p:sldId id="646" r:id="rId47"/>
    <p:sldId id="649" r:id="rId48"/>
    <p:sldId id="650" r:id="rId49"/>
    <p:sldId id="651" r:id="rId50"/>
    <p:sldId id="652" r:id="rId51"/>
    <p:sldId id="653" r:id="rId52"/>
    <p:sldId id="654" r:id="rId53"/>
    <p:sldId id="655" r:id="rId54"/>
    <p:sldId id="610" r:id="rId55"/>
    <p:sldId id="656" r:id="rId56"/>
    <p:sldId id="611" r:id="rId5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B00EFA1-C590-4831-8516-4E5AD76CA2DC}">
          <p14:sldIdLst>
            <p14:sldId id="597"/>
            <p14:sldId id="587"/>
            <p14:sldId id="613"/>
            <p14:sldId id="606"/>
            <p14:sldId id="612"/>
            <p14:sldId id="614"/>
            <p14:sldId id="615"/>
            <p14:sldId id="658"/>
            <p14:sldId id="616"/>
            <p14:sldId id="617"/>
            <p14:sldId id="618"/>
            <p14:sldId id="619"/>
            <p14:sldId id="623"/>
            <p14:sldId id="660"/>
            <p14:sldId id="620"/>
            <p14:sldId id="621"/>
            <p14:sldId id="624"/>
            <p14:sldId id="622"/>
            <p14:sldId id="625"/>
            <p14:sldId id="626"/>
            <p14:sldId id="662"/>
            <p14:sldId id="627"/>
            <p14:sldId id="628"/>
            <p14:sldId id="629"/>
            <p14:sldId id="630"/>
            <p14:sldId id="631"/>
            <p14:sldId id="663"/>
            <p14:sldId id="632"/>
            <p14:sldId id="633"/>
            <p14:sldId id="634"/>
            <p14:sldId id="635"/>
            <p14:sldId id="637"/>
            <p14:sldId id="664"/>
            <p14:sldId id="636"/>
            <p14:sldId id="638"/>
            <p14:sldId id="642"/>
            <p14:sldId id="639"/>
            <p14:sldId id="641"/>
            <p14:sldId id="640"/>
            <p14:sldId id="643"/>
            <p14:sldId id="644"/>
            <p14:sldId id="645"/>
            <p14:sldId id="648"/>
            <p14:sldId id="647"/>
            <p14:sldId id="646"/>
            <p14:sldId id="649"/>
            <p14:sldId id="650"/>
            <p14:sldId id="651"/>
            <p14:sldId id="652"/>
            <p14:sldId id="653"/>
            <p14:sldId id="654"/>
            <p14:sldId id="655"/>
            <p14:sldId id="610"/>
            <p14:sldId id="656"/>
            <p14:sldId id="611"/>
          </p14:sldIdLst>
        </p14:section>
      </p14:sectionLst>
    </p:ext>
    <p:ext uri="{EFAFB233-063F-42B5-8137-9DF3F51BA10A}">
      <p15:sldGuideLst xmlns:p15="http://schemas.microsoft.com/office/powerpoint/2012/main">
        <p15:guide id="2" pos="234" userDrawn="1">
          <p15:clr>
            <a:srgbClr val="A4A3A4"/>
          </p15:clr>
        </p15:guide>
        <p15:guide id="4" pos="7446" userDrawn="1">
          <p15:clr>
            <a:srgbClr val="A4A3A4"/>
          </p15:clr>
        </p15:guide>
        <p15:guide id="5" pos="3749" userDrawn="1">
          <p15:clr>
            <a:srgbClr val="A4A3A4"/>
          </p15:clr>
        </p15:guide>
        <p15:guide id="6" orient="horz" pos="1774" userDrawn="1">
          <p15:clr>
            <a:srgbClr val="A4A3A4"/>
          </p15:clr>
        </p15:guide>
        <p15:guide id="7" pos="393" userDrawn="1">
          <p15:clr>
            <a:srgbClr val="A4A3A4"/>
          </p15:clr>
        </p15:guide>
        <p15:guide id="8" orient="horz" pos="1230" userDrawn="1">
          <p15:clr>
            <a:srgbClr val="A4A3A4"/>
          </p15:clr>
        </p15:guide>
        <p15:guide id="9" orient="horz" pos="4110" userDrawn="1">
          <p15:clr>
            <a:srgbClr val="A4A3A4"/>
          </p15:clr>
        </p15:guide>
        <p15:guide id="10" orient="horz" pos="218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lyga, Anna" initials="GA" lastIdx="13" clrIdx="0">
    <p:extLst>
      <p:ext uri="{19B8F6BF-5375-455C-9EA6-DF929625EA0E}">
        <p15:presenceInfo xmlns:p15="http://schemas.microsoft.com/office/powerpoint/2012/main" userId="S-1-5-21-1901135889-3005122355-2223831710-3660" providerId="AD"/>
      </p:ext>
    </p:extLst>
  </p:cmAuthor>
  <p:cmAuthor id="2" name="Oliver" initials="O" lastIdx="1" clrIdx="1">
    <p:extLst>
      <p:ext uri="{19B8F6BF-5375-455C-9EA6-DF929625EA0E}">
        <p15:presenceInfo xmlns:p15="http://schemas.microsoft.com/office/powerpoint/2012/main" userId="df7ae090af38c2f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E61"/>
    <a:srgbClr val="5C8064"/>
    <a:srgbClr val="FFFFFF"/>
    <a:srgbClr val="AC3287"/>
    <a:srgbClr val="F8F8F8"/>
    <a:srgbClr val="E8EEF5"/>
    <a:srgbClr val="004E84"/>
    <a:srgbClr val="FFA829"/>
    <a:srgbClr val="C1D488"/>
    <a:srgbClr val="8AB419"/>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Vidutinis stilius 4 – paryškinima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48713" autoAdjust="0"/>
  </p:normalViewPr>
  <p:slideViewPr>
    <p:cSldViewPr snapToGrid="0">
      <p:cViewPr varScale="1">
        <p:scale>
          <a:sx n="63" d="100"/>
          <a:sy n="63" d="100"/>
        </p:scale>
        <p:origin x="2346" y="72"/>
      </p:cViewPr>
      <p:guideLst>
        <p:guide pos="234"/>
        <p:guide pos="7446"/>
        <p:guide pos="3749"/>
        <p:guide orient="horz" pos="1774"/>
        <p:guide pos="393"/>
        <p:guide orient="horz" pos="1230"/>
        <p:guide orient="horz" pos="4110"/>
        <p:guide orient="horz" pos="2183"/>
      </p:guideLst>
    </p:cSldViewPr>
  </p:slideViewPr>
  <p:notesTextViewPr>
    <p:cViewPr>
      <p:scale>
        <a:sx n="3" d="2"/>
        <a:sy n="3" d="2"/>
      </p:scale>
      <p:origin x="0" y="-2280"/>
    </p:cViewPr>
  </p:notesTextViewPr>
  <p:sorterViewPr>
    <p:cViewPr>
      <p:scale>
        <a:sx n="100" d="100"/>
        <a:sy n="100" d="100"/>
      </p:scale>
      <p:origin x="0" y="-2466"/>
    </p:cViewPr>
  </p:sorterViewPr>
  <p:notesViewPr>
    <p:cSldViewPr snapToGrid="0">
      <p:cViewPr varScale="1">
        <p:scale>
          <a:sx n="132" d="100"/>
          <a:sy n="132" d="100"/>
        </p:scale>
        <p:origin x="5328"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35B3BA3-E7DF-4166-8B7E-6FDC07D48CEB}" type="datetimeFigureOut">
              <a:rPr lang="de-AT" smtClean="0"/>
              <a:t>15.03.2024</a:t>
            </a:fld>
            <a:endParaRPr lang="de-AT"/>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5A3863E-97DC-4B20-8CC4-14B7D6834C49}" type="slidenum">
              <a:rPr lang="de-AT" smtClean="0"/>
              <a:t>‹#›</a:t>
            </a:fld>
            <a:endParaRPr lang="de-AT"/>
          </a:p>
        </p:txBody>
      </p:sp>
    </p:spTree>
    <p:extLst>
      <p:ext uri="{BB962C8B-B14F-4D97-AF65-F5344CB8AC3E}">
        <p14:creationId xmlns:p14="http://schemas.microsoft.com/office/powerpoint/2010/main" val="25415448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AT"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2833BF-8F45-4E37-8A33-E9D603D9D99D}" type="datetimeFigureOut">
              <a:rPr lang="de-AT" smtClean="0"/>
              <a:t>15.03.2024</a:t>
            </a:fld>
            <a:endParaRPr lang="de-AT"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AT"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AT"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3D1A05-BC2C-4963-BB50-CF36FF1E632A}" type="slidenum">
              <a:rPr lang="de-AT" smtClean="0"/>
              <a:t>‹#›</a:t>
            </a:fld>
            <a:endParaRPr lang="de-AT" dirty="0"/>
          </a:p>
        </p:txBody>
      </p:sp>
    </p:spTree>
    <p:extLst>
      <p:ext uri="{BB962C8B-B14F-4D97-AF65-F5344CB8AC3E}">
        <p14:creationId xmlns:p14="http://schemas.microsoft.com/office/powerpoint/2010/main" val="1867558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standards.globalspec.com/std/14260972/pren-17427"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www.biopreferred.gov/" TargetMode="External"/><Relationship Id="rId5" Type="http://schemas.openxmlformats.org/officeDocument/2006/relationships/hyperlink" Target="http://www.dincertco.de/" TargetMode="External"/><Relationship Id="rId4" Type="http://schemas.openxmlformats.org/officeDocument/2006/relationships/hyperlink" Target="https://urldefense.com/v3/__http:/www.astm.org__;!!NLFGqXoFfo8MMQ!5hlsZPj6Adekh16Fk9vIVRDxvYVi1WiX65zxt7lYqjOlHrhKqeYBexkp0Ay2BG5wfe43$" TargetMode="Externa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www.tuv-at.be/green-marks/" TargetMode="External"/><Relationship Id="rId3" Type="http://schemas.openxmlformats.org/officeDocument/2006/relationships/hyperlink" Target="https://www.pro-e.org/the-green-dot-trademark" TargetMode="External"/><Relationship Id="rId7" Type="http://schemas.openxmlformats.org/officeDocument/2006/relationships/hyperlink" Target="http://www.biopreferred.gov/"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s://how2recycle.info/" TargetMode="External"/><Relationship Id="rId5" Type="http://schemas.openxmlformats.org/officeDocument/2006/relationships/hyperlink" Target="https://www.dincertco.de/din-certco/en/main-navigation/products-and-services/certification-of-products/environmental-field/recyclability/" TargetMode="External"/><Relationship Id="rId10" Type="http://schemas.openxmlformats.org/officeDocument/2006/relationships/hyperlink" Target="https://bpiworld.org/Value-Of-Certification" TargetMode="External"/><Relationship Id="rId4" Type="http://schemas.openxmlformats.org/officeDocument/2006/relationships/hyperlink" Target="https://www.oprl.org.uk/get-involved/what-is-the-scheme/" TargetMode="External"/><Relationship Id="rId9" Type="http://schemas.openxmlformats.org/officeDocument/2006/relationships/hyperlink" Target="https://www.european-bioplastics.org/bioplastics/standards/labels/"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glasshallmark.com/use-glass/international-year-glass-toolkit/"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feve.org/about-glass/sustainable-material/"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federalregister.gov/documents/2022/02/24/2022-04027/2022-final-list-of-critical-minerals"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r-HR" sz="1800" dirty="0">
                <a:effectLst/>
                <a:latin typeface="Calibri" panose="020F0502020204030204" pitchFamily="34" charset="0"/>
                <a:ea typeface="Calibri" panose="020F0502020204030204" pitchFamily="34" charset="0"/>
                <a:cs typeface="Times New Roman" panose="02020603050405020304" pitchFamily="18" charset="0"/>
              </a:rPr>
              <a:t>Efforts to use the potential of waste as resources by putting in place circular design incentives that promote sustainable resource use and improve resource productivity in the long term require a good understanding of the resource basis of the economy, supported with high-quality information on material flows in waste stream.  The selection and engineering of materials is a critical component in the development of a circular economy model. </a:t>
            </a:r>
            <a:r>
              <a:rPr lang="hr-HR"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The selection and engineering of materials is a critical component in the development of a circular economy model. The redesign of both consumer commodity goods and advanced products may not only require engineering feats in terms of advanced structures but also the implementation of safer and more facile recycled materials (especially from waste). Which material groups (from the waste streams) play an important role in circular design solutions, and what are their properties or development trends, is revealed in this training module. Products must be designed to enable complete recycling of materials and novel synthesis strategies free from toxic precursors or by-products to regenerate new raw materials. The training material also provides information - on which materials in Europe are considered Critical and how to avoid them in circular economy business models or circular design projects.</a:t>
            </a:r>
            <a:endParaRPr lang="lt-LT"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kaidrės numerio vietos rezervavimo ženklas 3"/>
          <p:cNvSpPr>
            <a:spLocks noGrp="1"/>
          </p:cNvSpPr>
          <p:nvPr>
            <p:ph type="sldNum" sz="quarter" idx="5"/>
          </p:nvPr>
        </p:nvSpPr>
        <p:spPr/>
        <p:txBody>
          <a:bodyPr/>
          <a:lstStyle/>
          <a:p>
            <a:fld id="{3B3D1A05-BC2C-4963-BB50-CF36FF1E632A}" type="slidenum">
              <a:rPr lang="de-AT" smtClean="0"/>
              <a:t>2</a:t>
            </a:fld>
            <a:endParaRPr lang="de-AT" dirty="0"/>
          </a:p>
        </p:txBody>
      </p:sp>
    </p:spTree>
    <p:extLst>
      <p:ext uri="{BB962C8B-B14F-4D97-AF65-F5344CB8AC3E}">
        <p14:creationId xmlns:p14="http://schemas.microsoft.com/office/powerpoint/2010/main" val="2998444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Among the different types of bioplastics, biodegradable plastics are classified into different categories according to their origin and their </a:t>
            </a:r>
            <a:r>
              <a:rPr lang="en-US" dirty="0" err="1"/>
              <a:t>compostability</a:t>
            </a:r>
            <a:r>
              <a:rPr lang="en-US" dirty="0"/>
              <a:t> properties. </a:t>
            </a:r>
          </a:p>
          <a:p>
            <a:pPr algn="l" fontAlgn="base"/>
            <a:r>
              <a:rPr lang="en-US" b="0" i="0" dirty="0">
                <a:solidFill>
                  <a:srgbClr val="888888"/>
                </a:solidFill>
                <a:effectLst/>
                <a:latin typeface="inherit"/>
              </a:rPr>
              <a:t>The term bioplastic should </a:t>
            </a:r>
            <a:r>
              <a:rPr lang="en-US" b="0" i="0" dirty="0" err="1">
                <a:solidFill>
                  <a:srgbClr val="888888"/>
                </a:solidFill>
                <a:effectLst/>
                <a:latin typeface="inherit"/>
              </a:rPr>
              <a:t>preferrably</a:t>
            </a:r>
            <a:r>
              <a:rPr lang="en-US" b="0" i="0" dirty="0">
                <a:solidFill>
                  <a:srgbClr val="888888"/>
                </a:solidFill>
                <a:effectLst/>
                <a:latin typeface="inherit"/>
              </a:rPr>
              <a:t> be avoided as it is a general term that can refer to materials that are either bio-based (related to how the material is sourced — wholly or partly from biomass), biodegradable (related to whether a material can be broken down into carbon dioxide, water, and biomass by the natural action of microorganisms), or both. Because not all bio-based plastics are biodegradable, and some biodegradable plastics are fossil-based (for example, PBAT), the term bioplastic can be confusing.</a:t>
            </a:r>
          </a:p>
          <a:p>
            <a:pPr algn="l" fontAlgn="base"/>
            <a:r>
              <a:rPr lang="en-US" b="0" i="0" dirty="0">
                <a:solidFill>
                  <a:srgbClr val="888888"/>
                </a:solidFill>
                <a:effectLst/>
                <a:latin typeface="inherit"/>
              </a:rPr>
              <a:t> </a:t>
            </a:r>
          </a:p>
          <a:p>
            <a:pPr algn="l" fontAlgn="base"/>
            <a:r>
              <a:rPr lang="en-US" b="1" i="0" dirty="0">
                <a:solidFill>
                  <a:srgbClr val="888888"/>
                </a:solidFill>
                <a:effectLst/>
                <a:latin typeface="inherit"/>
              </a:rPr>
              <a:t>Bioplastics are a large family of different materials</a:t>
            </a:r>
            <a:br>
              <a:rPr lang="en-US" b="0" i="0" dirty="0">
                <a:solidFill>
                  <a:srgbClr val="888888"/>
                </a:solidFill>
                <a:effectLst/>
                <a:latin typeface="Roboto" panose="02000000000000000000" pitchFamily="2" charset="0"/>
              </a:rPr>
            </a:br>
            <a:r>
              <a:rPr lang="en-US" b="0" i="0" dirty="0">
                <a:solidFill>
                  <a:srgbClr val="888888"/>
                </a:solidFill>
                <a:effectLst/>
                <a:latin typeface="Roboto" panose="02000000000000000000" pitchFamily="2" charset="0"/>
              </a:rPr>
              <a:t>Bioplastics are not just one single material. They comprise of a whole family of materials with different properties and applications. According to European Bioplastics, a plastic material is defined as a bioplastic if it is either biobased, biodegradable, or features both properties.</a:t>
            </a:r>
          </a:p>
          <a:p>
            <a:pPr algn="l" fontAlgn="base"/>
            <a:br>
              <a:rPr lang="en-US" b="1" i="0" dirty="0">
                <a:solidFill>
                  <a:srgbClr val="888888"/>
                </a:solidFill>
                <a:effectLst/>
                <a:latin typeface="inherit"/>
              </a:rPr>
            </a:br>
            <a:r>
              <a:rPr lang="en-US" b="1" i="0" dirty="0">
                <a:solidFill>
                  <a:srgbClr val="888888"/>
                </a:solidFill>
                <a:effectLst/>
                <a:latin typeface="inherit"/>
              </a:rPr>
              <a:t>Biobased</a:t>
            </a:r>
            <a:br>
              <a:rPr lang="en-US" b="0" i="0" dirty="0">
                <a:solidFill>
                  <a:srgbClr val="888888"/>
                </a:solidFill>
                <a:effectLst/>
                <a:latin typeface="Roboto" panose="02000000000000000000" pitchFamily="2" charset="0"/>
              </a:rPr>
            </a:br>
            <a:r>
              <a:rPr lang="en-US" b="0" i="0" dirty="0">
                <a:solidFill>
                  <a:srgbClr val="888888"/>
                </a:solidFill>
                <a:effectLst/>
                <a:latin typeface="Roboto" panose="02000000000000000000" pitchFamily="2" charset="0"/>
              </a:rPr>
              <a:t>The term ‘biobased’ means that the material or product is (partly) derived from biomass or biowaste. Biomass used for bioplastics stems from e.g. corn, sugarcane or cellulose. Bioplastics can also be produced by microbes or based on CO2 or methane.</a:t>
            </a:r>
          </a:p>
          <a:p>
            <a:pPr algn="l" fontAlgn="base"/>
            <a:br>
              <a:rPr lang="en-US" b="1" i="0" dirty="0">
                <a:solidFill>
                  <a:srgbClr val="888888"/>
                </a:solidFill>
                <a:effectLst/>
                <a:latin typeface="inherit"/>
              </a:rPr>
            </a:br>
            <a:r>
              <a:rPr lang="en-US" b="1" i="0" dirty="0">
                <a:solidFill>
                  <a:srgbClr val="888888"/>
                </a:solidFill>
                <a:effectLst/>
                <a:latin typeface="inherit"/>
              </a:rPr>
              <a:t>Biodegradable</a:t>
            </a:r>
            <a:br>
              <a:rPr lang="en-US" b="0" i="0" dirty="0">
                <a:solidFill>
                  <a:srgbClr val="888888"/>
                </a:solidFill>
                <a:effectLst/>
                <a:latin typeface="Roboto" panose="02000000000000000000" pitchFamily="2" charset="0"/>
              </a:rPr>
            </a:br>
            <a:r>
              <a:rPr lang="en-US" b="0" i="0" dirty="0">
                <a:solidFill>
                  <a:srgbClr val="888888"/>
                </a:solidFill>
                <a:effectLst/>
                <a:latin typeface="Roboto" panose="02000000000000000000" pitchFamily="2" charset="0"/>
              </a:rPr>
              <a:t>Biodegradation is a chemical process during which microorganisms that are available in the environment convert materials into natural substances such as water, carbon dioxide, and compost (artificial additives are not needed). The process of biodegradation depends on the surrounding environmental conditions (e.g. location or temperature), on the material and on the application.</a:t>
            </a:r>
          </a:p>
          <a:p>
            <a:pPr algn="l" fontAlgn="base"/>
            <a:r>
              <a:rPr lang="en-US" b="0" i="0" dirty="0">
                <a:solidFill>
                  <a:srgbClr val="888888"/>
                </a:solidFill>
                <a:effectLst/>
                <a:latin typeface="Roboto" panose="02000000000000000000" pitchFamily="2" charset="0"/>
              </a:rPr>
              <a:t> </a:t>
            </a:r>
          </a:p>
          <a:p>
            <a:pPr algn="l" fontAlgn="base"/>
            <a:r>
              <a:rPr lang="en-US" b="1" i="1" dirty="0">
                <a:solidFill>
                  <a:srgbClr val="888888"/>
                </a:solidFill>
                <a:effectLst/>
                <a:latin typeface="inherit"/>
              </a:rPr>
              <a:t>‘Biobased’ does not equal ‘biodegradable’</a:t>
            </a:r>
            <a:br>
              <a:rPr lang="en-US" b="1" i="1" dirty="0">
                <a:solidFill>
                  <a:srgbClr val="888888"/>
                </a:solidFill>
                <a:effectLst/>
                <a:latin typeface="inherit"/>
              </a:rPr>
            </a:br>
            <a:r>
              <a:rPr lang="en-US" b="0" i="0" dirty="0">
                <a:solidFill>
                  <a:srgbClr val="888888"/>
                </a:solidFill>
                <a:effectLst/>
                <a:latin typeface="Roboto" panose="02000000000000000000" pitchFamily="2" charset="0"/>
              </a:rPr>
              <a:t>The property of biodegradation does not depend on the resource basis of a material but is rather linked to its chemical structure. In other words, 100 percent biobased plastics may be non-biodegradable, and 100 percent fossil based plastics can biodegrade.</a:t>
            </a:r>
          </a:p>
          <a:p>
            <a:endParaRPr lang="en-US" dirty="0"/>
          </a:p>
        </p:txBody>
      </p:sp>
      <p:sp>
        <p:nvSpPr>
          <p:cNvPr id="4" name="Skaidrės numerio vietos rezervavimo ženklas 3"/>
          <p:cNvSpPr>
            <a:spLocks noGrp="1"/>
          </p:cNvSpPr>
          <p:nvPr>
            <p:ph type="sldNum" sz="quarter" idx="5"/>
          </p:nvPr>
        </p:nvSpPr>
        <p:spPr/>
        <p:txBody>
          <a:bodyPr/>
          <a:lstStyle/>
          <a:p>
            <a:fld id="{3B3D1A05-BC2C-4963-BB50-CF36FF1E632A}" type="slidenum">
              <a:rPr lang="de-AT" smtClean="0"/>
              <a:t>13</a:t>
            </a:fld>
            <a:endParaRPr lang="de-AT" dirty="0"/>
          </a:p>
        </p:txBody>
      </p:sp>
    </p:spTree>
    <p:extLst>
      <p:ext uri="{BB962C8B-B14F-4D97-AF65-F5344CB8AC3E}">
        <p14:creationId xmlns:p14="http://schemas.microsoft.com/office/powerpoint/2010/main" val="609244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Among the different types of bioplastics, biodegradable plastics are classified into different categories according to their origin and their </a:t>
            </a:r>
            <a:r>
              <a:rPr lang="en-US" dirty="0" err="1"/>
              <a:t>compostability</a:t>
            </a:r>
            <a:r>
              <a:rPr lang="en-US" dirty="0"/>
              <a:t> properties. </a:t>
            </a:r>
          </a:p>
          <a:p>
            <a:pPr algn="l" fontAlgn="base"/>
            <a:r>
              <a:rPr lang="en-US" b="0" i="0" dirty="0">
                <a:solidFill>
                  <a:srgbClr val="888888"/>
                </a:solidFill>
                <a:effectLst/>
                <a:latin typeface="inherit"/>
              </a:rPr>
              <a:t>The term bioplastic should </a:t>
            </a:r>
            <a:r>
              <a:rPr lang="en-US" b="0" i="0" dirty="0" err="1">
                <a:solidFill>
                  <a:srgbClr val="888888"/>
                </a:solidFill>
                <a:effectLst/>
                <a:latin typeface="inherit"/>
              </a:rPr>
              <a:t>preferrably</a:t>
            </a:r>
            <a:r>
              <a:rPr lang="en-US" b="0" i="0" dirty="0">
                <a:solidFill>
                  <a:srgbClr val="888888"/>
                </a:solidFill>
                <a:effectLst/>
                <a:latin typeface="inherit"/>
              </a:rPr>
              <a:t> be avoided as it is a general term that can refer to materials that are either bio-based (related to how the material is sourced — wholly or partly from biomass), biodegradable (related to whether a material can be broken down into carbon dioxide, water, and biomass by the natural action of microorganisms), or both. Because not all bio-based plastics are biodegradable, and some biodegradable plastics are fossil-based (for example, PBAT), the term bioplastic can be confusing.</a:t>
            </a:r>
          </a:p>
          <a:p>
            <a:pPr algn="l" fontAlgn="base"/>
            <a:r>
              <a:rPr lang="en-US" b="0" i="0" dirty="0">
                <a:solidFill>
                  <a:srgbClr val="888888"/>
                </a:solidFill>
                <a:effectLst/>
                <a:latin typeface="inherit"/>
              </a:rPr>
              <a:t> </a:t>
            </a:r>
          </a:p>
          <a:p>
            <a:pPr algn="l" fontAlgn="base"/>
            <a:r>
              <a:rPr lang="en-US" b="1" i="0" dirty="0">
                <a:solidFill>
                  <a:srgbClr val="888888"/>
                </a:solidFill>
                <a:effectLst/>
                <a:latin typeface="inherit"/>
              </a:rPr>
              <a:t>Bioplastics are a large family of different materials</a:t>
            </a:r>
            <a:br>
              <a:rPr lang="en-US" b="0" i="0" dirty="0">
                <a:solidFill>
                  <a:srgbClr val="888888"/>
                </a:solidFill>
                <a:effectLst/>
                <a:latin typeface="Roboto" panose="02000000000000000000" pitchFamily="2" charset="0"/>
              </a:rPr>
            </a:br>
            <a:r>
              <a:rPr lang="en-US" b="0" i="0" dirty="0">
                <a:solidFill>
                  <a:srgbClr val="888888"/>
                </a:solidFill>
                <a:effectLst/>
                <a:latin typeface="Roboto" panose="02000000000000000000" pitchFamily="2" charset="0"/>
              </a:rPr>
              <a:t>Bioplastics are not just one single material. They comprise of a whole family of materials with different properties and applications. According to European Bioplastics, a plastic material is defined as a bioplastic if it is either biobased, biodegradable, or features both properties.</a:t>
            </a:r>
          </a:p>
          <a:p>
            <a:pPr algn="l" fontAlgn="base"/>
            <a:br>
              <a:rPr lang="en-US" b="1" i="0" dirty="0">
                <a:solidFill>
                  <a:srgbClr val="888888"/>
                </a:solidFill>
                <a:effectLst/>
                <a:latin typeface="inherit"/>
              </a:rPr>
            </a:br>
            <a:r>
              <a:rPr lang="en-US" b="1" i="0" dirty="0">
                <a:solidFill>
                  <a:srgbClr val="888888"/>
                </a:solidFill>
                <a:effectLst/>
                <a:latin typeface="inherit"/>
              </a:rPr>
              <a:t>Biobased</a:t>
            </a:r>
            <a:br>
              <a:rPr lang="en-US" b="0" i="0" dirty="0">
                <a:solidFill>
                  <a:srgbClr val="888888"/>
                </a:solidFill>
                <a:effectLst/>
                <a:latin typeface="Roboto" panose="02000000000000000000" pitchFamily="2" charset="0"/>
              </a:rPr>
            </a:br>
            <a:r>
              <a:rPr lang="en-US" b="0" i="0" dirty="0">
                <a:solidFill>
                  <a:srgbClr val="888888"/>
                </a:solidFill>
                <a:effectLst/>
                <a:latin typeface="Roboto" panose="02000000000000000000" pitchFamily="2" charset="0"/>
              </a:rPr>
              <a:t>The term ‘biobased’ means that the material or product is (partly) derived from biomass or biowaste. Biomass used for bioplastics stems from e.g. corn, sugarcane or cellulose. Bioplastics can also be produced by microbes or based on CO2 or methane.</a:t>
            </a:r>
          </a:p>
          <a:p>
            <a:pPr algn="l" fontAlgn="base"/>
            <a:br>
              <a:rPr lang="en-US" b="1" i="0" dirty="0">
                <a:solidFill>
                  <a:srgbClr val="888888"/>
                </a:solidFill>
                <a:effectLst/>
                <a:latin typeface="inherit"/>
              </a:rPr>
            </a:br>
            <a:r>
              <a:rPr lang="en-US" b="1" i="0" dirty="0">
                <a:solidFill>
                  <a:srgbClr val="888888"/>
                </a:solidFill>
                <a:effectLst/>
                <a:latin typeface="inherit"/>
              </a:rPr>
              <a:t>Biodegradable</a:t>
            </a:r>
            <a:br>
              <a:rPr lang="en-US" b="0" i="0" dirty="0">
                <a:solidFill>
                  <a:srgbClr val="888888"/>
                </a:solidFill>
                <a:effectLst/>
                <a:latin typeface="Roboto" panose="02000000000000000000" pitchFamily="2" charset="0"/>
              </a:rPr>
            </a:br>
            <a:r>
              <a:rPr lang="en-US" b="0" i="0" dirty="0">
                <a:solidFill>
                  <a:srgbClr val="888888"/>
                </a:solidFill>
                <a:effectLst/>
                <a:latin typeface="Roboto" panose="02000000000000000000" pitchFamily="2" charset="0"/>
              </a:rPr>
              <a:t>Biodegradation is a chemical process during which microorganisms that are available in the environment convert materials into natural substances such as water, carbon dioxide, and compost (artificial additives are not needed). The process of biodegradation depends on the surrounding environmental conditions (e.g. location or temperature), on the material and on the application.</a:t>
            </a:r>
          </a:p>
          <a:p>
            <a:pPr algn="l" fontAlgn="base"/>
            <a:r>
              <a:rPr lang="en-US" b="0" i="0" dirty="0">
                <a:solidFill>
                  <a:srgbClr val="888888"/>
                </a:solidFill>
                <a:effectLst/>
                <a:latin typeface="Roboto" panose="02000000000000000000" pitchFamily="2" charset="0"/>
              </a:rPr>
              <a:t> </a:t>
            </a:r>
          </a:p>
          <a:p>
            <a:pPr algn="l" fontAlgn="base"/>
            <a:r>
              <a:rPr lang="en-US" b="1" i="1" dirty="0">
                <a:solidFill>
                  <a:srgbClr val="888888"/>
                </a:solidFill>
                <a:effectLst/>
                <a:latin typeface="inherit"/>
              </a:rPr>
              <a:t>‘Biobased’ does not equal ‘biodegradable’</a:t>
            </a:r>
            <a:br>
              <a:rPr lang="en-US" b="1" i="1" dirty="0">
                <a:solidFill>
                  <a:srgbClr val="888888"/>
                </a:solidFill>
                <a:effectLst/>
                <a:latin typeface="inherit"/>
              </a:rPr>
            </a:br>
            <a:r>
              <a:rPr lang="en-US" b="0" i="0" dirty="0">
                <a:solidFill>
                  <a:srgbClr val="888888"/>
                </a:solidFill>
                <a:effectLst/>
                <a:latin typeface="Roboto" panose="02000000000000000000" pitchFamily="2" charset="0"/>
              </a:rPr>
              <a:t>The property of biodegradation does not depend on the resource basis of a material but is rather linked to its chemical structure. In other words, 100 percent biobased plastics may be non-biodegradable, and 100 percent fossil based plastics can biodegrade.</a:t>
            </a:r>
          </a:p>
          <a:p>
            <a:endParaRPr lang="en-US" dirty="0"/>
          </a:p>
        </p:txBody>
      </p:sp>
      <p:sp>
        <p:nvSpPr>
          <p:cNvPr id="4" name="Skaidrės numerio vietos rezervavimo ženklas 3"/>
          <p:cNvSpPr>
            <a:spLocks noGrp="1"/>
          </p:cNvSpPr>
          <p:nvPr>
            <p:ph type="sldNum" sz="quarter" idx="5"/>
          </p:nvPr>
        </p:nvSpPr>
        <p:spPr/>
        <p:txBody>
          <a:bodyPr/>
          <a:lstStyle/>
          <a:p>
            <a:fld id="{3B3D1A05-BC2C-4963-BB50-CF36FF1E632A}" type="slidenum">
              <a:rPr lang="de-AT" smtClean="0"/>
              <a:t>14</a:t>
            </a:fld>
            <a:endParaRPr lang="de-AT" dirty="0"/>
          </a:p>
        </p:txBody>
      </p:sp>
    </p:spTree>
    <p:extLst>
      <p:ext uri="{BB962C8B-B14F-4D97-AF65-F5344CB8AC3E}">
        <p14:creationId xmlns:p14="http://schemas.microsoft.com/office/powerpoint/2010/main" val="1662170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fld id="{3B3D1A05-BC2C-4963-BB50-CF36FF1E632A}" type="slidenum">
              <a:rPr lang="de-AT" smtClean="0"/>
              <a:t>15</a:t>
            </a:fld>
            <a:endParaRPr lang="de-AT" dirty="0"/>
          </a:p>
        </p:txBody>
      </p:sp>
    </p:spTree>
    <p:extLst>
      <p:ext uri="{BB962C8B-B14F-4D97-AF65-F5344CB8AC3E}">
        <p14:creationId xmlns:p14="http://schemas.microsoft.com/office/powerpoint/2010/main" val="3169704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Today, almost every monomer required to produce drop-in polymers — that is, chemically equivalent replacements for fossil-derived polymers — can be obtained from biomass. Additionally, biomass can support the synthesis of novel polymers that are not easily derived from fossil resources. The methods for processing biomass to obtain vinyl monomers, carboxylic acids, alcohols, amides and rubbers have been extensively reviewed (</a:t>
            </a:r>
            <a:r>
              <a:rPr lang="en-US" dirty="0" err="1"/>
              <a:t>Harmsen</a:t>
            </a:r>
            <a:r>
              <a:rPr lang="en-US" dirty="0"/>
              <a:t> et al., 2014).</a:t>
            </a:r>
          </a:p>
        </p:txBody>
      </p:sp>
      <p:sp>
        <p:nvSpPr>
          <p:cNvPr id="4" name="Skaidrės numerio vietos rezervavimo ženklas 3"/>
          <p:cNvSpPr>
            <a:spLocks noGrp="1"/>
          </p:cNvSpPr>
          <p:nvPr>
            <p:ph type="sldNum" sz="quarter" idx="5"/>
          </p:nvPr>
        </p:nvSpPr>
        <p:spPr/>
        <p:txBody>
          <a:bodyPr/>
          <a:lstStyle/>
          <a:p>
            <a:fld id="{3B3D1A05-BC2C-4963-BB50-CF36FF1E632A}" type="slidenum">
              <a:rPr lang="de-AT" smtClean="0"/>
              <a:t>16</a:t>
            </a:fld>
            <a:endParaRPr lang="de-AT" dirty="0"/>
          </a:p>
        </p:txBody>
      </p:sp>
    </p:spTree>
    <p:extLst>
      <p:ext uri="{BB962C8B-B14F-4D97-AF65-F5344CB8AC3E}">
        <p14:creationId xmlns:p14="http://schemas.microsoft.com/office/powerpoint/2010/main" val="3590138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algn="just">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rPr>
              <a:t>The ‘home’ compost label (panel k on figure) has seen increased use but is not based on a legislative standard. This label was proposed by TÜV Austria as a modification of EN 13432, with tests performed at 20–30 °C over time frames that are twice as long as those in the original tests. Similarly, TÜV Austria has developed further labels and certification procedures for different environments in which plastics may end up (panels l–n of figure). New bioplastic testing standards are under review, such as </a:t>
            </a:r>
            <a:r>
              <a:rPr lang="en-US" sz="1800" u="sng" dirty="0" err="1">
                <a:solidFill>
                  <a:srgbClr val="000000"/>
                </a:solidFill>
                <a:effectLst/>
                <a:latin typeface="Calibri" panose="020F0502020204030204" pitchFamily="34" charset="0"/>
                <a:ea typeface="Times New Roman" panose="02020603050405020304" pitchFamily="18" charset="0"/>
                <a:hlinkClick r:id="rId3"/>
              </a:rPr>
              <a:t>prEN</a:t>
            </a:r>
            <a:r>
              <a:rPr lang="en-US" sz="1800" u="sng" dirty="0">
                <a:solidFill>
                  <a:srgbClr val="000000"/>
                </a:solidFill>
                <a:effectLst/>
                <a:latin typeface="Calibri" panose="020F0502020204030204" pitchFamily="34" charset="0"/>
                <a:ea typeface="Times New Roman" panose="02020603050405020304" pitchFamily="18" charset="0"/>
                <a:hlinkClick r:id="rId3"/>
              </a:rPr>
              <a:t> 17427</a:t>
            </a:r>
            <a:r>
              <a:rPr lang="en-US" sz="1800" dirty="0">
                <a:solidFill>
                  <a:srgbClr val="000000"/>
                </a:solidFill>
                <a:effectLst/>
                <a:latin typeface="Calibri" panose="020F0502020204030204" pitchFamily="34" charset="0"/>
                <a:ea typeface="Times New Roman" panose="02020603050405020304" pitchFamily="18" charset="0"/>
              </a:rPr>
              <a:t> (2020) by the European Committee for Standardization (CEN), which focuses on tests aimed to inform home </a:t>
            </a:r>
            <a:r>
              <a:rPr lang="en-US" sz="1800" dirty="0" err="1">
                <a:solidFill>
                  <a:srgbClr val="000000"/>
                </a:solidFill>
                <a:effectLst/>
                <a:latin typeface="Calibri" panose="020F0502020204030204" pitchFamily="34" charset="0"/>
                <a:ea typeface="Times New Roman" panose="02020603050405020304" pitchFamily="18" charset="0"/>
              </a:rPr>
              <a:t>compostability</a:t>
            </a:r>
            <a:r>
              <a:rPr lang="en-US" sz="1800" dirty="0">
                <a:solidFill>
                  <a:srgbClr val="000000"/>
                </a:solidFill>
                <a:effectLst/>
                <a:latin typeface="Calibri" panose="020F0502020204030204" pitchFamily="34" charset="0"/>
                <a:ea typeface="Times New Roman" panose="02020603050405020304" pitchFamily="18" charset="0"/>
              </a:rPr>
              <a:t> specifically for plastic bags.</a:t>
            </a:r>
            <a:endParaRPr lang="en-US" sz="1800" dirty="0">
              <a:effectLst/>
              <a:latin typeface="Calibri" panose="020F0502020204030204" pitchFamily="34" charset="0"/>
              <a:ea typeface="Calibri" panose="020F0502020204030204" pitchFamily="34" charset="0"/>
            </a:endParaRPr>
          </a:p>
          <a:p>
            <a:pPr marL="0" marR="0" algn="just">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rPr>
              <a:t>Panel a reprinted, with permission, from ASTM D7611/D7611M-20 Standard Practice for Coding Plastic Manufactured Articles for Resin Identification, copyright ASTM International, 100 Barr </a:t>
            </a:r>
            <a:r>
              <a:rPr lang="en-US" sz="1800" dirty="0" err="1">
                <a:solidFill>
                  <a:srgbClr val="000000"/>
                </a:solidFill>
                <a:effectLst/>
                <a:latin typeface="Calibri" panose="020F0502020204030204" pitchFamily="34" charset="0"/>
                <a:ea typeface="Times New Roman" panose="02020603050405020304" pitchFamily="18" charset="0"/>
              </a:rPr>
              <a:t>Harbour</a:t>
            </a:r>
            <a:r>
              <a:rPr lang="en-US" sz="1800" dirty="0">
                <a:solidFill>
                  <a:srgbClr val="000000"/>
                </a:solidFill>
                <a:effectLst/>
                <a:latin typeface="Calibri" panose="020F0502020204030204" pitchFamily="34" charset="0"/>
                <a:ea typeface="Times New Roman" panose="02020603050405020304" pitchFamily="18" charset="0"/>
              </a:rPr>
              <a:t> Drive, West Conshohocken, PA 19428, USA. A copy of the complete standard may be obtained from ASTM International, </a:t>
            </a:r>
            <a:r>
              <a:rPr lang="en-US" sz="1800" u="sng" dirty="0">
                <a:solidFill>
                  <a:srgbClr val="0000FF"/>
                </a:solidFill>
                <a:effectLst/>
                <a:latin typeface="Calibri" panose="020F0502020204030204" pitchFamily="34" charset="0"/>
                <a:ea typeface="Times New Roman" panose="02020603050405020304" pitchFamily="18" charset="0"/>
                <a:hlinkClick r:id="rId4"/>
              </a:rPr>
              <a:t>www.astm.org</a:t>
            </a:r>
            <a:r>
              <a:rPr lang="en-US" sz="1800" dirty="0">
                <a:solidFill>
                  <a:srgbClr val="000000"/>
                </a:solidFill>
                <a:effectLst/>
                <a:latin typeface="Calibri" panose="020F0502020204030204" pitchFamily="34" charset="0"/>
                <a:ea typeface="Times New Roman" panose="02020603050405020304" pitchFamily="18" charset="0"/>
              </a:rPr>
              <a:t>. Panel b copyright Der </a:t>
            </a:r>
            <a:r>
              <a:rPr lang="en-US" sz="1800" dirty="0" err="1">
                <a:solidFill>
                  <a:srgbClr val="000000"/>
                </a:solidFill>
                <a:effectLst/>
                <a:latin typeface="Calibri" panose="020F0502020204030204" pitchFamily="34" charset="0"/>
                <a:ea typeface="Times New Roman" panose="02020603050405020304" pitchFamily="18" charset="0"/>
              </a:rPr>
              <a:t>Grüne</a:t>
            </a:r>
            <a:r>
              <a:rPr lang="en-US" sz="1800" dirty="0">
                <a:solidFill>
                  <a:srgbClr val="000000"/>
                </a:solidFill>
                <a:effectLst/>
                <a:latin typeface="Calibri" panose="020F0502020204030204" pitchFamily="34" charset="0"/>
                <a:ea typeface="Times New Roman" panose="02020603050405020304" pitchFamily="18" charset="0"/>
              </a:rPr>
              <a:t> </a:t>
            </a:r>
            <a:r>
              <a:rPr lang="en-US" sz="1800" dirty="0" err="1">
                <a:solidFill>
                  <a:srgbClr val="000000"/>
                </a:solidFill>
                <a:effectLst/>
                <a:latin typeface="Calibri" panose="020F0502020204030204" pitchFamily="34" charset="0"/>
                <a:ea typeface="Times New Roman" panose="02020603050405020304" pitchFamily="18" charset="0"/>
              </a:rPr>
              <a:t>Punkt</a:t>
            </a:r>
            <a:r>
              <a:rPr lang="en-US" sz="1800" dirty="0">
                <a:solidFill>
                  <a:srgbClr val="000000"/>
                </a:solidFill>
                <a:effectLst/>
                <a:latin typeface="Calibri" panose="020F0502020204030204" pitchFamily="34" charset="0"/>
                <a:ea typeface="Times New Roman" panose="02020603050405020304" pitchFamily="18" charset="0"/>
              </a:rPr>
              <a:t> – </a:t>
            </a:r>
            <a:r>
              <a:rPr lang="en-US" sz="1800" dirty="0" err="1">
                <a:solidFill>
                  <a:srgbClr val="000000"/>
                </a:solidFill>
                <a:effectLst/>
                <a:latin typeface="Calibri" panose="020F0502020204030204" pitchFamily="34" charset="0"/>
                <a:ea typeface="Times New Roman" panose="02020603050405020304" pitchFamily="18" charset="0"/>
              </a:rPr>
              <a:t>Duales</a:t>
            </a:r>
            <a:r>
              <a:rPr lang="en-US" sz="1800" dirty="0">
                <a:solidFill>
                  <a:srgbClr val="000000"/>
                </a:solidFill>
                <a:effectLst/>
                <a:latin typeface="Calibri" panose="020F0502020204030204" pitchFamily="34" charset="0"/>
                <a:ea typeface="Times New Roman" panose="02020603050405020304" pitchFamily="18" charset="0"/>
              </a:rPr>
              <a:t> System Deutschland GmbH. Panel c copyright OPRL Ltd. Panels d and e reprinted with permission from DIN CERTCO, </a:t>
            </a:r>
            <a:r>
              <a:rPr lang="en-US" sz="1800" u="sng" dirty="0">
                <a:solidFill>
                  <a:srgbClr val="0000FF"/>
                </a:solidFill>
                <a:effectLst/>
                <a:latin typeface="Calibri" panose="020F0502020204030204" pitchFamily="34" charset="0"/>
                <a:ea typeface="Times New Roman" panose="02020603050405020304" pitchFamily="18" charset="0"/>
                <a:hlinkClick r:id="rId5"/>
              </a:rPr>
              <a:t>www.dincertco.de</a:t>
            </a:r>
            <a:r>
              <a:rPr lang="en-US" sz="1800" dirty="0">
                <a:solidFill>
                  <a:srgbClr val="000000"/>
                </a:solidFill>
                <a:effectLst/>
                <a:latin typeface="Calibri" panose="020F0502020204030204" pitchFamily="34" charset="0"/>
                <a:ea typeface="Times New Roman" panose="02020603050405020304" pitchFamily="18" charset="0"/>
              </a:rPr>
              <a:t>. Panels f, h and k–n copyright TÜV AUSTRIA Group. Panel g copyright Department of Agriculture’s </a:t>
            </a:r>
            <a:r>
              <a:rPr lang="en-US" sz="1800" u="sng" dirty="0" err="1">
                <a:solidFill>
                  <a:srgbClr val="000000"/>
                </a:solidFill>
                <a:effectLst/>
                <a:latin typeface="Calibri" panose="020F0502020204030204" pitchFamily="34" charset="0"/>
                <a:ea typeface="Times New Roman" panose="02020603050405020304" pitchFamily="18" charset="0"/>
                <a:hlinkClick r:id="rId6"/>
              </a:rPr>
              <a:t>BioPreferred</a:t>
            </a:r>
            <a:r>
              <a:rPr lang="en-US" sz="1800" u="sng" dirty="0">
                <a:solidFill>
                  <a:srgbClr val="000000"/>
                </a:solidFill>
                <a:effectLst/>
                <a:latin typeface="Calibri" panose="020F0502020204030204" pitchFamily="34" charset="0"/>
                <a:ea typeface="Times New Roman" panose="02020603050405020304" pitchFamily="18" charset="0"/>
                <a:hlinkClick r:id="rId6"/>
              </a:rPr>
              <a:t> program</a:t>
            </a:r>
            <a:r>
              <a:rPr lang="en-US" sz="1800" dirty="0">
                <a:solidFill>
                  <a:srgbClr val="000000"/>
                </a:solidFill>
                <a:effectLst/>
                <a:latin typeface="Calibri" panose="020F0502020204030204" pitchFamily="34" charset="0"/>
                <a:ea typeface="Times New Roman" panose="02020603050405020304" pitchFamily="18" charset="0"/>
              </a:rPr>
              <a:t> based on third-party analysis. Panel </a:t>
            </a:r>
            <a:r>
              <a:rPr lang="en-US" sz="1800" dirty="0" err="1">
                <a:solidFill>
                  <a:srgbClr val="000000"/>
                </a:solidFill>
                <a:effectLst/>
                <a:latin typeface="Calibri" panose="020F0502020204030204" pitchFamily="34" charset="0"/>
                <a:ea typeface="Times New Roman" panose="02020603050405020304" pitchFamily="18" charset="0"/>
              </a:rPr>
              <a:t>i</a:t>
            </a:r>
            <a:r>
              <a:rPr lang="en-US" sz="1800" dirty="0">
                <a:solidFill>
                  <a:srgbClr val="000000"/>
                </a:solidFill>
                <a:effectLst/>
                <a:latin typeface="Calibri" panose="020F0502020204030204" pitchFamily="34" charset="0"/>
                <a:ea typeface="Times New Roman" panose="02020603050405020304" pitchFamily="18" charset="0"/>
              </a:rPr>
              <a:t> copyright European Bioplastics </a:t>
            </a:r>
            <a:r>
              <a:rPr lang="en-US" sz="1800" dirty="0" err="1">
                <a:solidFill>
                  <a:srgbClr val="000000"/>
                </a:solidFill>
                <a:effectLst/>
                <a:latin typeface="Calibri" panose="020F0502020204030204" pitchFamily="34" charset="0"/>
                <a:ea typeface="Times New Roman" panose="02020603050405020304" pitchFamily="18" charset="0"/>
              </a:rPr>
              <a:t>e.V.</a:t>
            </a:r>
            <a:r>
              <a:rPr lang="en-US" sz="1800" dirty="0">
                <a:solidFill>
                  <a:srgbClr val="000000"/>
                </a:solidFill>
                <a:effectLst/>
                <a:latin typeface="Calibri" panose="020F0502020204030204" pitchFamily="34" charset="0"/>
                <a:ea typeface="Times New Roman" panose="02020603050405020304" pitchFamily="18" charset="0"/>
              </a:rPr>
              <a:t> Panel j courtesy of the Biodegradable Products Institute.</a:t>
            </a: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Times New Roman" panose="02020603050405020304" pitchFamily="18" charset="0"/>
              </a:rPr>
              <a:t>Biodegradation is no ‘silver bullet’ to curb plastic pollution and typically ranks as the least desired fate of bioplastics, especially in anaerobic landfill scenarios without gas capture. Industrial anaerobic digestion offers a potential route for CH4 and energy recovery. True and fast biodegradation without releasing toxic chemicals may prove useful in settings where there are no other forms of recycling, but more research on the impact of microplastics as intermediates is required. Besides recycling, behavioral changes towards using less plastic, and the strict usage of renewable energy for polymer and plastic production, remain essential strategies to mitigate plastic waste and carbon emissions.</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kaidrės numerio vietos rezervavimo ženklas 3"/>
          <p:cNvSpPr>
            <a:spLocks noGrp="1"/>
          </p:cNvSpPr>
          <p:nvPr>
            <p:ph type="sldNum" sz="quarter" idx="5"/>
          </p:nvPr>
        </p:nvSpPr>
        <p:spPr/>
        <p:txBody>
          <a:bodyPr/>
          <a:lstStyle/>
          <a:p>
            <a:fld id="{3B3D1A05-BC2C-4963-BB50-CF36FF1E632A}" type="slidenum">
              <a:rPr lang="de-AT" smtClean="0"/>
              <a:t>17</a:t>
            </a:fld>
            <a:endParaRPr lang="de-AT" dirty="0"/>
          </a:p>
        </p:txBody>
      </p:sp>
    </p:spTree>
    <p:extLst>
      <p:ext uri="{BB962C8B-B14F-4D97-AF65-F5344CB8AC3E}">
        <p14:creationId xmlns:p14="http://schemas.microsoft.com/office/powerpoint/2010/main" val="2013781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Times New Roman" panose="02020603050405020304" pitchFamily="18" charset="0"/>
              </a:rPr>
              <a:t>Plastic products are often labelled to indicate their chemical composition, whether they can be recycled, are bio-based and/or can be biodegraded and under which conditions. Consumers and converters are currently faced with various labels for bioplastics based on different industrial testing standards, some of which are referenced by major legislators, including the United Nations, the European Union (EU) or the US government. Some of these standards, particularly those certifying biodegradation established around 2000, are currently under investigation, with the aim of revision and harmonization. It is important to understand the basis for these certifications and what the agencies behind them are.</a:t>
            </a:r>
            <a:endParaRPr lang="lt-LT" sz="1800" dirty="0">
              <a:solidFill>
                <a:srgbClr val="000000"/>
              </a:solidFill>
              <a:effectLst/>
              <a:latin typeface="Calibri" panose="020F0502020204030204" pitchFamily="34" charset="0"/>
              <a:ea typeface="Times New Roman" panose="02020603050405020304" pitchFamily="18" charset="0"/>
            </a:endParaRPr>
          </a:p>
          <a:p>
            <a:pPr marL="0" marR="0" algn="just">
              <a:lnSpc>
                <a:spcPct val="107000"/>
              </a:lnSpc>
              <a:spcBef>
                <a:spcPts val="0"/>
              </a:spcBef>
              <a:spcAft>
                <a:spcPts val="800"/>
              </a:spcAft>
            </a:pPr>
            <a:r>
              <a:rPr lang="en-US" sz="1800" b="1" dirty="0">
                <a:solidFill>
                  <a:srgbClr val="000000"/>
                </a:solidFill>
                <a:effectLst/>
                <a:latin typeface="Calibri" panose="020F0502020204030204" pitchFamily="34" charset="0"/>
                <a:ea typeface="Times New Roman" panose="02020603050405020304" pitchFamily="18" charset="0"/>
              </a:rPr>
              <a:t>Identification labels</a:t>
            </a:r>
            <a:endParaRPr lang="en-US" sz="1800" dirty="0">
              <a:effectLst/>
              <a:latin typeface="Calibri" panose="020F0502020204030204" pitchFamily="34" charset="0"/>
              <a:ea typeface="Calibri" panose="020F0502020204030204" pitchFamily="34" charset="0"/>
            </a:endParaRPr>
          </a:p>
          <a:p>
            <a:pPr marL="0" marR="0" algn="just">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rPr>
              <a:t>The most common labels on plastic products are the plastic resin identification codes (examples from ASTM D7611/D7611M-20 in panel a of figure 6), which identify the polymer but provide no information on the recyclability. The older version of these labels — the ‘chasing arrows’ — still appears on products, and many consumers still falsely believe that products with these labels are recyclable, which may cause ‘</a:t>
            </a:r>
            <a:r>
              <a:rPr lang="en-US" sz="1800" dirty="0" err="1">
                <a:solidFill>
                  <a:srgbClr val="000000"/>
                </a:solidFill>
                <a:effectLst/>
                <a:latin typeface="Calibri" panose="020F0502020204030204" pitchFamily="34" charset="0"/>
                <a:ea typeface="Times New Roman" panose="02020603050405020304" pitchFamily="18" charset="0"/>
              </a:rPr>
              <a:t>wishcycling</a:t>
            </a:r>
            <a:r>
              <a:rPr lang="en-US" sz="1800" dirty="0">
                <a:solidFill>
                  <a:srgbClr val="000000"/>
                </a:solidFill>
                <a:effectLst/>
                <a:latin typeface="Calibri" panose="020F0502020204030204" pitchFamily="34" charset="0"/>
                <a:ea typeface="Times New Roman" panose="02020603050405020304" pitchFamily="18" charset="0"/>
              </a:rPr>
              <a:t>’ and lead to consumers placing non-recyclable items in recycling bins. In the USA, only products labelled ‘1’ (polyethylene terephthalate (PETE)) or ‘2’ (high-density polyethylene) have a viable market and are, therefore, recycled. Environmental organizations such as Greenpeace as well as some US states, such as California and New York, favor laws to prevent companies from using recycling symbols for non-recyclable products, and instead aim to use extended producer responsibility (EPR) laws to foster the design of recyclable materials. Bioplastics such as polylactic acid are currently labelled as ‘7’ (other) and are typically not recycled.</a:t>
            </a:r>
            <a:endParaRPr lang="en-US" sz="1800" dirty="0">
              <a:effectLst/>
              <a:latin typeface="Calibri" panose="020F0502020204030204" pitchFamily="34" charset="0"/>
              <a:ea typeface="Calibri" panose="020F0502020204030204" pitchFamily="34" charset="0"/>
            </a:endParaRPr>
          </a:p>
          <a:p>
            <a:pPr marL="0" marR="0" algn="just">
              <a:lnSpc>
                <a:spcPct val="107000"/>
              </a:lnSpc>
              <a:spcBef>
                <a:spcPts val="0"/>
              </a:spcBef>
              <a:spcAft>
                <a:spcPts val="800"/>
              </a:spcAft>
            </a:pPr>
            <a:r>
              <a:rPr lang="en-US" sz="1800" b="1" dirty="0">
                <a:solidFill>
                  <a:srgbClr val="000000"/>
                </a:solidFill>
                <a:effectLst/>
                <a:latin typeface="Calibri" panose="020F0502020204030204" pitchFamily="34" charset="0"/>
                <a:ea typeface="Times New Roman" panose="02020603050405020304" pitchFamily="18" charset="0"/>
              </a:rPr>
              <a:t>Recycling-oriented labels</a:t>
            </a:r>
            <a:endParaRPr lang="en-US" sz="1800" dirty="0">
              <a:effectLst/>
              <a:latin typeface="Calibri" panose="020F0502020204030204" pitchFamily="34" charset="0"/>
              <a:ea typeface="Calibri" panose="020F0502020204030204" pitchFamily="34" charset="0"/>
            </a:endParaRPr>
          </a:p>
          <a:p>
            <a:pPr marL="0" marR="0" algn="just">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rPr>
              <a:t>The ‘</a:t>
            </a:r>
            <a:r>
              <a:rPr lang="en-US" sz="1800" u="sng" dirty="0">
                <a:solidFill>
                  <a:srgbClr val="0000FF"/>
                </a:solidFill>
                <a:effectLst/>
                <a:latin typeface="Calibri" panose="020F0502020204030204" pitchFamily="34" charset="0"/>
                <a:ea typeface="Times New Roman" panose="02020603050405020304" pitchFamily="18" charset="0"/>
                <a:hlinkClick r:id="rId3"/>
              </a:rPr>
              <a:t>green dot</a:t>
            </a:r>
            <a:r>
              <a:rPr lang="en-US" sz="1800" dirty="0">
                <a:solidFill>
                  <a:srgbClr val="000000"/>
                </a:solidFill>
                <a:effectLst/>
                <a:latin typeface="Calibri" panose="020F0502020204030204" pitchFamily="34" charset="0"/>
                <a:ea typeface="Times New Roman" panose="02020603050405020304" pitchFamily="18" charset="0"/>
              </a:rPr>
              <a:t>’ symbol (panel b of figure) used in the EU indicates that the producer has paid an EPR fee that is intended to fund collection and recycling programs, but not that the product can be recycled. The on-pack recycling label (‘</a:t>
            </a:r>
            <a:r>
              <a:rPr lang="en-US" sz="1800" u="sng" dirty="0">
                <a:solidFill>
                  <a:srgbClr val="0000FF"/>
                </a:solidFill>
                <a:effectLst/>
                <a:latin typeface="Calibri" panose="020F0502020204030204" pitchFamily="34" charset="0"/>
                <a:ea typeface="Times New Roman" panose="02020603050405020304" pitchFamily="18" charset="0"/>
                <a:hlinkClick r:id="rId4"/>
              </a:rPr>
              <a:t>OPRL</a:t>
            </a:r>
            <a:r>
              <a:rPr lang="en-US" sz="1800" dirty="0">
                <a:solidFill>
                  <a:srgbClr val="000000"/>
                </a:solidFill>
                <a:effectLst/>
                <a:latin typeface="Calibri" panose="020F0502020204030204" pitchFamily="34" charset="0"/>
                <a:ea typeface="Times New Roman" panose="02020603050405020304" pitchFamily="18" charset="0"/>
              </a:rPr>
              <a:t>’) used in the UK (panel c of figure) indicates whether consumers should place individual plastic packaging components into trash or recycling bins, based on the nationwide probability that the component is successfully collected, sorted and reprocessed into a new product with a viable market. The German certification body </a:t>
            </a:r>
            <a:r>
              <a:rPr lang="en-US" sz="1800" u="sng" dirty="0">
                <a:solidFill>
                  <a:srgbClr val="0000FF"/>
                </a:solidFill>
                <a:effectLst/>
                <a:latin typeface="Calibri" panose="020F0502020204030204" pitchFamily="34" charset="0"/>
                <a:ea typeface="Times New Roman" panose="02020603050405020304" pitchFamily="18" charset="0"/>
                <a:hlinkClick r:id="rId5"/>
              </a:rPr>
              <a:t>DIN CERTCO</a:t>
            </a:r>
            <a:r>
              <a:rPr lang="en-US" sz="1800" dirty="0">
                <a:solidFill>
                  <a:srgbClr val="000000"/>
                </a:solidFill>
                <a:effectLst/>
                <a:latin typeface="Calibri" panose="020F0502020204030204" pitchFamily="34" charset="0"/>
                <a:ea typeface="Times New Roman" panose="02020603050405020304" pitchFamily="18" charset="0"/>
              </a:rPr>
              <a:t> has established new labels to certify the recyclability of a plastic product based on the polymer and existing infrastructure to recycle the latter (panel d of figure). Similarly, new labels to certify the recycled content are being proposed. The US-based </a:t>
            </a:r>
            <a:r>
              <a:rPr lang="en-US" sz="1800" u="sng" dirty="0">
                <a:solidFill>
                  <a:srgbClr val="0000FF"/>
                </a:solidFill>
                <a:effectLst/>
                <a:latin typeface="Calibri" panose="020F0502020204030204" pitchFamily="34" charset="0"/>
                <a:ea typeface="Times New Roman" panose="02020603050405020304" pitchFamily="18" charset="0"/>
                <a:hlinkClick r:id="rId6"/>
              </a:rPr>
              <a:t>How2Recycle</a:t>
            </a:r>
            <a:r>
              <a:rPr lang="en-US" sz="1800" dirty="0">
                <a:solidFill>
                  <a:srgbClr val="000000"/>
                </a:solidFill>
                <a:effectLst/>
                <a:latin typeface="Calibri" panose="020F0502020204030204" pitchFamily="34" charset="0"/>
                <a:ea typeface="Times New Roman" panose="02020603050405020304" pitchFamily="18" charset="0"/>
              </a:rPr>
              <a:t> label aims to provide more information on the recyclability of individual packaging parts.</a:t>
            </a:r>
            <a:endParaRPr lang="en-US" sz="1800" dirty="0">
              <a:effectLst/>
              <a:latin typeface="Calibri" panose="020F0502020204030204" pitchFamily="34" charset="0"/>
              <a:ea typeface="Calibri" panose="020F0502020204030204" pitchFamily="34" charset="0"/>
            </a:endParaRPr>
          </a:p>
          <a:p>
            <a:pPr marL="0" marR="0" algn="just">
              <a:lnSpc>
                <a:spcPct val="107000"/>
              </a:lnSpc>
              <a:spcBef>
                <a:spcPts val="0"/>
              </a:spcBef>
              <a:spcAft>
                <a:spcPts val="800"/>
              </a:spcAft>
            </a:pPr>
            <a:r>
              <a:rPr lang="en-US" sz="1800" b="1" dirty="0">
                <a:solidFill>
                  <a:srgbClr val="000000"/>
                </a:solidFill>
                <a:effectLst/>
                <a:latin typeface="Calibri" panose="020F0502020204030204" pitchFamily="34" charset="0"/>
                <a:ea typeface="Times New Roman" panose="02020603050405020304" pitchFamily="18" charset="0"/>
              </a:rPr>
              <a:t>Bio-based content labels</a:t>
            </a:r>
            <a:endParaRPr lang="en-US" sz="1800" dirty="0">
              <a:effectLst/>
              <a:latin typeface="Calibri" panose="020F0502020204030204" pitchFamily="34" charset="0"/>
              <a:ea typeface="Calibri" panose="020F0502020204030204" pitchFamily="34" charset="0"/>
            </a:endParaRPr>
          </a:p>
          <a:p>
            <a:pPr marL="0" marR="0" algn="just">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rPr>
              <a:t>The labels shown in panels e–g of figure  certify the bio-based carbon content in plastic products. The DIN biobased (panel e) and OK biobased (panel f) labels are granted by DIN CERTCO and the Austrian technical service company TÜV Austria, respectively. The US Department of Agriculture’s </a:t>
            </a:r>
            <a:r>
              <a:rPr lang="en-US" sz="1800" u="sng" dirty="0" err="1">
                <a:solidFill>
                  <a:srgbClr val="000000"/>
                </a:solidFill>
                <a:effectLst/>
                <a:latin typeface="Calibri" panose="020F0502020204030204" pitchFamily="34" charset="0"/>
                <a:ea typeface="Times New Roman" panose="02020603050405020304" pitchFamily="18" charset="0"/>
                <a:hlinkClick r:id="rId7"/>
              </a:rPr>
              <a:t>BioPreferred</a:t>
            </a:r>
            <a:r>
              <a:rPr lang="en-US" sz="1800" u="sng" dirty="0">
                <a:solidFill>
                  <a:srgbClr val="000000"/>
                </a:solidFill>
                <a:effectLst/>
                <a:latin typeface="Calibri" panose="020F0502020204030204" pitchFamily="34" charset="0"/>
                <a:ea typeface="Times New Roman" panose="02020603050405020304" pitchFamily="18" charset="0"/>
                <a:hlinkClick r:id="rId7"/>
              </a:rPr>
              <a:t> program</a:t>
            </a:r>
            <a:r>
              <a:rPr lang="en-US" sz="1800" dirty="0">
                <a:solidFill>
                  <a:srgbClr val="000000"/>
                </a:solidFill>
                <a:effectLst/>
                <a:latin typeface="Calibri" panose="020F0502020204030204" pitchFamily="34" charset="0"/>
                <a:ea typeface="Times New Roman" panose="02020603050405020304" pitchFamily="18" charset="0"/>
              </a:rPr>
              <a:t> issues a label based on third-party analysis (panel g) and, in Japan, labels are issued by the Japan </a:t>
            </a:r>
            <a:r>
              <a:rPr lang="en-US" sz="1800" dirty="0" err="1">
                <a:solidFill>
                  <a:srgbClr val="000000"/>
                </a:solidFill>
                <a:effectLst/>
                <a:latin typeface="Calibri" panose="020F0502020204030204" pitchFamily="34" charset="0"/>
                <a:ea typeface="Times New Roman" panose="02020603050405020304" pitchFamily="18" charset="0"/>
              </a:rPr>
              <a:t>BioPlastics</a:t>
            </a:r>
            <a:r>
              <a:rPr lang="en-US" sz="1800" dirty="0">
                <a:solidFill>
                  <a:srgbClr val="000000"/>
                </a:solidFill>
                <a:effectLst/>
                <a:latin typeface="Calibri" panose="020F0502020204030204" pitchFamily="34" charset="0"/>
                <a:ea typeface="Times New Roman" panose="02020603050405020304" pitchFamily="18" charset="0"/>
              </a:rPr>
              <a:t> Association (JBPA). All these labels follow standards such as EN 16640 (Europe), ISO 16620 (international) and ASTM D6866 (USA).</a:t>
            </a:r>
            <a:endParaRPr lang="en-US" sz="1800" dirty="0">
              <a:effectLst/>
              <a:latin typeface="Calibri" panose="020F0502020204030204" pitchFamily="34" charset="0"/>
              <a:ea typeface="Calibri" panose="020F0502020204030204" pitchFamily="34" charset="0"/>
            </a:endParaRPr>
          </a:p>
          <a:p>
            <a:pPr marL="0" marR="0" algn="just">
              <a:lnSpc>
                <a:spcPct val="107000"/>
              </a:lnSpc>
              <a:spcBef>
                <a:spcPts val="0"/>
              </a:spcBef>
              <a:spcAft>
                <a:spcPts val="800"/>
              </a:spcAft>
            </a:pPr>
            <a:r>
              <a:rPr lang="en-US" sz="1800" b="1" dirty="0">
                <a:solidFill>
                  <a:srgbClr val="000000"/>
                </a:solidFill>
                <a:effectLst/>
                <a:latin typeface="Calibri" panose="020F0502020204030204" pitchFamily="34" charset="0"/>
                <a:ea typeface="Times New Roman" panose="02020603050405020304" pitchFamily="18" charset="0"/>
              </a:rPr>
              <a:t>Industrial </a:t>
            </a:r>
            <a:r>
              <a:rPr lang="en-US" sz="1800" b="1" dirty="0" err="1">
                <a:solidFill>
                  <a:srgbClr val="000000"/>
                </a:solidFill>
                <a:effectLst/>
                <a:latin typeface="Calibri" panose="020F0502020204030204" pitchFamily="34" charset="0"/>
                <a:ea typeface="Times New Roman" panose="02020603050405020304" pitchFamily="18" charset="0"/>
              </a:rPr>
              <a:t>compostability</a:t>
            </a:r>
            <a:r>
              <a:rPr lang="en-US" sz="1800" b="1" dirty="0">
                <a:solidFill>
                  <a:srgbClr val="000000"/>
                </a:solidFill>
                <a:effectLst/>
                <a:latin typeface="Calibri" panose="020F0502020204030204" pitchFamily="34" charset="0"/>
                <a:ea typeface="Times New Roman" panose="02020603050405020304" pitchFamily="18" charset="0"/>
              </a:rPr>
              <a:t> labels</a:t>
            </a:r>
            <a:endParaRPr lang="en-US" sz="1800" dirty="0">
              <a:effectLst/>
              <a:latin typeface="Calibri" panose="020F0502020204030204" pitchFamily="34" charset="0"/>
              <a:ea typeface="Calibri" panose="020F0502020204030204" pitchFamily="34" charset="0"/>
            </a:endParaRPr>
          </a:p>
          <a:p>
            <a:pPr marL="0" marR="0" algn="just">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rPr>
              <a:t>The ‘</a:t>
            </a:r>
            <a:r>
              <a:rPr lang="en-US" sz="1800" u="sng" dirty="0">
                <a:solidFill>
                  <a:srgbClr val="0000FF"/>
                </a:solidFill>
                <a:effectLst/>
                <a:latin typeface="Calibri" panose="020F0502020204030204" pitchFamily="34" charset="0"/>
                <a:ea typeface="Times New Roman" panose="02020603050405020304" pitchFamily="18" charset="0"/>
                <a:hlinkClick r:id="rId8"/>
              </a:rPr>
              <a:t>OK compost</a:t>
            </a:r>
            <a:r>
              <a:rPr lang="en-US" sz="1800" dirty="0">
                <a:solidFill>
                  <a:srgbClr val="000000"/>
                </a:solidFill>
                <a:effectLst/>
                <a:latin typeface="Calibri" panose="020F0502020204030204" pitchFamily="34" charset="0"/>
                <a:ea typeface="Times New Roman" panose="02020603050405020304" pitchFamily="18" charset="0"/>
              </a:rPr>
              <a:t>’ (panel h of figure) and ‘</a:t>
            </a:r>
            <a:r>
              <a:rPr lang="en-US" sz="1800" u="sng" dirty="0">
                <a:solidFill>
                  <a:srgbClr val="0000FF"/>
                </a:solidFill>
                <a:effectLst/>
                <a:latin typeface="Calibri" panose="020F0502020204030204" pitchFamily="34" charset="0"/>
                <a:ea typeface="Times New Roman" panose="02020603050405020304" pitchFamily="18" charset="0"/>
                <a:hlinkClick r:id="rId9"/>
              </a:rPr>
              <a:t>seedling</a:t>
            </a:r>
            <a:r>
              <a:rPr lang="en-US" sz="1800" dirty="0">
                <a:solidFill>
                  <a:srgbClr val="000000"/>
                </a:solidFill>
                <a:effectLst/>
                <a:latin typeface="Calibri" panose="020F0502020204030204" pitchFamily="34" charset="0"/>
                <a:ea typeface="Times New Roman" panose="02020603050405020304" pitchFamily="18" charset="0"/>
              </a:rPr>
              <a:t>’ (panel I) labels used in the EU and the ‘</a:t>
            </a:r>
            <a:r>
              <a:rPr lang="en-US" sz="1800" u="sng" dirty="0">
                <a:solidFill>
                  <a:srgbClr val="0000FF"/>
                </a:solidFill>
                <a:effectLst/>
                <a:latin typeface="Calibri" panose="020F0502020204030204" pitchFamily="34" charset="0"/>
                <a:ea typeface="Times New Roman" panose="02020603050405020304" pitchFamily="18" charset="0"/>
                <a:hlinkClick r:id="rId10"/>
              </a:rPr>
              <a:t>BPI compostable</a:t>
            </a:r>
            <a:r>
              <a:rPr lang="en-US" sz="1800" dirty="0">
                <a:solidFill>
                  <a:srgbClr val="000000"/>
                </a:solidFill>
                <a:effectLst/>
                <a:latin typeface="Calibri" panose="020F0502020204030204" pitchFamily="34" charset="0"/>
                <a:ea typeface="Times New Roman" panose="02020603050405020304" pitchFamily="18" charset="0"/>
              </a:rPr>
              <a:t>’ (panel j) label used in the USA have become more prevalent in recent years, yet, consumers have to understand the need for industrial capacity to biodegrade. The ‘industrial’ sub-label is based on four tests specified in the standards EN 13432 and ASTM D6400: biodegradation (90% of material is converted into CO</a:t>
            </a:r>
            <a:r>
              <a:rPr lang="en-US" sz="1800" baseline="-25000" dirty="0">
                <a:solidFill>
                  <a:srgbClr val="000000"/>
                </a:solidFill>
                <a:effectLst/>
                <a:latin typeface="Calibri" panose="020F0502020204030204" pitchFamily="34" charset="0"/>
                <a:ea typeface="Times New Roman" panose="02020603050405020304" pitchFamily="18" charset="0"/>
              </a:rPr>
              <a:t>2</a:t>
            </a:r>
            <a:r>
              <a:rPr lang="en-US" sz="1800" dirty="0">
                <a:solidFill>
                  <a:srgbClr val="000000"/>
                </a:solidFill>
                <a:effectLst/>
                <a:latin typeface="Calibri" panose="020F0502020204030204" pitchFamily="34" charset="0"/>
                <a:ea typeface="Times New Roman" panose="02020603050405020304" pitchFamily="18" charset="0"/>
              </a:rPr>
              <a:t> in inoculum derived from compost at 58 °C after 6 months), disintegration (90% of material is smaller than 2 mm after 3 months at 40–70 °C, depending on the standard), ecotoxicity (90% of regular plant growth in soil with plastic present) and the heavy metal content must not exceed a certain threshold.</a:t>
            </a: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kaidrės numerio vietos rezervavimo ženklas 3"/>
          <p:cNvSpPr>
            <a:spLocks noGrp="1"/>
          </p:cNvSpPr>
          <p:nvPr>
            <p:ph type="sldNum" sz="quarter" idx="5"/>
          </p:nvPr>
        </p:nvSpPr>
        <p:spPr/>
        <p:txBody>
          <a:bodyPr/>
          <a:lstStyle/>
          <a:p>
            <a:fld id="{3B3D1A05-BC2C-4963-BB50-CF36FF1E632A}" type="slidenum">
              <a:rPr lang="de-AT" smtClean="0"/>
              <a:t>18</a:t>
            </a:fld>
            <a:endParaRPr lang="de-AT" dirty="0"/>
          </a:p>
        </p:txBody>
      </p:sp>
    </p:spTree>
    <p:extLst>
      <p:ext uri="{BB962C8B-B14F-4D97-AF65-F5344CB8AC3E}">
        <p14:creationId xmlns:p14="http://schemas.microsoft.com/office/powerpoint/2010/main" val="4027904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algn="just">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rPr>
              <a:t>Steel has excellent circular economy credentials both as a material which is strong, durable, versatile and recyclable and, as a structural framing system, which is lightweight, flexible, adaptable and reusable. One of the key benefits of steel is that it can be designed to meet the specific strength, durability, and end-of-life recycling requirements of almost any application. The combination of strength, recyclability, availability, versatility and affordability makes steel unique.</a:t>
            </a:r>
            <a:endParaRPr lang="en-US" sz="1800" dirty="0">
              <a:effectLst/>
              <a:latin typeface="Calibri" panose="020F0502020204030204" pitchFamily="34" charset="0"/>
              <a:ea typeface="Calibri" panose="020F0502020204030204" pitchFamily="34" charset="0"/>
            </a:endParaRPr>
          </a:p>
          <a:p>
            <a:pPr marL="0" marR="0" algn="just">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rPr>
              <a:t>A circular economy promotes longer product lives. The longer a product lasts the lesser raw materials are needed to be sourced. Product durability contributes to reducing the depletion of raw materials. Maintaining products at their highest utility and value for as long as possible is a key component of the circular economy. Putting it simply, the longer a product lasts the lesser raw materials are needed to be sourced and processed and less waste is generated. Steel products are inherently durable meaning not only that they last a long time but also that several steels can be reused after their first life.</a:t>
            </a:r>
            <a:endParaRPr lang="en-US" sz="1800" dirty="0">
              <a:effectLst/>
              <a:latin typeface="Calibri" panose="020F0502020204030204" pitchFamily="34" charset="0"/>
              <a:ea typeface="Calibri" panose="020F0502020204030204" pitchFamily="34" charset="0"/>
            </a:endParaRPr>
          </a:p>
          <a:p>
            <a:pPr marL="0" marR="0" algn="just">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rPr>
              <a:t>Steel also facilitates its own longevity. Steel-framed buildings can be easily adapted if the configuration of the structure needs to be changed. The building can be taken apart and rebuilt with minimal disruption to local communities and the environment. Strong, durable exterior steel structures can accommodate multiple internal reconfigurations to suit changing needs. Warehouses or industrial buildings made with steel can be easily converted into modern living or working spaces. This extends the useful life of the building (and the life of steel it contains) to save resources and reduce costs.</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kaidrės numerio vietos rezervavimo ženklas 3"/>
          <p:cNvSpPr>
            <a:spLocks noGrp="1"/>
          </p:cNvSpPr>
          <p:nvPr>
            <p:ph type="sldNum" sz="quarter" idx="5"/>
          </p:nvPr>
        </p:nvSpPr>
        <p:spPr/>
        <p:txBody>
          <a:bodyPr/>
          <a:lstStyle/>
          <a:p>
            <a:fld id="{3B3D1A05-BC2C-4963-BB50-CF36FF1E632A}" type="slidenum">
              <a:rPr lang="de-AT" smtClean="0"/>
              <a:t>19</a:t>
            </a:fld>
            <a:endParaRPr lang="de-AT" dirty="0"/>
          </a:p>
        </p:txBody>
      </p:sp>
    </p:spTree>
    <p:extLst>
      <p:ext uri="{BB962C8B-B14F-4D97-AF65-F5344CB8AC3E}">
        <p14:creationId xmlns:p14="http://schemas.microsoft.com/office/powerpoint/2010/main" val="1497402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algn="just">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rPr>
              <a:t>Extending the life of the products is another key aspect of the circular economy. In theory, all new steel can be made from recycled steel. However, this is not practically feasible due to the long life of steel products, given the strength and durability of steel. Around 75 % of steel products ever made are still in use today. Buildings and other structures made from steel can last from 40 to 100 years or longer if proper maintenance is carried out.</a:t>
            </a:r>
            <a:endParaRPr lang="en-US" sz="1800" dirty="0">
              <a:effectLst/>
              <a:latin typeface="Calibri" panose="020F0502020204030204" pitchFamily="34" charset="0"/>
              <a:ea typeface="Calibri" panose="020F0502020204030204" pitchFamily="34" charset="0"/>
            </a:endParaRPr>
          </a:p>
          <a:p>
            <a:pPr marL="0" marR="0" algn="just">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rPr>
              <a:t>Extending the life of the products can be achieved by making the products which are both flexible and adaptable to change so that they can last longer and greater value can be extracted from the materials and resources used to produce them. The pace of change in all walks of life has never been greater. Changing work patterns, new building services and information technologies, changing demographics and new legislation are all putting new and different demands on steel products. Sustainable products should be flexible to change of use and adaptable to future needs and requirements whether they are regulatory or market driven.</a:t>
            </a:r>
            <a:endParaRPr lang="en-US" sz="1800" dirty="0">
              <a:effectLst/>
              <a:latin typeface="Calibri" panose="020F0502020204030204" pitchFamily="34" charset="0"/>
              <a:ea typeface="Calibri" panose="020F0502020204030204" pitchFamily="34" charset="0"/>
            </a:endParaRPr>
          </a:p>
          <a:p>
            <a:pPr marL="0" marR="0" algn="just">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rPr>
              <a:t>Large, heavy structural steel components need planning for end-of-life management. However, with steel scrap having value, the incentive to recover and recycle these components is high and more cost effective than paying for them to be placed in landfill sites.</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kaidrės numerio vietos rezervavimo ženklas 3"/>
          <p:cNvSpPr>
            <a:spLocks noGrp="1"/>
          </p:cNvSpPr>
          <p:nvPr>
            <p:ph type="sldNum" sz="quarter" idx="5"/>
          </p:nvPr>
        </p:nvSpPr>
        <p:spPr/>
        <p:txBody>
          <a:bodyPr/>
          <a:lstStyle/>
          <a:p>
            <a:fld id="{3B3D1A05-BC2C-4963-BB50-CF36FF1E632A}" type="slidenum">
              <a:rPr lang="de-AT" smtClean="0"/>
              <a:t>20</a:t>
            </a:fld>
            <a:endParaRPr lang="de-AT" dirty="0"/>
          </a:p>
        </p:txBody>
      </p:sp>
    </p:spTree>
    <p:extLst>
      <p:ext uri="{BB962C8B-B14F-4D97-AF65-F5344CB8AC3E}">
        <p14:creationId xmlns:p14="http://schemas.microsoft.com/office/powerpoint/2010/main" val="6990852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fld id="{3B3D1A05-BC2C-4963-BB50-CF36FF1E632A}" type="slidenum">
              <a:rPr lang="de-AT" smtClean="0"/>
              <a:t>21</a:t>
            </a:fld>
            <a:endParaRPr lang="de-AT" dirty="0"/>
          </a:p>
        </p:txBody>
      </p:sp>
    </p:spTree>
    <p:extLst>
      <p:ext uri="{BB962C8B-B14F-4D97-AF65-F5344CB8AC3E}">
        <p14:creationId xmlns:p14="http://schemas.microsoft.com/office/powerpoint/2010/main" val="1577773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Times New Roman" panose="02020603050405020304" pitchFamily="18" charset="0"/>
              </a:rPr>
              <a:t>Metal materials found in bulk parts are typically easier to recover and valorize. The processing steps required at high temperatures facilitate elimination of organic or polymeric contamination (</a:t>
            </a:r>
            <a:r>
              <a:rPr lang="en-GB" sz="1800" dirty="0">
                <a:effectLst/>
                <a:latin typeface="Calibri" panose="020F0502020204030204" pitchFamily="34" charset="0"/>
                <a:ea typeface="Calibri" panose="020F0502020204030204" pitchFamily="34" charset="0"/>
              </a:rPr>
              <a:t>Veasey, 1997),</a:t>
            </a:r>
            <a:r>
              <a:rPr lang="en-US" sz="1800" dirty="0">
                <a:solidFill>
                  <a:srgbClr val="000000"/>
                </a:solidFill>
                <a:effectLst/>
                <a:latin typeface="Calibri" panose="020F0502020204030204" pitchFamily="34" charset="0"/>
                <a:ea typeface="Times New Roman" panose="02020603050405020304" pitchFamily="18" charset="0"/>
              </a:rPr>
              <a:t> but the presence of ceramics as anticorrosion coatings or as friction controllers may again affect the final mix purity. The very large bulk of produced metal parts will be made of stainless steel, copper and its alloys, as well as aluminum and titanium. Metals are typically much easier to recycle compared to polymeric or ceramic materials due to the broad range of metal grades used and available in engineering and manufacturing. The recycling of aluminum or stainless steel are examples of this ability to recycle metals despite the need for chemical treatments to reduce or remove oxides and the energy penalty arising from heat treatments required for melting and ingots generation. The recyclability of metals is also not as challenging as polymeric materials, which can only be recycled so many times without degrading the molecular structure of the polymer (depolymerizing or over-polymerizing for instance). Most metals, unless again oxidized or contaminated during their operation as a product or recycling, may be recast nearly indefinitely. Separating metals from alloys is rarely done since the composition of the materials developed may be adjusted based on elemental analysis of the recovered materials. However, the recovery of solid metal from composite materials represents a key challenge since it is energy-demanding, whilst the sorting of metals at the source is equally difficult, with the exception of ferromagnetic material extraction from non-ferromagnetic materials, which is well mastered (Zhan &amp; Xu, 2009). The sorting of metals such as aluminum or copper from titanium, becoming increasingly used in high value structural materials, is very challenging and must involve selective separative steps; such metallurgical, electrochemical or physical approaches have been well developed and work at scale (Ali, 2018). Thus, metals do not represent a key challenge and valorization is nonetheless dependent on energy inputs required to deconstruct alloys into single metallic species.</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kaidrės numerio vietos rezervavimo ženklas 3"/>
          <p:cNvSpPr>
            <a:spLocks noGrp="1"/>
          </p:cNvSpPr>
          <p:nvPr>
            <p:ph type="sldNum" sz="quarter" idx="5"/>
          </p:nvPr>
        </p:nvSpPr>
        <p:spPr/>
        <p:txBody>
          <a:bodyPr/>
          <a:lstStyle/>
          <a:p>
            <a:fld id="{3B3D1A05-BC2C-4963-BB50-CF36FF1E632A}" type="slidenum">
              <a:rPr lang="de-AT" smtClean="0"/>
              <a:t>22</a:t>
            </a:fld>
            <a:endParaRPr lang="de-AT" dirty="0"/>
          </a:p>
        </p:txBody>
      </p:sp>
    </p:spTree>
    <p:extLst>
      <p:ext uri="{BB962C8B-B14F-4D97-AF65-F5344CB8AC3E}">
        <p14:creationId xmlns:p14="http://schemas.microsoft.com/office/powerpoint/2010/main" val="1367235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algn="just">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rPr>
              <a:t>The circular economy pursues a harmonious intergrowth and sustainable development of both the economic and the social system without harming the natural ecosystem. By improving the productivity of materials and products (as shown in the graph below), not only the extraction of virgin resources but also the generation of waste can be reduced.</a:t>
            </a:r>
            <a:endParaRPr lang="en-US" sz="1800" dirty="0">
              <a:effectLst/>
              <a:latin typeface="Calibri" panose="020F0502020204030204" pitchFamily="34" charset="0"/>
              <a:ea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r>
              <a:rPr lang="en-US" sz="1800" dirty="0">
                <a:solidFill>
                  <a:srgbClr val="000000"/>
                </a:solidFill>
                <a:effectLst/>
                <a:latin typeface="Calibri" panose="020F0502020204030204" pitchFamily="34" charset="0"/>
                <a:ea typeface="Times New Roman" panose="02020603050405020304" pitchFamily="18" charset="0"/>
              </a:rPr>
              <a:t>An increase in material productivity is achieved by elaborating various looping opportunities within the life cycle of materials. These loops are not thought to be run through only once by materials and products, but to be repetitive as often as possible. The further a material is processed along the supply chain, the bigger the looping can become for reusing the materials. However, the tighter the circle, the faster materials return to consumption and the less resources are required. A tight circle of sharing or reusing products among consumers, for</a:t>
            </a:r>
            <a:r>
              <a:rPr lang="lt-LT" sz="1800" dirty="0">
                <a:solidFill>
                  <a:srgbClr val="000000"/>
                </a:solidFill>
                <a:effectLst/>
                <a:latin typeface="Calibri" panose="020F0502020204030204" pitchFamily="34" charset="0"/>
                <a:ea typeface="Times New Roman" panose="02020603050405020304" pitchFamily="18" charset="0"/>
              </a:rPr>
              <a:t> </a:t>
            </a:r>
            <a:r>
              <a:rPr lang="en-US" sz="1800" dirty="0">
                <a:solidFill>
                  <a:srgbClr val="000000"/>
                </a:solidFill>
                <a:effectLst/>
                <a:latin typeface="Calibri" panose="020F0502020204030204" pitchFamily="34" charset="0"/>
                <a:ea typeface="Times New Roman" panose="02020603050405020304" pitchFamily="18" charset="0"/>
              </a:rPr>
              <a:t>example, does not need new materials and requires less energy than the bigger loop of recycling those products.</a:t>
            </a:r>
            <a:r>
              <a:rPr lang="lt-LT" sz="1800" dirty="0">
                <a:solidFill>
                  <a:srgbClr val="000000"/>
                </a:solidFill>
                <a:effectLst/>
                <a:latin typeface="Calibri" panose="020F0502020204030204" pitchFamily="34" charset="0"/>
                <a:ea typeface="Times New Roman" panose="02020603050405020304" pitchFamily="18" charset="0"/>
              </a:rPr>
              <a:t> </a:t>
            </a:r>
            <a:r>
              <a:rPr lang="en-US" sz="1800" dirty="0">
                <a:solidFill>
                  <a:srgbClr val="000000"/>
                </a:solidFill>
                <a:effectLst/>
                <a:latin typeface="Calibri" panose="020F0502020204030204" pitchFamily="34" charset="0"/>
                <a:ea typeface="Times New Roman" panose="02020603050405020304" pitchFamily="18" charset="0"/>
              </a:rPr>
              <a:t>In a circular economy, materials circulate in two separate cycles: the bio-cycle and the techno-cycle. The distinction between these cycles helps to understand how materials can be used in a long-lasting and high-quality way. A general rule of thumb is: the less process steps needed for a material’s reuse, the higher the quality of the remaining material will be.</a:t>
            </a:r>
            <a:endParaRPr lang="en-US" sz="1800" dirty="0">
              <a:effectLst/>
              <a:latin typeface="Calibri" panose="020F0502020204030204" pitchFamily="34" charset="0"/>
              <a:ea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0" marR="0" algn="just">
              <a:lnSpc>
                <a:spcPct val="107000"/>
              </a:lnSpc>
              <a:spcBef>
                <a:spcPts val="0"/>
              </a:spcBef>
              <a:spcAft>
                <a:spcPts val="800"/>
              </a:spcAft>
            </a:pPr>
            <a:endParaRPr lang="en-US" dirty="0"/>
          </a:p>
        </p:txBody>
      </p:sp>
      <p:sp>
        <p:nvSpPr>
          <p:cNvPr id="4" name="Skaidrės numerio vietos rezervavimo ženklas 3"/>
          <p:cNvSpPr>
            <a:spLocks noGrp="1"/>
          </p:cNvSpPr>
          <p:nvPr>
            <p:ph type="sldNum" sz="quarter" idx="5"/>
          </p:nvPr>
        </p:nvSpPr>
        <p:spPr/>
        <p:txBody>
          <a:bodyPr/>
          <a:lstStyle/>
          <a:p>
            <a:fld id="{3B3D1A05-BC2C-4963-BB50-CF36FF1E632A}" type="slidenum">
              <a:rPr lang="de-AT" smtClean="0"/>
              <a:t>4</a:t>
            </a:fld>
            <a:endParaRPr lang="de-AT" dirty="0"/>
          </a:p>
        </p:txBody>
      </p:sp>
    </p:spTree>
    <p:extLst>
      <p:ext uri="{BB962C8B-B14F-4D97-AF65-F5344CB8AC3E}">
        <p14:creationId xmlns:p14="http://schemas.microsoft.com/office/powerpoint/2010/main" val="27850989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b="1" dirty="0"/>
              <a:t>Choosing the right metal</a:t>
            </a:r>
          </a:p>
          <a:p>
            <a:r>
              <a:rPr lang="en-US" dirty="0"/>
              <a:t>To choose the right material for your project, it is essential to understand the basic properties of workable metals. Metals can be split into two categories; Ferrous (those which contain iron), and non-ferrous (those which do not contain iron). </a:t>
            </a:r>
          </a:p>
          <a:p>
            <a:r>
              <a:rPr lang="en-US" b="1" dirty="0"/>
              <a:t>Ferrous metals </a:t>
            </a:r>
          </a:p>
          <a:p>
            <a:r>
              <a:rPr lang="en-US" dirty="0"/>
              <a:t>This group is </a:t>
            </a:r>
            <a:r>
              <a:rPr lang="en-US" dirty="0" err="1"/>
              <a:t>characterised</a:t>
            </a:r>
            <a:r>
              <a:rPr lang="en-US" dirty="0"/>
              <a:t> by its tensile strength and durability; making it popular for structural applications. Its iron content makes it both magnetic (with the exception of stainless steel) and susceptible to </a:t>
            </a:r>
            <a:r>
              <a:rPr lang="en-US" dirty="0" err="1"/>
              <a:t>oxidisation</a:t>
            </a:r>
            <a:r>
              <a:rPr lang="en-US" dirty="0"/>
              <a:t>, better known as rust. </a:t>
            </a:r>
          </a:p>
          <a:p>
            <a:r>
              <a:rPr lang="en-US" b="1" dirty="0"/>
              <a:t>Non-ferrous metals </a:t>
            </a:r>
          </a:p>
          <a:p>
            <a:r>
              <a:rPr lang="en-US" dirty="0"/>
              <a:t>This group is </a:t>
            </a:r>
            <a:r>
              <a:rPr lang="en-US" dirty="0" err="1"/>
              <a:t>characterised</a:t>
            </a:r>
            <a:r>
              <a:rPr lang="en-US" dirty="0"/>
              <a:t> by its malleability, making it easy to work with. Non-ferrous metals do not contain any iron and therefore are not magnetic and do not corrode through </a:t>
            </a:r>
            <a:r>
              <a:rPr lang="en-US" dirty="0" err="1"/>
              <a:t>oxidisation</a:t>
            </a:r>
            <a:r>
              <a:rPr lang="en-US" dirty="0"/>
              <a:t> (rust). Many non-ferrous metals are alloys, meaning that they are a mix of different metals; for example, brass, which is a mix of copper and zinc. Different ratios of these mixes create different working qualities which can be matched with a specific project or application. </a:t>
            </a:r>
          </a:p>
          <a:p>
            <a:endParaRPr lang="en-US" dirty="0"/>
          </a:p>
        </p:txBody>
      </p:sp>
      <p:sp>
        <p:nvSpPr>
          <p:cNvPr id="4" name="Skaidrės numerio vietos rezervavimo ženklas 3"/>
          <p:cNvSpPr>
            <a:spLocks noGrp="1"/>
          </p:cNvSpPr>
          <p:nvPr>
            <p:ph type="sldNum" sz="quarter" idx="5"/>
          </p:nvPr>
        </p:nvSpPr>
        <p:spPr/>
        <p:txBody>
          <a:bodyPr/>
          <a:lstStyle/>
          <a:p>
            <a:fld id="{3B3D1A05-BC2C-4963-BB50-CF36FF1E632A}" type="slidenum">
              <a:rPr lang="de-AT" smtClean="0"/>
              <a:t>23</a:t>
            </a:fld>
            <a:endParaRPr lang="de-AT" dirty="0"/>
          </a:p>
        </p:txBody>
      </p:sp>
    </p:spTree>
    <p:extLst>
      <p:ext uri="{BB962C8B-B14F-4D97-AF65-F5344CB8AC3E}">
        <p14:creationId xmlns:p14="http://schemas.microsoft.com/office/powerpoint/2010/main" val="40872445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Not all metals can be machined or welded using the same tools or processes. Currently, the Maker Spaces have the capabilities to machine and weld </a:t>
            </a:r>
            <a:r>
              <a:rPr lang="en-US" b="1" dirty="0"/>
              <a:t>ferrous metals</a:t>
            </a:r>
            <a:r>
              <a:rPr lang="en-US" dirty="0"/>
              <a:t>, such as carbon steel (mild steel) and stainless steel. It is possible to cut, grind and machine any other metal, including non-ferrous metals, however, the process for welding these are currently not available. Consult with a Maker Spaces technician if you have questions about materials.</a:t>
            </a:r>
          </a:p>
        </p:txBody>
      </p:sp>
      <p:sp>
        <p:nvSpPr>
          <p:cNvPr id="4" name="Skaidrės numerio vietos rezervavimo ženklas 3"/>
          <p:cNvSpPr>
            <a:spLocks noGrp="1"/>
          </p:cNvSpPr>
          <p:nvPr>
            <p:ph type="sldNum" sz="quarter" idx="5"/>
          </p:nvPr>
        </p:nvSpPr>
        <p:spPr/>
        <p:txBody>
          <a:bodyPr/>
          <a:lstStyle/>
          <a:p>
            <a:fld id="{3B3D1A05-BC2C-4963-BB50-CF36FF1E632A}" type="slidenum">
              <a:rPr lang="de-AT" smtClean="0"/>
              <a:t>24</a:t>
            </a:fld>
            <a:endParaRPr lang="de-AT" dirty="0"/>
          </a:p>
        </p:txBody>
      </p:sp>
    </p:spTree>
    <p:extLst>
      <p:ext uri="{BB962C8B-B14F-4D97-AF65-F5344CB8AC3E}">
        <p14:creationId xmlns:p14="http://schemas.microsoft.com/office/powerpoint/2010/main" val="193321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b="0" i="0" dirty="0">
                <a:effectLst/>
                <a:latin typeface="-apple-system"/>
              </a:rPr>
              <a:t>Timber is a biological nutrient and therefore follows the biological cycle, with the possibility of some ‘cascading’ recycling (down-cycling). As can be seen by the CEI Bois diagram from 2009, which shows waste timber and by-products from the processing industry being reused for panel production and energy recovery, the timber industry has been promoting what could be termed a semi-circular business model years. However, when you look at the numbers, it is clear that more could be done with the timber that has been extracted. The Wood Recyclers Association estimates that 4.5 million </a:t>
            </a:r>
            <a:r>
              <a:rPr lang="en-US" b="0" i="0" dirty="0" err="1">
                <a:effectLst/>
                <a:latin typeface="-apple-system"/>
              </a:rPr>
              <a:t>tonnes</a:t>
            </a:r>
            <a:r>
              <a:rPr lang="en-US" b="0" i="0" dirty="0">
                <a:effectLst/>
                <a:latin typeface="-apple-system"/>
              </a:rPr>
              <a:t> of wood waste was generated in 2018. Of this 877,000 </a:t>
            </a:r>
            <a:r>
              <a:rPr lang="en-US" b="0" i="0" dirty="0" err="1">
                <a:effectLst/>
                <a:latin typeface="-apple-system"/>
              </a:rPr>
              <a:t>tonnes</a:t>
            </a:r>
            <a:r>
              <a:rPr lang="en-US" b="0" i="0" dirty="0">
                <a:effectLst/>
                <a:latin typeface="-apple-system"/>
              </a:rPr>
              <a:t> (19%) was recycled and used for panel board manufacture and 500,000 </a:t>
            </a:r>
            <a:r>
              <a:rPr lang="en-US" b="0" i="0" dirty="0" err="1">
                <a:effectLst/>
                <a:latin typeface="-apple-system"/>
              </a:rPr>
              <a:t>tonnes</a:t>
            </a:r>
            <a:r>
              <a:rPr lang="en-US" b="0" i="0" dirty="0">
                <a:effectLst/>
                <a:latin typeface="-apple-system"/>
              </a:rPr>
              <a:t> (11%) used for animal bedding, equine surfaces, and other recycling purposes. 2.1 million </a:t>
            </a:r>
            <a:r>
              <a:rPr lang="en-US" b="0" i="0" dirty="0" err="1">
                <a:effectLst/>
                <a:latin typeface="-apple-system"/>
              </a:rPr>
              <a:t>tonnes</a:t>
            </a:r>
            <a:r>
              <a:rPr lang="en-US" b="0" i="0" dirty="0">
                <a:effectLst/>
                <a:latin typeface="-apple-system"/>
              </a:rPr>
              <a:t> (47%) went to UK biomass and 313,000 </a:t>
            </a:r>
            <a:r>
              <a:rPr lang="en-US" b="0" i="0" dirty="0" err="1">
                <a:effectLst/>
                <a:latin typeface="-apple-system"/>
              </a:rPr>
              <a:t>tonnes</a:t>
            </a:r>
            <a:r>
              <a:rPr lang="en-US" b="0" i="0" dirty="0">
                <a:effectLst/>
                <a:latin typeface="-apple-system"/>
              </a:rPr>
              <a:t> (7%) was exported for biomass. We know from the Environment Agency waste interrogator data that less than 1% of ‘waste’ timber ends up in landfill. This leaves approximately 665,000 </a:t>
            </a:r>
            <a:r>
              <a:rPr lang="en-US" b="0" i="0" dirty="0" err="1">
                <a:effectLst/>
                <a:latin typeface="-apple-system"/>
              </a:rPr>
              <a:t>tonnes</a:t>
            </a:r>
            <a:r>
              <a:rPr lang="en-US" b="0" i="0" dirty="0">
                <a:effectLst/>
                <a:latin typeface="-apple-system"/>
              </a:rPr>
              <a:t> (15%) unaccounted for, which is likely to have ended up in the ‘refuse derived fuel’ element of waste from materials recovery facilities (MRFs) that is either used in the UK or exported for use as a fuel in energy production.</a:t>
            </a:r>
          </a:p>
          <a:p>
            <a:pPr algn="l" fontAlgn="auto"/>
            <a:r>
              <a:rPr lang="en-US" b="0" i="0" dirty="0">
                <a:effectLst/>
                <a:latin typeface="-apple-system"/>
              </a:rPr>
              <a:t>With ever-increasing energy and resources going into timber production generally, and in particular engineered timber products, should designers look at how these products could be developed to follow the technical cycle, at least initially, and aim to:</a:t>
            </a:r>
          </a:p>
          <a:p>
            <a:pPr algn="l" fontAlgn="auto">
              <a:buFont typeface="Arial" panose="020B0604020202020204" pitchFamily="34" charset="0"/>
              <a:buChar char="•"/>
            </a:pPr>
            <a:r>
              <a:rPr lang="en-US" b="0" i="0" dirty="0">
                <a:effectLst/>
                <a:latin typeface="-apple-system"/>
              </a:rPr>
              <a:t>maintain timber products in place for longer,</a:t>
            </a:r>
          </a:p>
          <a:p>
            <a:pPr algn="l" fontAlgn="auto">
              <a:buFont typeface="Arial" panose="020B0604020202020204" pitchFamily="34" charset="0"/>
              <a:buChar char="•"/>
            </a:pPr>
            <a:r>
              <a:rPr lang="en-US" b="0" i="0" dirty="0">
                <a:effectLst/>
                <a:latin typeface="-apple-system"/>
              </a:rPr>
              <a:t>refurbish and reuse timber components,</a:t>
            </a:r>
          </a:p>
          <a:p>
            <a:pPr algn="l" fontAlgn="auto">
              <a:buFont typeface="Arial" panose="020B0604020202020204" pitchFamily="34" charset="0"/>
              <a:buChar char="•"/>
            </a:pPr>
            <a:r>
              <a:rPr lang="en-US" b="0" i="0" dirty="0">
                <a:effectLst/>
                <a:latin typeface="-apple-system"/>
              </a:rPr>
              <a:t>look at how certain components could be remanufactured?</a:t>
            </a:r>
          </a:p>
          <a:p>
            <a:pPr algn="l" fontAlgn="auto"/>
            <a:r>
              <a:rPr lang="en-US" b="0" i="0" dirty="0">
                <a:effectLst/>
                <a:latin typeface="-apple-system"/>
              </a:rPr>
              <a:t>In addition the timber industry must ensure that it becomes more self-sufficient in its timber production, with the UK being second only to China as the largest net importer of timber and timber products, with more than 60% of our timber requirements being sourced from elsewhere.</a:t>
            </a:r>
          </a:p>
          <a:p>
            <a:endParaRPr lang="en-US" dirty="0"/>
          </a:p>
        </p:txBody>
      </p:sp>
      <p:sp>
        <p:nvSpPr>
          <p:cNvPr id="4" name="Skaidrės numerio vietos rezervavimo ženklas 3"/>
          <p:cNvSpPr>
            <a:spLocks noGrp="1"/>
          </p:cNvSpPr>
          <p:nvPr>
            <p:ph type="sldNum" sz="quarter" idx="5"/>
          </p:nvPr>
        </p:nvSpPr>
        <p:spPr/>
        <p:txBody>
          <a:bodyPr/>
          <a:lstStyle/>
          <a:p>
            <a:fld id="{3B3D1A05-BC2C-4963-BB50-CF36FF1E632A}" type="slidenum">
              <a:rPr lang="de-AT" smtClean="0"/>
              <a:t>26</a:t>
            </a:fld>
            <a:endParaRPr lang="de-AT" dirty="0"/>
          </a:p>
        </p:txBody>
      </p:sp>
    </p:spTree>
    <p:extLst>
      <p:ext uri="{BB962C8B-B14F-4D97-AF65-F5344CB8AC3E}">
        <p14:creationId xmlns:p14="http://schemas.microsoft.com/office/powerpoint/2010/main" val="7039070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p:txBody>
      </p:sp>
      <p:sp>
        <p:nvSpPr>
          <p:cNvPr id="4" name="Skaidrės numerio vietos rezervavimo ženklas 3"/>
          <p:cNvSpPr>
            <a:spLocks noGrp="1"/>
          </p:cNvSpPr>
          <p:nvPr>
            <p:ph type="sldNum" sz="quarter" idx="5"/>
          </p:nvPr>
        </p:nvSpPr>
        <p:spPr/>
        <p:txBody>
          <a:bodyPr/>
          <a:lstStyle/>
          <a:p>
            <a:fld id="{3B3D1A05-BC2C-4963-BB50-CF36FF1E632A}" type="slidenum">
              <a:rPr lang="de-AT" smtClean="0"/>
              <a:t>27</a:t>
            </a:fld>
            <a:endParaRPr lang="de-AT" dirty="0"/>
          </a:p>
        </p:txBody>
      </p:sp>
    </p:spTree>
    <p:extLst>
      <p:ext uri="{BB962C8B-B14F-4D97-AF65-F5344CB8AC3E}">
        <p14:creationId xmlns:p14="http://schemas.microsoft.com/office/powerpoint/2010/main" val="21413890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The Forest Products Industry &amp; the Circular Economy</a:t>
            </a:r>
          </a:p>
          <a:p>
            <a:endParaRPr lang="en-US" dirty="0"/>
          </a:p>
          <a:p>
            <a:r>
              <a:rPr lang="en-US" dirty="0"/>
              <a:t>The forest products industry is inherently circular in its supply chain. Trees are replanted to supply fiber and enhance the environment. And paper and packaging are recycled to make new products. This is how our industry is contributing to a more sustainable future.</a:t>
            </a:r>
          </a:p>
          <a:p>
            <a:endParaRPr lang="en-US" dirty="0"/>
          </a:p>
          <a:p>
            <a:r>
              <a:rPr lang="en-US" dirty="0"/>
              <a:t>Let’s break it down:</a:t>
            </a:r>
          </a:p>
          <a:p>
            <a:endParaRPr lang="en-US" dirty="0"/>
          </a:p>
          <a:p>
            <a:r>
              <a:rPr lang="en-US" dirty="0"/>
              <a:t>It starts with sustainably managed forests that supply wood fiber for manufacturing. Most forests in the U.S. are privately owned by small landowners. More than 1 billion trees are planted in the U.S. each year. </a:t>
            </a:r>
          </a:p>
          <a:p>
            <a:r>
              <a:rPr lang="en-US" dirty="0"/>
              <a:t>Sawmills use sustainably harvested wood to make wood products. </a:t>
            </a:r>
          </a:p>
          <a:p>
            <a:r>
              <a:rPr lang="en-US" dirty="0"/>
              <a:t>Wood fiber from sawmills is also used, often with recycled paper, to manufacture paper and packaging. Converting mills turn this paper into products. </a:t>
            </a:r>
          </a:p>
          <a:p>
            <a:r>
              <a:rPr lang="en-US" dirty="0"/>
              <a:t>The paper and packaging industry uses renewable biomass energy residuals – left over wood fiber and other manufacturing materials – to power mills. </a:t>
            </a:r>
          </a:p>
          <a:p>
            <a:r>
              <a:rPr lang="en-US" dirty="0"/>
              <a:t>Paper-based packaging is a sustainable option that allows brands to deliver products safely and communicate with consumers. After use, packaging is collected and sent back to mills to be recycled. </a:t>
            </a:r>
          </a:p>
          <a:p>
            <a:r>
              <a:rPr lang="en-US" dirty="0"/>
              <a:t>In the United States, 94% of the people have access to community recycling programs for paper. And 79% of Americans have access to residential-curbside programs, making it efficient and effective to recycle paper at home. </a:t>
            </a:r>
          </a:p>
          <a:p>
            <a:r>
              <a:rPr lang="en-US" dirty="0"/>
              <a:t>  Many of our member companies own and operate material recovery facilities and collection programs. </a:t>
            </a:r>
          </a:p>
          <a:p>
            <a:r>
              <a:rPr lang="en-US" dirty="0"/>
              <a:t>As this process comes full circle, the recycled paper is sorted and fed back into our manufacturing process to make new products.</a:t>
            </a:r>
          </a:p>
        </p:txBody>
      </p:sp>
      <p:sp>
        <p:nvSpPr>
          <p:cNvPr id="4" name="Skaidrės numerio vietos rezervavimo ženklas 3"/>
          <p:cNvSpPr>
            <a:spLocks noGrp="1"/>
          </p:cNvSpPr>
          <p:nvPr>
            <p:ph type="sldNum" sz="quarter" idx="5"/>
          </p:nvPr>
        </p:nvSpPr>
        <p:spPr/>
        <p:txBody>
          <a:bodyPr/>
          <a:lstStyle/>
          <a:p>
            <a:fld id="{3B3D1A05-BC2C-4963-BB50-CF36FF1E632A}" type="slidenum">
              <a:rPr lang="de-AT" smtClean="0"/>
              <a:t>28</a:t>
            </a:fld>
            <a:endParaRPr lang="de-AT" dirty="0"/>
          </a:p>
        </p:txBody>
      </p:sp>
    </p:spTree>
    <p:extLst>
      <p:ext uri="{BB962C8B-B14F-4D97-AF65-F5344CB8AC3E}">
        <p14:creationId xmlns:p14="http://schemas.microsoft.com/office/powerpoint/2010/main" val="32061002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algn="l"/>
            <a:r>
              <a:rPr lang="en-US" b="1" i="0" dirty="0">
                <a:solidFill>
                  <a:srgbClr val="FFFFFF"/>
                </a:solidFill>
                <a:effectLst/>
                <a:latin typeface="futura-pt"/>
              </a:rPr>
              <a:t>Sustainably managed forests</a:t>
            </a:r>
          </a:p>
          <a:p>
            <a:pPr algn="l"/>
            <a:r>
              <a:rPr lang="en-US" b="0" i="0" dirty="0">
                <a:solidFill>
                  <a:srgbClr val="FFFFFF"/>
                </a:solidFill>
                <a:effectLst/>
                <a:latin typeface="Helvetica" panose="020B0604020202020204" pitchFamily="34" charset="0"/>
              </a:rPr>
              <a:t>The foundation of a sustainable paper cycle is the use of wood from sustainably managed forests, where after trees are felled they are replaced with seedlings that eventually grow into mature trees, ensuring that the forest is constantly renewed. Such carefully and </a:t>
            </a:r>
            <a:r>
              <a:rPr lang="en-US" b="0" i="0" dirty="0" err="1">
                <a:solidFill>
                  <a:srgbClr val="FFFFFF"/>
                </a:solidFill>
                <a:effectLst/>
                <a:latin typeface="Helvetica" panose="020B0604020202020204" pitchFamily="34" charset="0"/>
              </a:rPr>
              <a:t>skilfully</a:t>
            </a:r>
            <a:r>
              <a:rPr lang="en-US" b="0" i="0" dirty="0">
                <a:solidFill>
                  <a:srgbClr val="FFFFFF"/>
                </a:solidFill>
                <a:effectLst/>
                <a:latin typeface="Helvetica" panose="020B0604020202020204" pitchFamily="34" charset="0"/>
              </a:rPr>
              <a:t> managed forests can ensure that tree growth exceeds the rate of extraction, enhances the long-term storage of carbon, and protects biodiversity to maintain forest health. And it of course provides a source of renewable raw material. 100% of the virgin wood </a:t>
            </a:r>
            <a:r>
              <a:rPr lang="en-US" b="0" i="0" dirty="0" err="1">
                <a:solidFill>
                  <a:srgbClr val="FFFFFF"/>
                </a:solidFill>
                <a:effectLst/>
                <a:latin typeface="Helvetica" panose="020B0604020202020204" pitchFamily="34" charset="0"/>
              </a:rPr>
              <a:t>fibre</a:t>
            </a:r>
            <a:r>
              <a:rPr lang="en-US" b="0" i="0" dirty="0">
                <a:solidFill>
                  <a:srgbClr val="FFFFFF"/>
                </a:solidFill>
                <a:effectLst/>
                <a:latin typeface="Helvetica" panose="020B0604020202020204" pitchFamily="34" charset="0"/>
              </a:rPr>
              <a:t> we use in our products meets the criteria for wood from sustainably managed forests. UPM uses the two leading global forest certification schemes, FSC and PEFC, to demonstrate the sustainability of our forest sources. Our goal is 100% of virgin </a:t>
            </a:r>
            <a:r>
              <a:rPr lang="en-US" b="0" i="0" dirty="0" err="1">
                <a:solidFill>
                  <a:srgbClr val="FFFFFF"/>
                </a:solidFill>
                <a:effectLst/>
                <a:latin typeface="Helvetica" panose="020B0604020202020204" pitchFamily="34" charset="0"/>
              </a:rPr>
              <a:t>fibre</a:t>
            </a:r>
            <a:r>
              <a:rPr lang="en-US" b="0" i="0" dirty="0">
                <a:solidFill>
                  <a:srgbClr val="FFFFFF"/>
                </a:solidFill>
                <a:effectLst/>
                <a:latin typeface="Helvetica" panose="020B0604020202020204" pitchFamily="34" charset="0"/>
              </a:rPr>
              <a:t> from certified sources by 2030 (currently 80%).</a:t>
            </a:r>
          </a:p>
          <a:p>
            <a:pPr algn="l"/>
            <a:r>
              <a:rPr lang="en-US" b="1" i="0" dirty="0">
                <a:solidFill>
                  <a:srgbClr val="FFFFFF"/>
                </a:solidFill>
                <a:effectLst/>
                <a:latin typeface="futura-pt"/>
              </a:rPr>
              <a:t>Pulp production</a:t>
            </a:r>
          </a:p>
          <a:p>
            <a:pPr algn="l"/>
            <a:r>
              <a:rPr lang="en-US" b="0" i="0" dirty="0">
                <a:solidFill>
                  <a:srgbClr val="FFFFFF"/>
                </a:solidFill>
                <a:effectLst/>
                <a:latin typeface="Helvetica" panose="020B0604020202020204" pitchFamily="34" charset="0"/>
              </a:rPr>
              <a:t>Pulping is the process of breaking down solid wood into the individual cellulose </a:t>
            </a:r>
            <a:r>
              <a:rPr lang="en-US" b="0" i="0" dirty="0" err="1">
                <a:solidFill>
                  <a:srgbClr val="FFFFFF"/>
                </a:solidFill>
                <a:effectLst/>
                <a:latin typeface="Helvetica" panose="020B0604020202020204" pitchFamily="34" charset="0"/>
              </a:rPr>
              <a:t>fibres</a:t>
            </a:r>
            <a:r>
              <a:rPr lang="en-US" b="0" i="0" dirty="0">
                <a:solidFill>
                  <a:srgbClr val="FFFFFF"/>
                </a:solidFill>
                <a:effectLst/>
                <a:latin typeface="Helvetica" panose="020B0604020202020204" pitchFamily="34" charset="0"/>
              </a:rPr>
              <a:t> that will be used to make paper. Different types of paper require different types of pulp. Fresh pulp (sometimes called Virgin pulp) is produced from pulp wood in one of two basic ways. The first is by mechanical grinding of pulpwood to produce mechanical pulp. This sort of pulp is used mainly for papers which have a short life span such as catalogue papers and newspapers. The second is by cooking the wood with chemicals to dissolve the material which binds </a:t>
            </a:r>
            <a:r>
              <a:rPr lang="en-US" b="0" i="0" dirty="0" err="1">
                <a:solidFill>
                  <a:srgbClr val="FFFFFF"/>
                </a:solidFill>
                <a:effectLst/>
                <a:latin typeface="Helvetica" panose="020B0604020202020204" pitchFamily="34" charset="0"/>
              </a:rPr>
              <a:t>fibres</a:t>
            </a:r>
            <a:r>
              <a:rPr lang="en-US" b="0" i="0" dirty="0">
                <a:solidFill>
                  <a:srgbClr val="FFFFFF"/>
                </a:solidFill>
                <a:effectLst/>
                <a:latin typeface="Helvetica" panose="020B0604020202020204" pitchFamily="34" charset="0"/>
              </a:rPr>
              <a:t> together in wood. This produces chemical pulp, usually referred to as Wood Free pulp. This type of pulp is normally used for papers with a longer life span, such as office papers and high-quality marketing material. At UPM we produce and use both mechanical and chemical virgin pulp.</a:t>
            </a:r>
          </a:p>
          <a:p>
            <a:pPr algn="l"/>
            <a:r>
              <a:rPr lang="en-US" b="1" i="0" dirty="0">
                <a:solidFill>
                  <a:srgbClr val="FFFFFF"/>
                </a:solidFill>
                <a:effectLst/>
                <a:latin typeface="futura-pt"/>
              </a:rPr>
              <a:t>Paper production</a:t>
            </a:r>
          </a:p>
          <a:p>
            <a:pPr algn="l"/>
            <a:r>
              <a:rPr lang="en-US" b="0" i="0" dirty="0">
                <a:solidFill>
                  <a:srgbClr val="FFFFFF"/>
                </a:solidFill>
                <a:effectLst/>
                <a:latin typeface="Helvetica" panose="020B0604020202020204" pitchFamily="34" charset="0"/>
              </a:rPr>
              <a:t>The basic principles of papermaking have remained almost unchanged for two thousand years. </a:t>
            </a:r>
            <a:r>
              <a:rPr lang="en-US" b="0" i="0" dirty="0" err="1">
                <a:solidFill>
                  <a:srgbClr val="FFFFFF"/>
                </a:solidFill>
                <a:effectLst/>
                <a:latin typeface="Helvetica" panose="020B0604020202020204" pitchFamily="34" charset="0"/>
              </a:rPr>
              <a:t>Fibres</a:t>
            </a:r>
            <a:r>
              <a:rPr lang="en-US" b="0" i="0" dirty="0">
                <a:solidFill>
                  <a:srgbClr val="FFFFFF"/>
                </a:solidFill>
                <a:effectLst/>
                <a:latin typeface="Helvetica" panose="020B0604020202020204" pitchFamily="34" charset="0"/>
              </a:rPr>
              <a:t> are distributed evenly in water and the water is drained, leaving the </a:t>
            </a:r>
            <a:r>
              <a:rPr lang="en-US" b="0" i="0" dirty="0" err="1">
                <a:solidFill>
                  <a:srgbClr val="FFFFFF"/>
                </a:solidFill>
                <a:effectLst/>
                <a:latin typeface="Helvetica" panose="020B0604020202020204" pitchFamily="34" charset="0"/>
              </a:rPr>
              <a:t>fibres</a:t>
            </a:r>
            <a:r>
              <a:rPr lang="en-US" b="0" i="0" dirty="0">
                <a:solidFill>
                  <a:srgbClr val="FFFFFF"/>
                </a:solidFill>
                <a:effectLst/>
                <a:latin typeface="Helvetica" panose="020B0604020202020204" pitchFamily="34" charset="0"/>
              </a:rPr>
              <a:t> bonded together. Today, we </a:t>
            </a:r>
            <a:r>
              <a:rPr lang="en-US" b="0" i="0" dirty="0" err="1">
                <a:solidFill>
                  <a:srgbClr val="FFFFFF"/>
                </a:solidFill>
                <a:effectLst/>
                <a:latin typeface="Helvetica" panose="020B0604020202020204" pitchFamily="34" charset="0"/>
              </a:rPr>
              <a:t>utilise</a:t>
            </a:r>
            <a:r>
              <a:rPr lang="en-US" b="0" i="0" dirty="0">
                <a:solidFill>
                  <a:srgbClr val="FFFFFF"/>
                </a:solidFill>
                <a:effectLst/>
                <a:latin typeface="Helvetica" panose="020B0604020202020204" pitchFamily="34" charset="0"/>
              </a:rPr>
              <a:t> the most advanced technology, not only to make paper, but also to ensure that the process </a:t>
            </a:r>
            <a:r>
              <a:rPr lang="en-US" b="0" i="0" dirty="0" err="1">
                <a:solidFill>
                  <a:srgbClr val="FFFFFF"/>
                </a:solidFill>
                <a:effectLst/>
                <a:latin typeface="Helvetica" panose="020B0604020202020204" pitchFamily="34" charset="0"/>
              </a:rPr>
              <a:t>utilises</a:t>
            </a:r>
            <a:r>
              <a:rPr lang="en-US" b="0" i="0" dirty="0">
                <a:solidFill>
                  <a:srgbClr val="FFFFFF"/>
                </a:solidFill>
                <a:effectLst/>
                <a:latin typeface="Helvetica" panose="020B0604020202020204" pitchFamily="34" charset="0"/>
              </a:rPr>
              <a:t> raw materials in the most sustainable way, with minimal impact on the environment at every stage from resources to recycling. Papermaking today requires more technology than a jumbo jet. The paper machine is as wide as a two-lane highway and operates 24 hours a day, seven days a week, almost all year long. The three main resources used in papermaking are water, energy and cellulose </a:t>
            </a:r>
            <a:r>
              <a:rPr lang="en-US" b="0" i="0" dirty="0" err="1">
                <a:solidFill>
                  <a:srgbClr val="FFFFFF"/>
                </a:solidFill>
                <a:effectLst/>
                <a:latin typeface="Helvetica" panose="020B0604020202020204" pitchFamily="34" charset="0"/>
              </a:rPr>
              <a:t>fibres</a:t>
            </a:r>
            <a:r>
              <a:rPr lang="en-US" b="0" i="0" dirty="0">
                <a:solidFill>
                  <a:srgbClr val="FFFFFF"/>
                </a:solidFill>
                <a:effectLst/>
                <a:latin typeface="Helvetica" panose="020B0604020202020204" pitchFamily="34" charset="0"/>
              </a:rPr>
              <a:t>. Sustainably managed forests provide the cellulose </a:t>
            </a:r>
            <a:r>
              <a:rPr lang="en-US" b="0" i="0" dirty="0" err="1">
                <a:solidFill>
                  <a:srgbClr val="FFFFFF"/>
                </a:solidFill>
                <a:effectLst/>
                <a:latin typeface="Helvetica" panose="020B0604020202020204" pitchFamily="34" charset="0"/>
              </a:rPr>
              <a:t>fibres</a:t>
            </a:r>
            <a:r>
              <a:rPr lang="en-US" b="0" i="0" dirty="0">
                <a:solidFill>
                  <a:srgbClr val="FFFFFF"/>
                </a:solidFill>
                <a:effectLst/>
                <a:latin typeface="Helvetica" panose="020B0604020202020204" pitchFamily="34" charset="0"/>
              </a:rPr>
              <a:t>. Lakes and rivers provide the water. Much of the energy used is generated from by-products and side-streams created by the pulp and papermaking processes themselves.</a:t>
            </a:r>
          </a:p>
          <a:p>
            <a:pPr algn="l"/>
            <a:r>
              <a:rPr lang="en-US" b="1" i="0" dirty="0">
                <a:solidFill>
                  <a:srgbClr val="FFFFFF"/>
                </a:solidFill>
                <a:effectLst/>
                <a:latin typeface="futura-pt"/>
              </a:rPr>
              <a:t>Printing and converting</a:t>
            </a:r>
          </a:p>
          <a:p>
            <a:pPr algn="l"/>
            <a:r>
              <a:rPr lang="en-US" b="0" i="0" dirty="0">
                <a:solidFill>
                  <a:srgbClr val="FFFFFF"/>
                </a:solidFill>
                <a:effectLst/>
                <a:latin typeface="Helvetica" panose="020B0604020202020204" pitchFamily="34" charset="0"/>
              </a:rPr>
              <a:t>Printing and converting are important stages in the paper life cycle because they can influence how easily a product can be recycled after use. Printing and converting processes can change the characteristics of the paper in a way which may then hinder their recycling. For instance, the use of water-based inks, and extensive use of foil printing, or laminates.</a:t>
            </a:r>
          </a:p>
          <a:p>
            <a:pPr algn="l"/>
            <a:r>
              <a:rPr lang="en-US" b="1" i="0" dirty="0">
                <a:solidFill>
                  <a:srgbClr val="FFFFFF"/>
                </a:solidFill>
                <a:effectLst/>
                <a:latin typeface="futura-pt"/>
              </a:rPr>
              <a:t>Consumer</a:t>
            </a:r>
          </a:p>
          <a:p>
            <a:pPr algn="l"/>
            <a:r>
              <a:rPr lang="en-US" b="0" i="0" dirty="0">
                <a:solidFill>
                  <a:srgbClr val="FFFFFF"/>
                </a:solidFill>
                <a:effectLst/>
                <a:latin typeface="Helvetica" panose="020B0604020202020204" pitchFamily="34" charset="0"/>
              </a:rPr>
              <a:t>The reader plays a crucial role in maintaining a sustainable paper cycle, because without their conscientious actions after use, paper would never be recycled.</a:t>
            </a:r>
          </a:p>
          <a:p>
            <a:pPr algn="l"/>
            <a:r>
              <a:rPr lang="en-US" b="1" i="0" dirty="0">
                <a:solidFill>
                  <a:srgbClr val="FFFFFF"/>
                </a:solidFill>
                <a:effectLst/>
                <a:latin typeface="futura-pt"/>
              </a:rPr>
              <a:t>Collection and sorting</a:t>
            </a:r>
          </a:p>
          <a:p>
            <a:pPr algn="l"/>
            <a:r>
              <a:rPr lang="en-US" b="0" i="0" dirty="0">
                <a:solidFill>
                  <a:srgbClr val="FFFFFF"/>
                </a:solidFill>
                <a:effectLst/>
                <a:latin typeface="Helvetica" panose="020B0604020202020204" pitchFamily="34" charset="0"/>
              </a:rPr>
              <a:t>One basic rule in using recovered paper is that you can only make a high-quality product from high quality raw material. So if you want to recycle used paper into graphic papers, then you need to sort out the higher quality use paper from lower quality packaging. Only </a:t>
            </a:r>
            <a:r>
              <a:rPr lang="en-US" b="0" i="0" dirty="0" err="1">
                <a:solidFill>
                  <a:srgbClr val="FFFFFF"/>
                </a:solidFill>
                <a:effectLst/>
                <a:latin typeface="Helvetica" panose="020B0604020202020204" pitchFamily="34" charset="0"/>
              </a:rPr>
              <a:t>light-coloured</a:t>
            </a:r>
            <a:r>
              <a:rPr lang="en-US" b="0" i="0" dirty="0">
                <a:solidFill>
                  <a:srgbClr val="FFFFFF"/>
                </a:solidFill>
                <a:effectLst/>
                <a:latin typeface="Helvetica" panose="020B0604020202020204" pitchFamily="34" charset="0"/>
              </a:rPr>
              <a:t> recovered papers (newsprint, magazines, advertising materials) are suitable as a raw material for our graphic paper products. Collection and sorting of used paper is also needed in order to remove and separate other valuable recyclable materials such as glass, metals and plastic.</a:t>
            </a:r>
          </a:p>
          <a:p>
            <a:pPr algn="l"/>
            <a:br>
              <a:rPr lang="en-US" b="0" i="0" dirty="0">
                <a:solidFill>
                  <a:srgbClr val="000000"/>
                </a:solidFill>
                <a:effectLst/>
                <a:latin typeface="futura-pt"/>
              </a:rPr>
            </a:br>
            <a:r>
              <a:rPr lang="en-US" b="1" i="0" dirty="0">
                <a:solidFill>
                  <a:srgbClr val="FFFFFF"/>
                </a:solidFill>
                <a:effectLst/>
                <a:latin typeface="futura-pt"/>
              </a:rPr>
              <a:t>Recycling and deinking</a:t>
            </a:r>
          </a:p>
          <a:p>
            <a:pPr algn="l"/>
            <a:r>
              <a:rPr lang="en-US" b="0" i="0" dirty="0">
                <a:solidFill>
                  <a:srgbClr val="FFFFFF"/>
                </a:solidFill>
                <a:effectLst/>
                <a:latin typeface="Helvetica" panose="020B0604020202020204" pitchFamily="34" charset="0"/>
              </a:rPr>
              <a:t>Recovered paper needs to be de-inked before the cellulose </a:t>
            </a:r>
            <a:r>
              <a:rPr lang="en-US" b="0" i="0" dirty="0" err="1">
                <a:solidFill>
                  <a:srgbClr val="FFFFFF"/>
                </a:solidFill>
                <a:effectLst/>
                <a:latin typeface="Helvetica" panose="020B0604020202020204" pitchFamily="34" charset="0"/>
              </a:rPr>
              <a:t>fibres</a:t>
            </a:r>
            <a:r>
              <a:rPr lang="en-US" b="0" i="0" dirty="0">
                <a:solidFill>
                  <a:srgbClr val="FFFFFF"/>
                </a:solidFill>
                <a:effectLst/>
                <a:latin typeface="Helvetica" panose="020B0604020202020204" pitchFamily="34" charset="0"/>
              </a:rPr>
              <a:t> in it can be reused in papermaking. This process needs some chemicals and a certain amount of energy and water, and removes the inks, fillers and coatings from the paper to leave clean </a:t>
            </a:r>
            <a:r>
              <a:rPr lang="en-US" b="0" i="0" dirty="0" err="1">
                <a:solidFill>
                  <a:srgbClr val="FFFFFF"/>
                </a:solidFill>
                <a:effectLst/>
                <a:latin typeface="Helvetica" panose="020B0604020202020204" pitchFamily="34" charset="0"/>
              </a:rPr>
              <a:t>fibres</a:t>
            </a:r>
            <a:r>
              <a:rPr lang="en-US" b="0" i="0" dirty="0">
                <a:solidFill>
                  <a:srgbClr val="FFFFFF"/>
                </a:solidFill>
                <a:effectLst/>
                <a:latin typeface="Helvetica" panose="020B0604020202020204" pitchFamily="34" charset="0"/>
              </a:rPr>
              <a:t>. The by-product resulting from this process can be used as a fuel to generate energy for the mill, and in many cases the fillers and coating removed find reuse in the cement or construction industry, or even back in the papermaking process itself. It’s important to remember that some cellulose </a:t>
            </a:r>
            <a:r>
              <a:rPr lang="en-US" b="0" i="0" dirty="0" err="1">
                <a:solidFill>
                  <a:srgbClr val="FFFFFF"/>
                </a:solidFill>
                <a:effectLst/>
                <a:latin typeface="Helvetica" panose="020B0604020202020204" pitchFamily="34" charset="0"/>
              </a:rPr>
              <a:t>fibres</a:t>
            </a:r>
            <a:r>
              <a:rPr lang="en-US" b="0" i="0" dirty="0">
                <a:solidFill>
                  <a:srgbClr val="FFFFFF"/>
                </a:solidFill>
                <a:effectLst/>
                <a:latin typeface="Helvetica" panose="020B0604020202020204" pitchFamily="34" charset="0"/>
              </a:rPr>
              <a:t> are also lost during the deinking process and so the use of virgin </a:t>
            </a:r>
            <a:r>
              <a:rPr lang="en-US" b="0" i="0" dirty="0" err="1">
                <a:solidFill>
                  <a:srgbClr val="FFFFFF"/>
                </a:solidFill>
                <a:effectLst/>
                <a:latin typeface="Helvetica" panose="020B0604020202020204" pitchFamily="34" charset="0"/>
              </a:rPr>
              <a:t>fibres</a:t>
            </a:r>
            <a:r>
              <a:rPr lang="en-US" b="0" i="0" dirty="0">
                <a:solidFill>
                  <a:srgbClr val="FFFFFF"/>
                </a:solidFill>
                <a:effectLst/>
                <a:latin typeface="Helvetica" panose="020B0604020202020204" pitchFamily="34" charset="0"/>
              </a:rPr>
              <a:t> will always be necessary to maintain the paper cycle.</a:t>
            </a:r>
          </a:p>
          <a:p>
            <a:endParaRPr lang="en-US" dirty="0"/>
          </a:p>
        </p:txBody>
      </p:sp>
      <p:sp>
        <p:nvSpPr>
          <p:cNvPr id="4" name="Skaidrės numerio vietos rezervavimo ženklas 3"/>
          <p:cNvSpPr>
            <a:spLocks noGrp="1"/>
          </p:cNvSpPr>
          <p:nvPr>
            <p:ph type="sldNum" sz="quarter" idx="5"/>
          </p:nvPr>
        </p:nvSpPr>
        <p:spPr/>
        <p:txBody>
          <a:bodyPr/>
          <a:lstStyle/>
          <a:p>
            <a:fld id="{3B3D1A05-BC2C-4963-BB50-CF36FF1E632A}" type="slidenum">
              <a:rPr lang="de-AT" smtClean="0"/>
              <a:t>29</a:t>
            </a:fld>
            <a:endParaRPr lang="de-AT" dirty="0"/>
          </a:p>
        </p:txBody>
      </p:sp>
    </p:spTree>
    <p:extLst>
      <p:ext uri="{BB962C8B-B14F-4D97-AF65-F5344CB8AC3E}">
        <p14:creationId xmlns:p14="http://schemas.microsoft.com/office/powerpoint/2010/main" val="3141756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Paper packaging fits into the circular economy model seamlessly. Its raw material, wood fiber, is a renewable, natural and sustainable resource. Paper packaging is easily collected and recycled, ensuring these valuable fibers are used time and time again. </a:t>
            </a:r>
          </a:p>
          <a:p>
            <a:r>
              <a:rPr lang="en-US" dirty="0"/>
              <a:t>Well-designed, efficiently produced, appropriately used and responsibly disposed-of packaging provides multiple benefits. It is essential to prevent product damage and can help extend a product’s life. It helps improve efficiency in the supply chain and provides safe and convenient access to goods. Packaging communicates vital information to the customer whilst providing a great ‘unboxing experience’ to those receiving gifts or luxury items. However, poor material choices are damaging to both brands and the planet.</a:t>
            </a:r>
          </a:p>
          <a:p>
            <a:r>
              <a:rPr lang="en-US" dirty="0"/>
              <a:t>Paper packaging utilizes an exceptional amount of recycled material , but paper fibers cannot be recycled indefinitely, so there will always be a need for fresh/virgin wood fiber from sustainable sources to enter the cycle. Certification is important to communicate and demonstrate to stakeholders and final wood-product consumers the sustainability of forest management and its products.</a:t>
            </a:r>
          </a:p>
          <a:p>
            <a:r>
              <a:rPr lang="en-US" dirty="0"/>
              <a:t>The most common forest certification schemes in Europe are FSC® (Forest Stewardship Council) and PEFC™ (the </a:t>
            </a:r>
            <a:r>
              <a:rPr lang="en-US" dirty="0" err="1"/>
              <a:t>Programme</a:t>
            </a:r>
            <a:r>
              <a:rPr lang="en-US" dirty="0"/>
              <a:t> for the Endorsement of Forest Certification)</a:t>
            </a:r>
          </a:p>
          <a:p>
            <a:endParaRPr lang="en-US" dirty="0"/>
          </a:p>
        </p:txBody>
      </p:sp>
      <p:sp>
        <p:nvSpPr>
          <p:cNvPr id="4" name="Skaidrės numerio vietos rezervavimo ženklas 3"/>
          <p:cNvSpPr>
            <a:spLocks noGrp="1"/>
          </p:cNvSpPr>
          <p:nvPr>
            <p:ph type="sldNum" sz="quarter" idx="5"/>
          </p:nvPr>
        </p:nvSpPr>
        <p:spPr/>
        <p:txBody>
          <a:bodyPr/>
          <a:lstStyle/>
          <a:p>
            <a:fld id="{3B3D1A05-BC2C-4963-BB50-CF36FF1E632A}" type="slidenum">
              <a:rPr lang="de-AT" smtClean="0"/>
              <a:t>30</a:t>
            </a:fld>
            <a:endParaRPr lang="de-AT" dirty="0"/>
          </a:p>
        </p:txBody>
      </p:sp>
    </p:spTree>
    <p:extLst>
      <p:ext uri="{BB962C8B-B14F-4D97-AF65-F5344CB8AC3E}">
        <p14:creationId xmlns:p14="http://schemas.microsoft.com/office/powerpoint/2010/main" val="4918623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algn="just">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rPr>
              <a:t>Glass stands out as one of the best examples of the closed loop production model because it is one of the most effectively recycled materials in Europe (67% on average). This is not only because of its natural characteristics - it is 100% and infinitely recyclable - but also because of well-established separate collection schemes. More can be done however. Increasing recycled glass brings major benefits to the environment because when recycled glass is used, fewer raw materials are extracted, less waste is generated, less energy is used and less CO</a:t>
            </a:r>
            <a:r>
              <a:rPr lang="en-US" sz="1800" baseline="-25000" dirty="0">
                <a:solidFill>
                  <a:srgbClr val="000000"/>
                </a:solidFill>
                <a:effectLst/>
                <a:latin typeface="Calibri" panose="020F0502020204030204" pitchFamily="34" charset="0"/>
                <a:ea typeface="Times New Roman" panose="02020603050405020304" pitchFamily="18" charset="0"/>
              </a:rPr>
              <a:t>2</a:t>
            </a:r>
            <a:r>
              <a:rPr lang="en-US" sz="1800" dirty="0">
                <a:solidFill>
                  <a:srgbClr val="000000"/>
                </a:solidFill>
                <a:effectLst/>
                <a:latin typeface="Calibri" panose="020F0502020204030204" pitchFamily="34" charset="0"/>
                <a:ea typeface="Times New Roman" panose="02020603050405020304" pitchFamily="18" charset="0"/>
              </a:rPr>
              <a:t> is emitted.</a:t>
            </a:r>
            <a:endParaRPr lang="en-US" sz="1800" dirty="0">
              <a:effectLst/>
              <a:latin typeface="Calibri" panose="020F0502020204030204" pitchFamily="34" charset="0"/>
              <a:ea typeface="Calibri" panose="020F0502020204030204" pitchFamily="34" charset="0"/>
            </a:endParaRPr>
          </a:p>
          <a:p>
            <a:r>
              <a:rPr lang="en-US" sz="1800" dirty="0">
                <a:solidFill>
                  <a:srgbClr val="000000"/>
                </a:solidFill>
                <a:effectLst/>
                <a:latin typeface="Calibri" panose="020F0502020204030204" pitchFamily="34" charset="0"/>
                <a:ea typeface="Times New Roman" panose="02020603050405020304" pitchFamily="18" charset="0"/>
              </a:rPr>
              <a:t>Once produced, glass is one of those rare materials that can be 100% and infinitely recycled in a bottle-to-bottle loop without any loss of quality: recycled glass is not waste, but a precious resource the industry requires to replace virgin raw materials. Glass recycling has many benefits: more than 70% of all post-consumer glass packaging is recycled in the EU, thus keeping valuable resources out of landfills. One ton of recycled glass saves 1.2 tons of virgin raw materials and cuts CO2 emissions by 60%. The container glass manufacturing model fits perfectly with the EU’s ambition to build a circular economy. </a:t>
            </a:r>
            <a:endParaRPr lang="en-US" dirty="0"/>
          </a:p>
        </p:txBody>
      </p:sp>
      <p:sp>
        <p:nvSpPr>
          <p:cNvPr id="4" name="Skaidrės numerio vietos rezervavimo ženklas 3"/>
          <p:cNvSpPr>
            <a:spLocks noGrp="1"/>
          </p:cNvSpPr>
          <p:nvPr>
            <p:ph type="sldNum" sz="quarter" idx="5"/>
          </p:nvPr>
        </p:nvSpPr>
        <p:spPr/>
        <p:txBody>
          <a:bodyPr/>
          <a:lstStyle/>
          <a:p>
            <a:fld id="{3B3D1A05-BC2C-4963-BB50-CF36FF1E632A}" type="slidenum">
              <a:rPr lang="de-AT" smtClean="0"/>
              <a:t>32</a:t>
            </a:fld>
            <a:endParaRPr lang="de-AT" dirty="0"/>
          </a:p>
        </p:txBody>
      </p:sp>
    </p:spTree>
    <p:extLst>
      <p:ext uri="{BB962C8B-B14F-4D97-AF65-F5344CB8AC3E}">
        <p14:creationId xmlns:p14="http://schemas.microsoft.com/office/powerpoint/2010/main" val="21145071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algn="just">
              <a:lnSpc>
                <a:spcPct val="107000"/>
              </a:lnSpc>
              <a:spcBef>
                <a:spcPts val="0"/>
              </a:spcBef>
              <a:spcAft>
                <a:spcPts val="800"/>
              </a:spcAft>
            </a:pPr>
            <a:endParaRPr lang="en-US" dirty="0"/>
          </a:p>
        </p:txBody>
      </p:sp>
      <p:sp>
        <p:nvSpPr>
          <p:cNvPr id="4" name="Skaidrės numerio vietos rezervavimo ženklas 3"/>
          <p:cNvSpPr>
            <a:spLocks noGrp="1"/>
          </p:cNvSpPr>
          <p:nvPr>
            <p:ph type="sldNum" sz="quarter" idx="5"/>
          </p:nvPr>
        </p:nvSpPr>
        <p:spPr/>
        <p:txBody>
          <a:bodyPr/>
          <a:lstStyle/>
          <a:p>
            <a:fld id="{3B3D1A05-BC2C-4963-BB50-CF36FF1E632A}" type="slidenum">
              <a:rPr lang="de-AT" smtClean="0"/>
              <a:t>33</a:t>
            </a:fld>
            <a:endParaRPr lang="de-AT" dirty="0"/>
          </a:p>
        </p:txBody>
      </p:sp>
    </p:spTree>
    <p:extLst>
      <p:ext uri="{BB962C8B-B14F-4D97-AF65-F5344CB8AC3E}">
        <p14:creationId xmlns:p14="http://schemas.microsoft.com/office/powerpoint/2010/main" val="40590753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algn="ctr"/>
            <a:r>
              <a:rPr lang="en-US" b="1" i="0" dirty="0">
                <a:solidFill>
                  <a:srgbClr val="000000"/>
                </a:solidFill>
                <a:effectLst/>
                <a:latin typeface="daxprobold"/>
              </a:rPr>
              <a:t>It is 100% recyclable, again and again.</a:t>
            </a:r>
            <a:endParaRPr lang="en-US" b="0" i="0" dirty="0">
              <a:solidFill>
                <a:srgbClr val="000000"/>
              </a:solidFill>
              <a:effectLst/>
              <a:latin typeface="daxpro-regularregular"/>
            </a:endParaRPr>
          </a:p>
          <a:p>
            <a:pPr algn="l"/>
            <a:r>
              <a:rPr lang="en-US" b="0" i="0" dirty="0">
                <a:solidFill>
                  <a:srgbClr val="000000"/>
                </a:solidFill>
                <a:effectLst/>
                <a:latin typeface="daxpro-regularregular"/>
              </a:rPr>
              <a:t>Recycling means the economy can continue to flourish in a sustainable way, by reusing supplies and creating jobs to remake and resell products that we all rely on as consumers.  In fact, most of Europe’s glass is already recycled (recycling rates are at 80% and rising in Europe!) – but with your help, we can reach 100%. </a:t>
            </a:r>
          </a:p>
          <a:p>
            <a:pPr algn="ctr"/>
            <a:r>
              <a:rPr lang="en-US" b="1" i="0" dirty="0">
                <a:solidFill>
                  <a:srgbClr val="000000"/>
                </a:solidFill>
                <a:effectLst/>
                <a:latin typeface="daxprobold"/>
              </a:rPr>
              <a:t> It’s reusable and refillable.</a:t>
            </a:r>
            <a:endParaRPr lang="en-US" b="0" i="0" dirty="0">
              <a:solidFill>
                <a:srgbClr val="000000"/>
              </a:solidFill>
              <a:effectLst/>
              <a:latin typeface="daxpro-regularregular"/>
            </a:endParaRPr>
          </a:p>
          <a:p>
            <a:pPr algn="l"/>
            <a:r>
              <a:rPr lang="en-US" b="0" i="0" dirty="0">
                <a:solidFill>
                  <a:srgbClr val="000000"/>
                </a:solidFill>
                <a:effectLst/>
                <a:latin typeface="daxpro-regularregular"/>
              </a:rPr>
              <a:t>In addition to its recyclability properties, glass can be reused and refilled without losing quality. </a:t>
            </a:r>
            <a:r>
              <a:rPr lang="en-US" b="0" i="0" u="sng" dirty="0">
                <a:solidFill>
                  <a:srgbClr val="7AB2DC"/>
                </a:solidFill>
                <a:effectLst/>
                <a:latin typeface="daxpro-regularregular"/>
                <a:hlinkClick r:id="rId3"/>
              </a:rPr>
              <a:t>Bottles can be used up to 50 times before recycling</a:t>
            </a:r>
            <a:r>
              <a:rPr lang="en-US" b="0" i="0" dirty="0">
                <a:solidFill>
                  <a:srgbClr val="000000"/>
                </a:solidFill>
                <a:effectLst/>
                <a:latin typeface="daxpro-regularregular"/>
              </a:rPr>
              <a:t> and remelting them into new  containers at the end of their lives – closing the loop on a complete circular economy. </a:t>
            </a:r>
          </a:p>
          <a:p>
            <a:pPr algn="ctr"/>
            <a:r>
              <a:rPr lang="en-US" b="1" i="0" dirty="0">
                <a:solidFill>
                  <a:srgbClr val="000000"/>
                </a:solidFill>
                <a:effectLst/>
                <a:latin typeface="daxprobold"/>
              </a:rPr>
              <a:t> It is good for the environment.</a:t>
            </a:r>
            <a:endParaRPr lang="en-US" b="0" i="0" dirty="0">
              <a:solidFill>
                <a:srgbClr val="000000"/>
              </a:solidFill>
              <a:effectLst/>
              <a:latin typeface="daxpro-regularregular"/>
            </a:endParaRPr>
          </a:p>
          <a:p>
            <a:pPr algn="l"/>
            <a:r>
              <a:rPr lang="en-US" b="0" i="0" u="sng" dirty="0">
                <a:solidFill>
                  <a:srgbClr val="7AB2DC"/>
                </a:solidFill>
                <a:effectLst/>
                <a:latin typeface="daxpro-regularregular"/>
                <a:hlinkClick r:id="rId4"/>
              </a:rPr>
              <a:t>Recycling saves energy</a:t>
            </a:r>
            <a:r>
              <a:rPr lang="en-US" b="0" i="0" dirty="0">
                <a:solidFill>
                  <a:srgbClr val="000000"/>
                </a:solidFill>
                <a:effectLst/>
                <a:latin typeface="daxpro-regularregular"/>
              </a:rPr>
              <a:t>, natural resources, and substantially lowers carbon emissions. As cullet requires less energy to be melted and shaped, every </a:t>
            </a:r>
            <a:r>
              <a:rPr lang="en-US" b="0" i="0" dirty="0" err="1">
                <a:solidFill>
                  <a:srgbClr val="000000"/>
                </a:solidFill>
                <a:effectLst/>
                <a:latin typeface="daxpro-regularregular"/>
              </a:rPr>
              <a:t>tonne</a:t>
            </a:r>
            <a:r>
              <a:rPr lang="en-US" b="0" i="0" dirty="0">
                <a:solidFill>
                  <a:srgbClr val="000000"/>
                </a:solidFill>
                <a:effectLst/>
                <a:latin typeface="daxpro-regularregular"/>
              </a:rPr>
              <a:t> of cullet used saves 670 kg of CO2!</a:t>
            </a:r>
          </a:p>
          <a:p>
            <a:r>
              <a:rPr lang="en-US" b="0" i="0" dirty="0">
                <a:solidFill>
                  <a:srgbClr val="4D5E65"/>
                </a:solidFill>
                <a:effectLst/>
                <a:latin typeface="Neris"/>
              </a:rPr>
              <a:t>Glass’s inherent properties make it an ideal fit for the EU’s circular economy ambitions. Not only can glass be reused up to 50 times; it can also be endlessly recycled in a closed bottle-to-bottle loop, meaning a used glass bottle never has to be waste. Made from all natural resources, glass is impermeable, virtually inert, and always food safe – no matter how many times it is recycled.</a:t>
            </a:r>
            <a:endParaRPr lang="en-US" dirty="0"/>
          </a:p>
        </p:txBody>
      </p:sp>
      <p:sp>
        <p:nvSpPr>
          <p:cNvPr id="4" name="Skaidrės numerio vietos rezervavimo ženklas 3"/>
          <p:cNvSpPr>
            <a:spLocks noGrp="1"/>
          </p:cNvSpPr>
          <p:nvPr>
            <p:ph type="sldNum" sz="quarter" idx="5"/>
          </p:nvPr>
        </p:nvSpPr>
        <p:spPr/>
        <p:txBody>
          <a:bodyPr/>
          <a:lstStyle/>
          <a:p>
            <a:fld id="{3B3D1A05-BC2C-4963-BB50-CF36FF1E632A}" type="slidenum">
              <a:rPr lang="de-AT" smtClean="0"/>
              <a:t>34</a:t>
            </a:fld>
            <a:endParaRPr lang="de-AT" dirty="0"/>
          </a:p>
        </p:txBody>
      </p:sp>
    </p:spTree>
    <p:extLst>
      <p:ext uri="{BB962C8B-B14F-4D97-AF65-F5344CB8AC3E}">
        <p14:creationId xmlns:p14="http://schemas.microsoft.com/office/powerpoint/2010/main" val="1430251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Organic materials follow a different reuse process than technical materials. Technical materials are also called synthetic materials. Because of this difference in the reuse process, it is important that after use, organic and technical materials can be properly separated from each other after use.</a:t>
            </a:r>
          </a:p>
          <a:p>
            <a:r>
              <a:rPr lang="en-US" dirty="0"/>
              <a:t>Technical materials such as fossil fuels, plastics and metals have limited availability and cannot be easily recreated. In the techno-cycle it is important that stocks of such finite materials are properly managed. In a circular economy, these materials are only used instead of being consumed. After use, materials are recovered from residual flows at their original value.</a:t>
            </a:r>
          </a:p>
          <a:p>
            <a:r>
              <a:rPr lang="en-US" dirty="0"/>
              <a:t>Organic materials such as wood, food and water can be incorporated into the ecosystem and re-generated through biological processes. In the biocycle it is important to let the ecosystem do its work as well as possible. Consumption may take place during this cycle (fertilization, food, water) as long as the streams are not contaminated with toxic substances and ecosystems are not overloaded. Renewable organic raw materials can then be regenerated (Ellen MacArthur Foundation, 2015a).</a:t>
            </a:r>
          </a:p>
          <a:p>
            <a:endParaRPr lang="en-US" dirty="0"/>
          </a:p>
        </p:txBody>
      </p:sp>
      <p:sp>
        <p:nvSpPr>
          <p:cNvPr id="4" name="Skaidrės numerio vietos rezervavimo ženklas 3"/>
          <p:cNvSpPr>
            <a:spLocks noGrp="1"/>
          </p:cNvSpPr>
          <p:nvPr>
            <p:ph type="sldNum" sz="quarter" idx="5"/>
          </p:nvPr>
        </p:nvSpPr>
        <p:spPr/>
        <p:txBody>
          <a:bodyPr/>
          <a:lstStyle/>
          <a:p>
            <a:fld id="{3B3D1A05-BC2C-4963-BB50-CF36FF1E632A}" type="slidenum">
              <a:rPr lang="de-AT" smtClean="0"/>
              <a:t>5</a:t>
            </a:fld>
            <a:endParaRPr lang="de-AT" dirty="0"/>
          </a:p>
        </p:txBody>
      </p:sp>
    </p:spTree>
    <p:extLst>
      <p:ext uri="{BB962C8B-B14F-4D97-AF65-F5344CB8AC3E}">
        <p14:creationId xmlns:p14="http://schemas.microsoft.com/office/powerpoint/2010/main" val="12902279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endParaRPr lang="en-US" dirty="0"/>
          </a:p>
          <a:p>
            <a:r>
              <a:rPr lang="en-US" dirty="0"/>
              <a:t>The EU is aiming to ensure a secure and sustainable supply of critical raw materials for Europe’s industry. </a:t>
            </a:r>
          </a:p>
          <a:p>
            <a:r>
              <a:rPr lang="en-US" dirty="0"/>
              <a:t>EUROPE FACES DEPENDENCIES ON KEY CRITICAL RAW MATERIALS</a:t>
            </a:r>
          </a:p>
          <a:p>
            <a:r>
              <a:rPr lang="en-US" dirty="0"/>
              <a:t>The EU is heavily dependent on critical raw materials from a number of third countries. Our dependency, combined with the growing global demand due to the shift towards a digital and green economy makes supply chains vulnerable.</a:t>
            </a:r>
          </a:p>
          <a:p>
            <a:pPr algn="l"/>
            <a:r>
              <a:rPr lang="en-US" b="0" i="0" dirty="0">
                <a:solidFill>
                  <a:srgbClr val="212529"/>
                </a:solidFill>
                <a:effectLst/>
                <a:latin typeface="-apple-system"/>
              </a:rPr>
              <a:t>There is a great demand for metals and minerals in today´s society. In Europe, we consume about a quarter of the world´s raw materials but produce only three percent. This means a large dependency on imports. According to the EU, European production of raw materials needs to increase.</a:t>
            </a:r>
          </a:p>
          <a:p>
            <a:pPr algn="l"/>
            <a:r>
              <a:rPr lang="en-US" b="0" i="0" dirty="0">
                <a:solidFill>
                  <a:srgbClr val="212529"/>
                </a:solidFill>
                <a:effectLst/>
                <a:latin typeface="-apple-system"/>
              </a:rPr>
              <a:t>The EU has listed 34 minerals and metals as critical and/or of strategic importance for European society and welfare. These critical raw materials (CRMs) constitute ingredients in key technologies necessary for securing the green transition, </a:t>
            </a:r>
            <a:r>
              <a:rPr lang="en-US" b="0" i="0" dirty="0" err="1">
                <a:solidFill>
                  <a:srgbClr val="212529"/>
                </a:solidFill>
                <a:effectLst/>
                <a:latin typeface="-apple-system"/>
              </a:rPr>
              <a:t>digitalisation</a:t>
            </a:r>
            <a:r>
              <a:rPr lang="en-US" b="0" i="0" dirty="0">
                <a:solidFill>
                  <a:srgbClr val="212529"/>
                </a:solidFill>
                <a:effectLst/>
                <a:latin typeface="-apple-system"/>
              </a:rPr>
              <a:t>, space industry and </a:t>
            </a:r>
            <a:r>
              <a:rPr lang="en-US" b="0" i="0" dirty="0" err="1">
                <a:solidFill>
                  <a:srgbClr val="212529"/>
                </a:solidFill>
                <a:effectLst/>
                <a:latin typeface="-apple-system"/>
              </a:rPr>
              <a:t>defence</a:t>
            </a:r>
            <a:r>
              <a:rPr lang="en-US" b="0" i="0" dirty="0">
                <a:solidFill>
                  <a:srgbClr val="212529"/>
                </a:solidFill>
                <a:effectLst/>
                <a:latin typeface="-apple-system"/>
              </a:rPr>
              <a:t> capabilities. They are critical because of their economic importance in relation to the risk of supply interruption (the supply risk).</a:t>
            </a:r>
          </a:p>
          <a:p>
            <a:pPr algn="l"/>
            <a:r>
              <a:rPr lang="en-US" b="0" i="0" dirty="0">
                <a:solidFill>
                  <a:srgbClr val="212529"/>
                </a:solidFill>
                <a:effectLst/>
                <a:latin typeface="-apple-system"/>
              </a:rPr>
              <a:t>The latest list, which was determined in 2023, also includes a group of 16 so-called strategic raw materials (SRMs) of even greater priority. Two metals in this group are not classified as critical, only as strategic: copper and nickel. Their global production is sufficiently diversified not to have a high supply risk, but they are considered to be so fundamental, above all for electrification, as to be included in the strategic classification.</a:t>
            </a:r>
          </a:p>
          <a:p>
            <a:endParaRPr lang="en-US" dirty="0"/>
          </a:p>
          <a:p>
            <a:r>
              <a:rPr lang="en-US" dirty="0"/>
              <a:t>WHAT ARE WE DOING?</a:t>
            </a:r>
          </a:p>
          <a:p>
            <a:r>
              <a:rPr lang="en-US" dirty="0"/>
              <a:t>The European Critical Raw Materials Act aims to strengthen EU’s critical raw materials capacities along all stages of the value chain. It aims to increase our resilience by reducing dependencies, increasing preparedness and promoting supply chain sustainability and circularity.</a:t>
            </a:r>
          </a:p>
          <a:p>
            <a:r>
              <a:rPr lang="en-US" dirty="0"/>
              <a:t>List of Critical Raw Materials</a:t>
            </a:r>
          </a:p>
          <a:p>
            <a:r>
              <a:rPr lang="en-US" dirty="0"/>
              <a:t>It identifies raw materials which are important for the whole European economy and face a high risk of supply disruption.</a:t>
            </a:r>
          </a:p>
          <a:p>
            <a:r>
              <a:rPr lang="en-US" dirty="0"/>
              <a:t>List of Strategic Raw Materials</a:t>
            </a:r>
          </a:p>
          <a:p>
            <a:r>
              <a:rPr lang="en-US" dirty="0"/>
              <a:t>It identifies a list of raw materials </a:t>
            </a:r>
            <a:r>
              <a:rPr lang="en-US" dirty="0" err="1"/>
              <a:t>characterised</a:t>
            </a:r>
            <a:r>
              <a:rPr lang="en-US" dirty="0"/>
              <a:t> by high strategic importance and projected global supply/demand imbalances.</a:t>
            </a:r>
          </a:p>
        </p:txBody>
      </p:sp>
      <p:sp>
        <p:nvSpPr>
          <p:cNvPr id="4" name="Skaidrės numerio vietos rezervavimo ženklas 3"/>
          <p:cNvSpPr>
            <a:spLocks noGrp="1"/>
          </p:cNvSpPr>
          <p:nvPr>
            <p:ph type="sldNum" sz="quarter" idx="5"/>
          </p:nvPr>
        </p:nvSpPr>
        <p:spPr/>
        <p:txBody>
          <a:bodyPr/>
          <a:lstStyle/>
          <a:p>
            <a:fld id="{3B3D1A05-BC2C-4963-BB50-CF36FF1E632A}" type="slidenum">
              <a:rPr lang="de-AT" smtClean="0"/>
              <a:t>37</a:t>
            </a:fld>
            <a:endParaRPr lang="de-AT" dirty="0"/>
          </a:p>
        </p:txBody>
      </p:sp>
    </p:spTree>
    <p:extLst>
      <p:ext uri="{BB962C8B-B14F-4D97-AF65-F5344CB8AC3E}">
        <p14:creationId xmlns:p14="http://schemas.microsoft.com/office/powerpoint/2010/main" val="367850456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This list is based on the assessment described in the U.S. Department of Energy's (DOE's) most recent critical materials assessment, the 2023 DOE Critical Materials Assessment. The results of the assessment are shown in the criticality matrices below. The Final 2023 Critical Materials List includes all materials that were assessed as “critical” </a:t>
            </a:r>
          </a:p>
          <a:p>
            <a:r>
              <a:rPr lang="en-US" dirty="0"/>
              <a:t>or “near critical” in either the short or medium term – with the exception of uranium. </a:t>
            </a:r>
          </a:p>
          <a:p>
            <a:pPr algn="l"/>
            <a:r>
              <a:rPr lang="en-US" sz="1800" b="0" i="0" dirty="0">
                <a:solidFill>
                  <a:srgbClr val="292929"/>
                </a:solidFill>
                <a:effectLst/>
                <a:latin typeface="Karla" pitchFamily="2" charset="0"/>
              </a:rPr>
              <a:t>This list includes critical materials for energy, as determined by the Secretary of Energy, as well as those critical minerals on the 2022 final list published by the Secretary of Interior, acting through the director of the U.S. Geological Survey</a:t>
            </a:r>
            <a:r>
              <a:rPr lang="en-US" b="0" i="0" dirty="0">
                <a:solidFill>
                  <a:srgbClr val="292929"/>
                </a:solidFill>
                <a:effectLst/>
                <a:latin typeface="Karla" pitchFamily="2" charset="0"/>
              </a:rPr>
              <a:t>.</a:t>
            </a:r>
            <a:r>
              <a:rPr lang="en-US" sz="1800" b="0" i="0" dirty="0">
                <a:solidFill>
                  <a:srgbClr val="292929"/>
                </a:solidFill>
                <a:effectLst/>
                <a:latin typeface="Karla" pitchFamily="2" charset="0"/>
              </a:rPr>
              <a:t> The Final 2023 Critical Materials List includes the following:</a:t>
            </a:r>
            <a:endParaRPr lang="en-US" b="0" i="0" dirty="0">
              <a:solidFill>
                <a:srgbClr val="292929"/>
              </a:solidFill>
              <a:effectLst/>
              <a:latin typeface="Karla" pitchFamily="2" charset="0"/>
            </a:endParaRPr>
          </a:p>
          <a:p>
            <a:pPr algn="l">
              <a:buFont typeface="Arial" panose="020B0604020202020204" pitchFamily="34" charset="0"/>
              <a:buChar char="•"/>
            </a:pPr>
            <a:r>
              <a:rPr lang="en-US" sz="1800" b="1" i="0" dirty="0">
                <a:solidFill>
                  <a:srgbClr val="292929"/>
                </a:solidFill>
                <a:effectLst/>
                <a:latin typeface="Karla" pitchFamily="2" charset="0"/>
              </a:rPr>
              <a:t>Critical materials for energy (“the electric eighteen”)</a:t>
            </a:r>
            <a:r>
              <a:rPr lang="en-US" sz="1800" b="0" i="0" dirty="0">
                <a:solidFill>
                  <a:srgbClr val="292929"/>
                </a:solidFill>
                <a:effectLst/>
                <a:latin typeface="Karla" pitchFamily="2" charset="0"/>
              </a:rPr>
              <a:t>: aluminum, cobalt, copper, dysprosium, electrical steel, fluorine, gallium, iridium, lithium, magnesium, natural graphite, neodymium, nickel, platinum, praseodymium, silicon, silicon carbide and terbium.</a:t>
            </a:r>
          </a:p>
          <a:p>
            <a:pPr algn="l">
              <a:buFont typeface="Arial" panose="020B0604020202020204" pitchFamily="34" charset="0"/>
              <a:buChar char="•"/>
            </a:pPr>
            <a:r>
              <a:rPr lang="en-US" sz="1800" b="1" i="0" dirty="0">
                <a:solidFill>
                  <a:srgbClr val="292929"/>
                </a:solidFill>
                <a:effectLst/>
                <a:latin typeface="Karla" pitchFamily="2" charset="0"/>
              </a:rPr>
              <a:t>Critical minerals</a:t>
            </a:r>
            <a:r>
              <a:rPr lang="en-US" sz="1800" b="0" i="0" dirty="0">
                <a:solidFill>
                  <a:srgbClr val="292929"/>
                </a:solidFill>
                <a:effectLst/>
                <a:latin typeface="Karla" pitchFamily="2" charset="0"/>
              </a:rPr>
              <a:t>: The Secretary of the Interior, acting through the director of the U.S. Geological Survey, published a </a:t>
            </a:r>
            <a:r>
              <a:rPr lang="en-US" sz="1800" b="1" i="0" u="none" strike="noStrike" dirty="0">
                <a:solidFill>
                  <a:srgbClr val="127EA8"/>
                </a:solidFill>
                <a:effectLst/>
                <a:latin typeface="Karla" pitchFamily="2" charset="0"/>
                <a:hlinkClick r:id="rId3"/>
              </a:rPr>
              <a:t>2022 final list of critical minerals that includes the following 50 minerals:</a:t>
            </a:r>
            <a:r>
              <a:rPr lang="en-US" sz="1800" b="0" i="0" dirty="0">
                <a:solidFill>
                  <a:srgbClr val="292929"/>
                </a:solidFill>
                <a:effectLst/>
                <a:latin typeface="Karla" pitchFamily="2" charset="0"/>
              </a:rPr>
              <a:t> “Aluminum, antimony, arsenic, barite, beryllium, bismuth, cerium, cesium, chromium, cobalt, dysprosium, erbium, europium, fluorspar, gadolinium, gallium, germanium, graphite, hafnium, holmium, indium, iridium, lanthanum, lithium, lutetium, magnesium, manganese, neodymium, nickel, niobium, palladium, platinum, praseodymium, rhodium, rubidium, ruthenium, samarium, scandium, tantalum, tellurium, terbium, thulium, tin, titanium, tungsten, vanadium, ytterbium, yttrium, zinc, and zirconium.”</a:t>
            </a:r>
            <a:endParaRPr lang="en-US" b="0" i="0" dirty="0">
              <a:solidFill>
                <a:srgbClr val="292929"/>
              </a:solidFill>
              <a:effectLst/>
              <a:latin typeface="Karla" pitchFamily="2" charset="0"/>
            </a:endParaRPr>
          </a:p>
          <a:p>
            <a:endParaRPr lang="en-US" dirty="0"/>
          </a:p>
        </p:txBody>
      </p:sp>
      <p:sp>
        <p:nvSpPr>
          <p:cNvPr id="4" name="Skaidrės numerio vietos rezervavimo ženklas 3"/>
          <p:cNvSpPr>
            <a:spLocks noGrp="1"/>
          </p:cNvSpPr>
          <p:nvPr>
            <p:ph type="sldNum" sz="quarter" idx="5"/>
          </p:nvPr>
        </p:nvSpPr>
        <p:spPr/>
        <p:txBody>
          <a:bodyPr/>
          <a:lstStyle/>
          <a:p>
            <a:fld id="{3B3D1A05-BC2C-4963-BB50-CF36FF1E632A}" type="slidenum">
              <a:rPr lang="de-AT" smtClean="0"/>
              <a:t>38</a:t>
            </a:fld>
            <a:endParaRPr lang="de-AT" dirty="0"/>
          </a:p>
        </p:txBody>
      </p:sp>
    </p:spTree>
    <p:extLst>
      <p:ext uri="{BB962C8B-B14F-4D97-AF65-F5344CB8AC3E}">
        <p14:creationId xmlns:p14="http://schemas.microsoft.com/office/powerpoint/2010/main" val="423603987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algn="l"/>
            <a:r>
              <a:rPr lang="en-US" b="1" i="0" dirty="0">
                <a:solidFill>
                  <a:srgbClr val="212529"/>
                </a:solidFill>
                <a:effectLst/>
                <a:latin typeface="myriad-pro-condensed"/>
              </a:rPr>
              <a:t>How to read the map?</a:t>
            </a:r>
          </a:p>
          <a:p>
            <a:pPr algn="l"/>
            <a:r>
              <a:rPr lang="en-US" b="0" i="0" dirty="0">
                <a:solidFill>
                  <a:srgbClr val="212529"/>
                </a:solidFill>
                <a:effectLst/>
                <a:latin typeface="-apple-system"/>
              </a:rPr>
              <a:t>Each circle shows the total production of various critical minerals and metals for each country, calculated as percentage by weight. The percentages show the share of world production for a certain substance (the total areas of the pie charts for a certain substance together make up 100 percent, again based on weight). For example, Brazil produces 92 percent of the world's niobium. The map also shows that China completely dominates the global production of critical raw materials even if they do not produce all of these. Note that this map applies only to critical metals and minerals. Thus, for example, Sweden is not included, otherwise a major producer within the EU of iron ore, precious metals and base metals.</a:t>
            </a:r>
          </a:p>
          <a:p>
            <a:pPr algn="l"/>
            <a:r>
              <a:rPr lang="en-US" b="0" i="0" dirty="0">
                <a:solidFill>
                  <a:srgbClr val="212529"/>
                </a:solidFill>
                <a:effectLst/>
                <a:latin typeface="-apple-system"/>
              </a:rPr>
              <a:t>Source: SCRREEN2/EU.</a:t>
            </a:r>
          </a:p>
          <a:p>
            <a:endParaRPr lang="en-US" dirty="0"/>
          </a:p>
        </p:txBody>
      </p:sp>
      <p:sp>
        <p:nvSpPr>
          <p:cNvPr id="4" name="Skaidrės numerio vietos rezervavimo ženklas 3"/>
          <p:cNvSpPr>
            <a:spLocks noGrp="1"/>
          </p:cNvSpPr>
          <p:nvPr>
            <p:ph type="sldNum" sz="quarter" idx="5"/>
          </p:nvPr>
        </p:nvSpPr>
        <p:spPr/>
        <p:txBody>
          <a:bodyPr/>
          <a:lstStyle/>
          <a:p>
            <a:fld id="{3B3D1A05-BC2C-4963-BB50-CF36FF1E632A}" type="slidenum">
              <a:rPr lang="de-AT" smtClean="0"/>
              <a:t>39</a:t>
            </a:fld>
            <a:endParaRPr lang="de-AT" dirty="0"/>
          </a:p>
        </p:txBody>
      </p:sp>
    </p:spTree>
    <p:extLst>
      <p:ext uri="{BB962C8B-B14F-4D97-AF65-F5344CB8AC3E}">
        <p14:creationId xmlns:p14="http://schemas.microsoft.com/office/powerpoint/2010/main" val="15185266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The circular economy for critical minerals does not just denote ‘recycling.’ The principle of waste reduction should occur throughout the entire supply chain, and many circular economy practices for critical minerals arise well before a product reaches end-of-life.</a:t>
            </a:r>
          </a:p>
          <a:p>
            <a:r>
              <a:rPr lang="en-US" dirty="0"/>
              <a:t>For example, at the primary production stage, mines that typically focus on base metals have the opportunity to extract lesser known ‘critical minerals’ from their waste as by-products. This reduces the amount of waste rock and the number of new mines needed for critical minerals.</a:t>
            </a:r>
          </a:p>
          <a:p>
            <a:r>
              <a:rPr lang="en-US" dirty="0"/>
              <a:t>Mineral wastes, such as tailings, are rich sources of critical minerals that, in comparison to primary sources, have been pre-processed, offering an easy to access, low-cost option to secure critical minerals. However, adding new technologies to extract by-products to a company’s operations for critical minerals may not immediately compensate for additional costs, therefore, it needs encouragement and support from government.</a:t>
            </a:r>
          </a:p>
          <a:p>
            <a:r>
              <a:rPr lang="en-US" dirty="0"/>
              <a:t>At the midstream stage, when mined materials are transformed into the compounds needed by manufacturers, there are many circular economy opportunities. Instead of being wasted, offcuts from the manufacturing process can be remanufactured. This is also where recycled materials can be reintroduced into the supply chain as secondary feedstock.</a:t>
            </a:r>
          </a:p>
          <a:p>
            <a:r>
              <a:rPr lang="en-US" dirty="0"/>
              <a:t>When advanced high-tech products like batteries, solar panels, mobile phones, and computer hard drives reach their end-of-life, these items can be processed to recover minerals and materials and sold back to the manufacturing sector as secondary feedstock. This reduces the pressure on primary inputs and supports the circular economy.</a:t>
            </a:r>
          </a:p>
          <a:p>
            <a:r>
              <a:rPr lang="en-US" dirty="0"/>
              <a:t>Consumers also have an essential role to play. Demand for critical minerals will continue to increase as the population grows and more people look forward to higher living standards. For example, there will always be an element of waste in buying new mobile phones and discarding not-quite-outdated phones each year. People who are serious about the tenets of a circular economy should remember the principles of repair and reuse and recognize that hefty consumerism is ultimately fueling our increasing need for critical minerals.</a:t>
            </a:r>
          </a:p>
          <a:p>
            <a:r>
              <a:rPr lang="en-US" dirty="0"/>
              <a:t>As the volume of end-of-life high-tech technologies and the critical minerals contained therein are relatively small, recovery and recycling efforts are nascent. A vicious circle arises when companies are unable to invest in a recycling plant because the feedstock is small and unreliable. Products are not being collected for recycling because there are not enough recycling plants for these niche materials. With the demand for advanced technologies expected to increase over the coming decades, governments now have opportunities to work with industry and consumers to foster a circular economy approach for critical materials.</a:t>
            </a:r>
          </a:p>
          <a:p>
            <a:r>
              <a:rPr lang="en-US" dirty="0"/>
              <a:t>Recycling for critical metals needs to be seen as a system which begins with collecting, sorting and dismantling, pre-processing to separate components containing valuable metals, and upgrading relevant fractions before final metallurgical processing. </a:t>
            </a:r>
          </a:p>
        </p:txBody>
      </p:sp>
      <p:sp>
        <p:nvSpPr>
          <p:cNvPr id="4" name="Skaidrės numerio vietos rezervavimo ženklas 3"/>
          <p:cNvSpPr>
            <a:spLocks noGrp="1"/>
          </p:cNvSpPr>
          <p:nvPr>
            <p:ph type="sldNum" sz="quarter" idx="5"/>
          </p:nvPr>
        </p:nvSpPr>
        <p:spPr/>
        <p:txBody>
          <a:bodyPr/>
          <a:lstStyle/>
          <a:p>
            <a:fld id="{3B3D1A05-BC2C-4963-BB50-CF36FF1E632A}" type="slidenum">
              <a:rPr lang="de-AT" smtClean="0"/>
              <a:t>40</a:t>
            </a:fld>
            <a:endParaRPr lang="de-AT" dirty="0"/>
          </a:p>
        </p:txBody>
      </p:sp>
    </p:spTree>
    <p:extLst>
      <p:ext uri="{BB962C8B-B14F-4D97-AF65-F5344CB8AC3E}">
        <p14:creationId xmlns:p14="http://schemas.microsoft.com/office/powerpoint/2010/main" val="32392598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Calibri" panose="020F0502020204030204" pitchFamily="34" charset="0"/>
              </a:rPr>
              <a:t>Eco-materials are defined as those materials that enhance environmental improvement throughout the whole life cycle, while maintaining accountable performance (</a:t>
            </a:r>
            <a:r>
              <a:rPr lang="en-US" sz="1800" dirty="0" err="1">
                <a:effectLst/>
                <a:latin typeface="Calibri" panose="020F0502020204030204" pitchFamily="34" charset="0"/>
                <a:ea typeface="Calibri" panose="020F0502020204030204" pitchFamily="34" charset="0"/>
                <a:cs typeface="Calibri" panose="020F0502020204030204" pitchFamily="34" charset="0"/>
              </a:rPr>
              <a:t>Halada</a:t>
            </a:r>
            <a:r>
              <a:rPr lang="en-US" sz="1800" dirty="0">
                <a:effectLst/>
                <a:latin typeface="Calibri" panose="020F0502020204030204" pitchFamily="34" charset="0"/>
                <a:ea typeface="Calibri" panose="020F0502020204030204" pitchFamily="34" charset="0"/>
                <a:cs typeface="Calibri" panose="020F0502020204030204" pitchFamily="34" charset="0"/>
              </a:rPr>
              <a:t> &amp; Yamamoto, 2001). Eco-materials play a key role in material science and technology to minimize environmental impacts, enhance the recyclability of materials, and to increase energy and material efficiency.  In North America and Europe, eco-materials are often called ‘environmentally-friendly materials’ or ‘environmentally preferable’ materials.</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kaidrės numerio vietos rezervavimo ženklas 3"/>
          <p:cNvSpPr>
            <a:spLocks noGrp="1"/>
          </p:cNvSpPr>
          <p:nvPr>
            <p:ph type="sldNum" sz="quarter" idx="5"/>
          </p:nvPr>
        </p:nvSpPr>
        <p:spPr/>
        <p:txBody>
          <a:bodyPr/>
          <a:lstStyle/>
          <a:p>
            <a:fld id="{3B3D1A05-BC2C-4963-BB50-CF36FF1E632A}" type="slidenum">
              <a:rPr lang="de-AT" smtClean="0"/>
              <a:t>42</a:t>
            </a:fld>
            <a:endParaRPr lang="de-AT" dirty="0"/>
          </a:p>
        </p:txBody>
      </p:sp>
    </p:spTree>
    <p:extLst>
      <p:ext uri="{BB962C8B-B14F-4D97-AF65-F5344CB8AC3E}">
        <p14:creationId xmlns:p14="http://schemas.microsoft.com/office/powerpoint/2010/main" val="2268280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The necessary conditions are as follows:</a:t>
            </a:r>
          </a:p>
          <a:p>
            <a:r>
              <a:rPr lang="en-US" dirty="0"/>
              <a:t>•	Significant environmental improvements compared to conventional materials (II),</a:t>
            </a:r>
          </a:p>
          <a:p>
            <a:r>
              <a:rPr lang="en-US" dirty="0"/>
              <a:t>•	No tradeoff of environmental load through the whole life cycles, and</a:t>
            </a:r>
          </a:p>
          <a:p>
            <a:r>
              <a:rPr lang="en-US" dirty="0"/>
              <a:t>•	If there is a tradeoff, whole life cycle is environmental</a:t>
            </a:r>
          </a:p>
          <a:p>
            <a:r>
              <a:rPr lang="en-US" dirty="0"/>
              <a:t>•	data must be available to verify the improvement of environmental performance (III).</a:t>
            </a:r>
          </a:p>
          <a:p>
            <a:endParaRPr lang="en-US" dirty="0"/>
          </a:p>
        </p:txBody>
      </p:sp>
      <p:sp>
        <p:nvSpPr>
          <p:cNvPr id="4" name="Skaidrės numerio vietos rezervavimo ženklas 3"/>
          <p:cNvSpPr>
            <a:spLocks noGrp="1"/>
          </p:cNvSpPr>
          <p:nvPr>
            <p:ph type="sldNum" sz="quarter" idx="5"/>
          </p:nvPr>
        </p:nvSpPr>
        <p:spPr/>
        <p:txBody>
          <a:bodyPr/>
          <a:lstStyle/>
          <a:p>
            <a:fld id="{3B3D1A05-BC2C-4963-BB50-CF36FF1E632A}" type="slidenum">
              <a:rPr lang="de-AT" smtClean="0"/>
              <a:t>44</a:t>
            </a:fld>
            <a:endParaRPr lang="de-AT" dirty="0"/>
          </a:p>
        </p:txBody>
      </p:sp>
    </p:spTree>
    <p:extLst>
      <p:ext uri="{BB962C8B-B14F-4D97-AF65-F5344CB8AC3E}">
        <p14:creationId xmlns:p14="http://schemas.microsoft.com/office/powerpoint/2010/main" val="112206838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How to choose: Cleaner materials, Renewable materials, Lower energy content materials, Recycled materials, Recyclable materials, Materials with positive social impact, i.e., generating local income, Reduction of materials usage.</a:t>
            </a:r>
          </a:p>
        </p:txBody>
      </p:sp>
      <p:sp>
        <p:nvSpPr>
          <p:cNvPr id="4" name="Skaidrės numerio vietos rezervavimo ženklas 3"/>
          <p:cNvSpPr>
            <a:spLocks noGrp="1"/>
          </p:cNvSpPr>
          <p:nvPr>
            <p:ph type="sldNum" sz="quarter" idx="5"/>
          </p:nvPr>
        </p:nvSpPr>
        <p:spPr/>
        <p:txBody>
          <a:bodyPr/>
          <a:lstStyle/>
          <a:p>
            <a:fld id="{3B3D1A05-BC2C-4963-BB50-CF36FF1E632A}" type="slidenum">
              <a:rPr lang="de-AT" smtClean="0"/>
              <a:t>46</a:t>
            </a:fld>
            <a:endParaRPr lang="de-AT" dirty="0"/>
          </a:p>
        </p:txBody>
      </p:sp>
    </p:spTree>
    <p:extLst>
      <p:ext uri="{BB962C8B-B14F-4D97-AF65-F5344CB8AC3E}">
        <p14:creationId xmlns:p14="http://schemas.microsoft.com/office/powerpoint/2010/main" val="1518406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sz="1800" dirty="0">
                <a:solidFill>
                  <a:srgbClr val="000000"/>
                </a:solidFill>
                <a:effectLst/>
                <a:latin typeface="Calibri" panose="020F0502020204030204" pitchFamily="34" charset="0"/>
                <a:ea typeface="Times New Roman" panose="02020603050405020304" pitchFamily="18" charset="0"/>
              </a:rPr>
              <a:t>The use of plastics in modern society is ubiquitous. Is it in fact remarkably difficult to find anything we use or interact with on a daily basis that is not made of or contains one or more types of plastic. With increased knowledge has come a greater utilization and exploitation of these plastics. Consider the annual production of plastics per capita. The global population has increased from about 2.5 billion in 1950 to 7.7 billion people today, i.e., a threefold increase. By comparison, the normalized plastics production, i.e., the mass produced per capita per year averaged across the global population, shows that there has been an almost 50-fold increase in the mass of plastics per capita generated over this period</a:t>
            </a:r>
            <a:r>
              <a:rPr lang="lt-LT" sz="1800" dirty="0">
                <a:solidFill>
                  <a:srgbClr val="000000"/>
                </a:solidFill>
                <a:effectLst/>
                <a:latin typeface="Calibri" panose="020F0502020204030204" pitchFamily="34" charset="0"/>
                <a:ea typeface="Times New Roman" panose="02020603050405020304" pitchFamily="18" charset="0"/>
              </a:rPr>
              <a:t>.</a:t>
            </a:r>
          </a:p>
          <a:p>
            <a:r>
              <a:rPr lang="en-US" sz="1800" dirty="0">
                <a:solidFill>
                  <a:srgbClr val="000000"/>
                </a:solidFill>
                <a:effectLst/>
                <a:latin typeface="Calibri" panose="020F0502020204030204" pitchFamily="34" charset="0"/>
                <a:ea typeface="Times New Roman" panose="02020603050405020304" pitchFamily="18" charset="0"/>
              </a:rPr>
              <a:t>In the context of plastics, achieving a circular economy presents enormous challenges, not least because our current approaches to plastic production, usage and fate generally do not meet most, if any, of the principles of a circular economy. A case in point is the dominance of fossil fuels as plastics feedstocks, which clearly contradicts a key principle of circular economy of only using renewable resources. Other contradictions can be seen with the current fate of plastics after use, i.e., their end-of-life. Even with the rise in recycling practices over recent years, most end-of-life plastics are currently either still sent to landﬁll or increasingly incinerated for energy recovery, both practices that not only damage the environment in different ways, but also represent an enormous loss of a valuable resource. To achieve a circular economy of plastics, signiﬁcant changes to current practices will need to be employed that include new and sustainable approaches to eco-design, reuse, repair and maintenance, leasing and sharing, recycling, and chemical conversion, quite apart from the necessary social and economic changes that will be required (</a:t>
            </a:r>
            <a:r>
              <a:rPr lang="en-GB" sz="1800" dirty="0">
                <a:solidFill>
                  <a:srgbClr val="000000"/>
                </a:solidFill>
                <a:effectLst/>
                <a:latin typeface="Calibri" panose="020F0502020204030204" pitchFamily="34" charset="0"/>
                <a:ea typeface="Times New Roman" panose="02020603050405020304" pitchFamily="18" charset="0"/>
              </a:rPr>
              <a:t>Bucknall, 2020)</a:t>
            </a:r>
            <a:r>
              <a:rPr lang="lt-LT" sz="1800" dirty="0">
                <a:solidFill>
                  <a:srgbClr val="000000"/>
                </a:solidFill>
                <a:effectLst/>
                <a:latin typeface="Calibri" panose="020F0502020204030204" pitchFamily="34" charset="0"/>
                <a:ea typeface="Times New Roman" panose="02020603050405020304" pitchFamily="18" charset="0"/>
              </a:rPr>
              <a:t>.</a:t>
            </a:r>
            <a:endParaRPr lang="en-US" dirty="0"/>
          </a:p>
        </p:txBody>
      </p:sp>
      <p:sp>
        <p:nvSpPr>
          <p:cNvPr id="4" name="Skaidrės numerio vietos rezervavimo ženklas 3"/>
          <p:cNvSpPr>
            <a:spLocks noGrp="1"/>
          </p:cNvSpPr>
          <p:nvPr>
            <p:ph type="sldNum" sz="quarter" idx="5"/>
          </p:nvPr>
        </p:nvSpPr>
        <p:spPr/>
        <p:txBody>
          <a:bodyPr/>
          <a:lstStyle/>
          <a:p>
            <a:fld id="{3B3D1A05-BC2C-4963-BB50-CF36FF1E632A}" type="slidenum">
              <a:rPr lang="de-AT" smtClean="0"/>
              <a:t>7</a:t>
            </a:fld>
            <a:endParaRPr lang="de-AT" dirty="0"/>
          </a:p>
        </p:txBody>
      </p:sp>
    </p:spTree>
    <p:extLst>
      <p:ext uri="{BB962C8B-B14F-4D97-AF65-F5344CB8AC3E}">
        <p14:creationId xmlns:p14="http://schemas.microsoft.com/office/powerpoint/2010/main" val="4236086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sz="1800" dirty="0">
                <a:solidFill>
                  <a:srgbClr val="000000"/>
                </a:solidFill>
                <a:effectLst/>
                <a:latin typeface="Calibri" panose="020F0502020204030204" pitchFamily="34" charset="0"/>
                <a:ea typeface="Times New Roman" panose="02020603050405020304" pitchFamily="18" charset="0"/>
              </a:rPr>
              <a:t>The use of plastics in modern society is ubiquitous. Is it in fact remarkably difficult to find anything we use or interact with on a daily basis that is not made of or contains one or more types of plastic. With increased knowledge has come a greater utilization and exploitation of these plastics. Consider the annual production of plastics per capita. The global population has increased from about 2.5 billion in 1950 to 7.7 billion people today, i.e., a threefold increase. By comparison, the normalized plastics production, i.e., the mass produced per capita per year averaged across the global population, shows that there has been an almost 50-fold increase in the mass of plastics per capita generated over this period</a:t>
            </a:r>
            <a:r>
              <a:rPr lang="lt-LT" sz="1800" dirty="0">
                <a:solidFill>
                  <a:srgbClr val="000000"/>
                </a:solidFill>
                <a:effectLst/>
                <a:latin typeface="Calibri" panose="020F0502020204030204" pitchFamily="34" charset="0"/>
                <a:ea typeface="Times New Roman" panose="02020603050405020304" pitchFamily="18" charset="0"/>
              </a:rPr>
              <a:t>.</a:t>
            </a:r>
          </a:p>
          <a:p>
            <a:r>
              <a:rPr lang="en-US" sz="1800" dirty="0">
                <a:solidFill>
                  <a:srgbClr val="000000"/>
                </a:solidFill>
                <a:effectLst/>
                <a:latin typeface="Calibri" panose="020F0502020204030204" pitchFamily="34" charset="0"/>
                <a:ea typeface="Times New Roman" panose="02020603050405020304" pitchFamily="18" charset="0"/>
              </a:rPr>
              <a:t>In the context of plastics, achieving a circular economy presents enormous challenges, not least because our current approaches to plastic production, usage and fate generally do not meet most, if any, of the principles of a circular economy. A case in point is the dominance of fossil fuels as plastics feedstocks, which clearly contradicts a key principle of circular economy of only using renewable resources. Other contradictions can be seen with the current fate of plastics after use, i.e., their end-of-life. Even with the rise in recycling practices over recent years, most end-of-life plastics are currently either still sent to landﬁll or increasingly incinerated for energy recovery, both practices that not only damage the environment in different ways, but also represent an enormous loss of a valuable resource. To achieve a circular economy of plastics, signiﬁcant changes to current practices will need to be employed that include new and sustainable approaches to eco-design, reuse, repair and maintenance, leasing and sharing, recycling, and chemical conversion, quite apart from the necessary social and economic changes that will be required (</a:t>
            </a:r>
            <a:r>
              <a:rPr lang="en-GB" sz="1800" dirty="0">
                <a:solidFill>
                  <a:srgbClr val="000000"/>
                </a:solidFill>
                <a:effectLst/>
                <a:latin typeface="Calibri" panose="020F0502020204030204" pitchFamily="34" charset="0"/>
                <a:ea typeface="Times New Roman" panose="02020603050405020304" pitchFamily="18" charset="0"/>
              </a:rPr>
              <a:t>Bucknall, 2020)</a:t>
            </a:r>
            <a:r>
              <a:rPr lang="lt-LT" sz="1800" dirty="0">
                <a:solidFill>
                  <a:srgbClr val="000000"/>
                </a:solidFill>
                <a:effectLst/>
                <a:latin typeface="Calibri" panose="020F0502020204030204" pitchFamily="34" charset="0"/>
                <a:ea typeface="Times New Roman" panose="02020603050405020304" pitchFamily="18" charset="0"/>
              </a:rPr>
              <a:t>.</a:t>
            </a:r>
            <a:endParaRPr lang="en-US" dirty="0"/>
          </a:p>
        </p:txBody>
      </p:sp>
      <p:sp>
        <p:nvSpPr>
          <p:cNvPr id="4" name="Skaidrės numerio vietos rezervavimo ženklas 3"/>
          <p:cNvSpPr>
            <a:spLocks noGrp="1"/>
          </p:cNvSpPr>
          <p:nvPr>
            <p:ph type="sldNum" sz="quarter" idx="5"/>
          </p:nvPr>
        </p:nvSpPr>
        <p:spPr/>
        <p:txBody>
          <a:bodyPr/>
          <a:lstStyle/>
          <a:p>
            <a:fld id="{3B3D1A05-BC2C-4963-BB50-CF36FF1E632A}" type="slidenum">
              <a:rPr lang="de-AT" smtClean="0"/>
              <a:t>8</a:t>
            </a:fld>
            <a:endParaRPr lang="de-AT" dirty="0"/>
          </a:p>
        </p:txBody>
      </p:sp>
    </p:spTree>
    <p:extLst>
      <p:ext uri="{BB962C8B-B14F-4D97-AF65-F5344CB8AC3E}">
        <p14:creationId xmlns:p14="http://schemas.microsoft.com/office/powerpoint/2010/main" val="579369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Times New Roman" panose="02020603050405020304" pitchFamily="18" charset="0"/>
              </a:rPr>
              <a:t>Applications of plastics can be grouped together into different sectors of use as shown in ﬁgure. While these usage data represent EU 28, NO and CH countries, they are similar to all developed nations. As can be seen, the largest sector of use for plastics accounting for approximately 40% of annual global production is in packaging. Although a huge range of plastics are known, with hundreds listed in materials databases, the vast volume of plastics that are used are limited to a small number. As shown in ﬁgure, over 80% of all plastics used are polyethylene (low-density, LDPE and high-density, HDPE), polypropylene (PP), polystyrene (PS and EPS), poly(vinyl chloride) (PVC), and poly(ethylene  terephthalate) (PET).</a:t>
            </a:r>
            <a:r>
              <a:rPr lang="lt-LT" sz="1800" dirty="0">
                <a:solidFill>
                  <a:srgbClr val="000000"/>
                </a:solidFill>
                <a:effectLst/>
                <a:latin typeface="Calibri" panose="020F0502020204030204" pitchFamily="34" charset="0"/>
                <a:ea typeface="Times New Roman" panose="02020603050405020304" pitchFamily="18" charset="0"/>
              </a:rPr>
              <a:t> </a:t>
            </a:r>
            <a:r>
              <a:rPr lang="en-US" sz="1800" dirty="0">
                <a:solidFill>
                  <a:srgbClr val="000000"/>
                </a:solidFill>
                <a:effectLst/>
                <a:latin typeface="Calibri" panose="020F0502020204030204" pitchFamily="34" charset="0"/>
                <a:ea typeface="Times New Roman" panose="02020603050405020304" pitchFamily="18" charset="0"/>
              </a:rPr>
              <a:t>For most of the era of modern synthetic plastics, their fate has largely been one of a linear economy, i.e., produce–use–discard. As discussed above, this short-sighted attitude has led to the global issues we are now facing. If fully implemented, a circular plastics economy would not only maintain use of plastics for a vast range of applications without having to use a different, potentially more expensive, or less optimal material, but also reduce the harm the loss of plastics are causing to the environment. The question therefore is, can a circular plastic economy be implemented and, if so, what are the hurdles to achieving it?</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kaidrės numerio vietos rezervavimo ženklas 3"/>
          <p:cNvSpPr>
            <a:spLocks noGrp="1"/>
          </p:cNvSpPr>
          <p:nvPr>
            <p:ph type="sldNum" sz="quarter" idx="5"/>
          </p:nvPr>
        </p:nvSpPr>
        <p:spPr/>
        <p:txBody>
          <a:bodyPr/>
          <a:lstStyle/>
          <a:p>
            <a:fld id="{3B3D1A05-BC2C-4963-BB50-CF36FF1E632A}" type="slidenum">
              <a:rPr lang="de-AT" smtClean="0"/>
              <a:t>9</a:t>
            </a:fld>
            <a:endParaRPr lang="de-AT" dirty="0"/>
          </a:p>
        </p:txBody>
      </p:sp>
    </p:spTree>
    <p:extLst>
      <p:ext uri="{BB962C8B-B14F-4D97-AF65-F5344CB8AC3E}">
        <p14:creationId xmlns:p14="http://schemas.microsoft.com/office/powerpoint/2010/main" val="693159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Plastic brings many benefits. At the same time, there are some problematic items on the market that need to be eliminated to achieve a circular economy, and sometimes, plastic packaging can be avoided altogether while maintaining utility.</a:t>
            </a:r>
          </a:p>
          <a:p>
            <a:r>
              <a:rPr lang="en-US" dirty="0"/>
              <a:t>While improving recycling is crucial, we cannot recycle our way out of the plastic issues we currently face. Wherever relevant, reuse business models should be explored as a preferred solution (or ‘inner loop’ in circular economy terms), reducing the need for single-use plastic packaging. Reuse models, which provide an economically attractive opportunity for at least 20% of plastic packaging, need to be implemented in practice and at scale. Innovate to ensure that the plastics we do need are reusable, recyclable, or compostable. This requires a combination of redesign and innovation in business models, materials, packaging design, and reprocessing technologies. Compostable plastic packaging is not a blanket solution, but rather one for specific, targeted applications, because an effective collection and composting infrastructure is essential but often not in place. Circulate all the plastic items we use to keep them in the economy and out of the environment. No plastic should end up in the environment. Landfill, incineration, and waste-to-energy are not long-term solutions that support a circular economy. Governments are essential in setting up effective collection infrastructure, facilitating the establishment of related self-sustaining funding mechanisms, and providing an enabling regulatory and policy landscape. Businesses producing and/or selling packaging have a responsibility beyond the design and use of their packaging, which includes contributing towards it being collected and reused, recycled, or composted in practice.</a:t>
            </a:r>
          </a:p>
          <a:p>
            <a:endParaRPr lang="en-US" dirty="0"/>
          </a:p>
        </p:txBody>
      </p:sp>
      <p:sp>
        <p:nvSpPr>
          <p:cNvPr id="4" name="Skaidrės numerio vietos rezervavimo ženklas 3"/>
          <p:cNvSpPr>
            <a:spLocks noGrp="1"/>
          </p:cNvSpPr>
          <p:nvPr>
            <p:ph type="sldNum" sz="quarter" idx="5"/>
          </p:nvPr>
        </p:nvSpPr>
        <p:spPr/>
        <p:txBody>
          <a:bodyPr/>
          <a:lstStyle/>
          <a:p>
            <a:fld id="{3B3D1A05-BC2C-4963-BB50-CF36FF1E632A}" type="slidenum">
              <a:rPr lang="de-AT" smtClean="0"/>
              <a:t>10</a:t>
            </a:fld>
            <a:endParaRPr lang="de-AT" dirty="0"/>
          </a:p>
        </p:txBody>
      </p:sp>
    </p:spTree>
    <p:extLst>
      <p:ext uri="{BB962C8B-B14F-4D97-AF65-F5344CB8AC3E}">
        <p14:creationId xmlns:p14="http://schemas.microsoft.com/office/powerpoint/2010/main" val="1794976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r>
              <a:rPr lang="en-US" dirty="0"/>
              <a:t>Bioplastics — typically plastics manufactured from bio-based polymers — stand to contribute to more sustainable commercial plastic life cycles as part of a circular economy, in which virgin polymers are made from renewable or recycled raw materials. Carbon-neutral energy is used for production and products are reused or recycled at their end of life (EOL) (</a:t>
            </a:r>
            <a:r>
              <a:rPr lang="en-US" dirty="0" err="1"/>
              <a:t>Rosenboom</a:t>
            </a:r>
            <a:r>
              <a:rPr lang="en-US" dirty="0"/>
              <a:t>, Langer &amp; Traverso, 2022). Compared with fossil-based plastics, bio-based plastics can have a lower carbon footprint and exhibit advantageous material properties; moreover, they can be compatible with existing recycling streams and some offer biodegradation as an EOL scenario if performed in controlled or predictable environments. However, these benefits can have trade-offs, including negative agricultural impacts, competition with food production, unclear EOL management and higher costs. Emerging chemical and biological methods can enable the ‘upcycling’ of increasing volumes of heterogeneous plastic and bioplastic waste into higher-quality materials.</a:t>
            </a:r>
          </a:p>
        </p:txBody>
      </p:sp>
      <p:sp>
        <p:nvSpPr>
          <p:cNvPr id="4" name="Skaidrės numerio vietos rezervavimo ženklas 3"/>
          <p:cNvSpPr>
            <a:spLocks noGrp="1"/>
          </p:cNvSpPr>
          <p:nvPr>
            <p:ph type="sldNum" sz="quarter" idx="5"/>
          </p:nvPr>
        </p:nvSpPr>
        <p:spPr/>
        <p:txBody>
          <a:bodyPr/>
          <a:lstStyle/>
          <a:p>
            <a:fld id="{3B3D1A05-BC2C-4963-BB50-CF36FF1E632A}" type="slidenum">
              <a:rPr lang="de-AT" smtClean="0"/>
              <a:t>11</a:t>
            </a:fld>
            <a:endParaRPr lang="de-AT" dirty="0"/>
          </a:p>
        </p:txBody>
      </p:sp>
    </p:spTree>
    <p:extLst>
      <p:ext uri="{BB962C8B-B14F-4D97-AF65-F5344CB8AC3E}">
        <p14:creationId xmlns:p14="http://schemas.microsoft.com/office/powerpoint/2010/main" val="65850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kaidrės vaizdo vietos rezervavimo ženklas 1"/>
          <p:cNvSpPr>
            <a:spLocks noGrp="1" noRot="1" noChangeAspect="1"/>
          </p:cNvSpPr>
          <p:nvPr>
            <p:ph type="sldImg"/>
          </p:nvPr>
        </p:nvSpPr>
        <p:spPr/>
      </p:sp>
      <p:sp>
        <p:nvSpPr>
          <p:cNvPr id="3" name="Pastabų vietos rezervavimo ženkl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Times New Roman" panose="02020603050405020304" pitchFamily="18" charset="0"/>
              </a:rPr>
              <a:t>The plastics industry has traditionally been based on linear life cycles (grey arrows): crude oil is cracked and refined into monomers and polymer products using fossil energy, which, at their end of life, are either disposed of (~80%) with potential environmental leakage, incinerated (~10%) or, in the minority of cases (10% globally), mechanically recycled into lower-grade products, which also end up landfilled (</a:t>
            </a:r>
            <a:r>
              <a:rPr lang="en-GB" sz="1800" dirty="0">
                <a:solidFill>
                  <a:srgbClr val="000000"/>
                </a:solidFill>
                <a:effectLst/>
                <a:latin typeface="Calibri" panose="020F0502020204030204" pitchFamily="34" charset="0"/>
                <a:ea typeface="Times New Roman" panose="02020603050405020304" pitchFamily="18" charset="0"/>
              </a:rPr>
              <a:t>World Economic Forum, 2016)</a:t>
            </a:r>
            <a:r>
              <a:rPr lang="en-US" sz="1800" dirty="0">
                <a:solidFill>
                  <a:srgbClr val="000000"/>
                </a:solidFill>
                <a:effectLst/>
                <a:latin typeface="Calibri" panose="020F0502020204030204" pitchFamily="34" charset="0"/>
                <a:ea typeface="Times New Roman" panose="02020603050405020304" pitchFamily="18" charset="0"/>
              </a:rPr>
              <a:t>. In a ‘circular plastic economy’ (green arrows), plastic waste becomes raw material for a recycling process at its end of life, and all production and recycling processes are supplied with renewable energy 21,47,62</a:t>
            </a:r>
            <a:r>
              <a:rPr lang="en-GB" sz="1800" dirty="0">
                <a:effectLst/>
                <a:latin typeface="Calibri" panose="020F0502020204030204" pitchFamily="34" charset="0"/>
                <a:ea typeface="Calibri" panose="020F0502020204030204" pitchFamily="34" charset="0"/>
              </a:rPr>
              <a:t> (Bucknall, 2020)</a:t>
            </a:r>
            <a:r>
              <a:rPr lang="en-US" sz="1800" dirty="0">
                <a:solidFill>
                  <a:srgbClr val="000000"/>
                </a:solidFill>
                <a:effectLst/>
                <a:latin typeface="Calibri" panose="020F0502020204030204" pitchFamily="34" charset="0"/>
                <a:ea typeface="Times New Roman" panose="02020603050405020304" pitchFamily="18" charset="0"/>
              </a:rPr>
              <a:t>. Renewable resources (lignocellulosic biomass and pyrolysis oils) are the starting materials for polymer products, which all have a defined circular end-of-life scenario. CO2 generated through bioplastic incineration (blue arrow), aerobic composting or incineration of CH4 from anaerobic composting is a net-zero addition to the carbon cycle, as it is captured by photosynthesis into new biomass. Advanced recycling routes enable upcycling plastic waste: polymers with functional backbones (such as polyesters or polyamides) can be depolymerized biologically or chemically, and the subsequent monomers are polymerized into tailored high-quality or virgin-quality products (</a:t>
            </a:r>
            <a:r>
              <a:rPr lang="en-GB" sz="1800" dirty="0">
                <a:effectLst/>
                <a:latin typeface="Calibri" panose="020F0502020204030204" pitchFamily="34" charset="0"/>
                <a:ea typeface="Calibri" panose="020F0502020204030204" pitchFamily="34" charset="0"/>
              </a:rPr>
              <a:t>Coates &amp; </a:t>
            </a:r>
            <a:r>
              <a:rPr lang="en-GB" sz="1800" dirty="0" err="1">
                <a:effectLst/>
                <a:latin typeface="Calibri" panose="020F0502020204030204" pitchFamily="34" charset="0"/>
                <a:ea typeface="Calibri" panose="020F0502020204030204" pitchFamily="34" charset="0"/>
              </a:rPr>
              <a:t>Getzler</a:t>
            </a:r>
            <a:r>
              <a:rPr lang="en-GB" sz="1800" dirty="0">
                <a:effectLst/>
                <a:latin typeface="Calibri" panose="020F0502020204030204" pitchFamily="34" charset="0"/>
                <a:ea typeface="Calibri" panose="020F0502020204030204" pitchFamily="34" charset="0"/>
              </a:rPr>
              <a:t>, 2020)</a:t>
            </a:r>
            <a:r>
              <a:rPr lang="en-US" sz="1800" dirty="0">
                <a:solidFill>
                  <a:srgbClr val="000000"/>
                </a:solidFill>
                <a:effectLst/>
                <a:latin typeface="Calibri" panose="020F0502020204030204" pitchFamily="34" charset="0"/>
                <a:ea typeface="Times New Roman" panose="02020603050405020304" pitchFamily="18" charset="0"/>
              </a:rPr>
              <a:t>. Polymers with non-functional backbones such as polyolefins (including polyethylene (PE), bio-based PE, polypropylene (PP) and polystyrene) are better suited for cracking into hydrocarbon oil and gas by thermolysis and can then follow a similar upcycling path (</a:t>
            </a:r>
            <a:r>
              <a:rPr lang="en-GB" sz="1800" dirty="0" err="1">
                <a:effectLst/>
                <a:latin typeface="Calibri" panose="020F0502020204030204" pitchFamily="34" charset="0"/>
                <a:ea typeface="Calibri" panose="020F0502020204030204" pitchFamily="34" charset="0"/>
              </a:rPr>
              <a:t>Sharuddin</a:t>
            </a:r>
            <a:r>
              <a:rPr lang="en-GB" sz="1800" dirty="0">
                <a:effectLst/>
                <a:latin typeface="Calibri" panose="020F0502020204030204" pitchFamily="34" charset="0"/>
                <a:ea typeface="Calibri" panose="020F0502020204030204" pitchFamily="34" charset="0"/>
              </a:rPr>
              <a:t> et al., 2016)</a:t>
            </a: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kaidrės numerio vietos rezervavimo ženklas 3"/>
          <p:cNvSpPr>
            <a:spLocks noGrp="1"/>
          </p:cNvSpPr>
          <p:nvPr>
            <p:ph type="sldNum" sz="quarter" idx="5"/>
          </p:nvPr>
        </p:nvSpPr>
        <p:spPr/>
        <p:txBody>
          <a:bodyPr/>
          <a:lstStyle/>
          <a:p>
            <a:fld id="{3B3D1A05-BC2C-4963-BB50-CF36FF1E632A}" type="slidenum">
              <a:rPr lang="de-AT" smtClean="0"/>
              <a:t>12</a:t>
            </a:fld>
            <a:endParaRPr lang="de-AT" dirty="0"/>
          </a:p>
        </p:txBody>
      </p:sp>
    </p:spTree>
    <p:extLst>
      <p:ext uri="{BB962C8B-B14F-4D97-AF65-F5344CB8AC3E}">
        <p14:creationId xmlns:p14="http://schemas.microsoft.com/office/powerpoint/2010/main" val="14978412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ndard with 1 pic">
    <p:spTree>
      <p:nvGrpSpPr>
        <p:cNvPr id="1" name=""/>
        <p:cNvGrpSpPr/>
        <p:nvPr/>
      </p:nvGrpSpPr>
      <p:grpSpPr>
        <a:xfrm>
          <a:off x="0" y="0"/>
          <a:ext cx="0" cy="0"/>
          <a:chOff x="0" y="0"/>
          <a:chExt cx="0" cy="0"/>
        </a:xfrm>
      </p:grpSpPr>
      <p:sp>
        <p:nvSpPr>
          <p:cNvPr id="55" name="Rectangle 2"/>
          <p:cNvSpPr>
            <a:spLocks noChangeArrowheads="1"/>
          </p:cNvSpPr>
          <p:nvPr userDrawn="1"/>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AT"/>
          </a:p>
        </p:txBody>
      </p:sp>
      <p:sp>
        <p:nvSpPr>
          <p:cNvPr id="4" name="Bildplatzhalter 3"/>
          <p:cNvSpPr>
            <a:spLocks noGrp="1"/>
          </p:cNvSpPr>
          <p:nvPr>
            <p:ph type="pic" sz="quarter" idx="24"/>
          </p:nvPr>
        </p:nvSpPr>
        <p:spPr>
          <a:xfrm>
            <a:off x="0" y="0"/>
            <a:ext cx="5354664" cy="6858000"/>
          </a:xfrm>
          <a:prstGeom prst="rect">
            <a:avLst/>
          </a:prstGeom>
        </p:spPr>
        <p:txBody>
          <a:bodyPr/>
          <a:lstStyle/>
          <a:p>
            <a:endParaRPr lang="de-AT"/>
          </a:p>
        </p:txBody>
      </p:sp>
      <p:sp>
        <p:nvSpPr>
          <p:cNvPr id="3" name="Textplatzhalter 2"/>
          <p:cNvSpPr>
            <a:spLocks noGrp="1"/>
          </p:cNvSpPr>
          <p:nvPr>
            <p:ph type="body" sz="quarter" idx="25" hasCustomPrompt="1"/>
          </p:nvPr>
        </p:nvSpPr>
        <p:spPr>
          <a:xfrm>
            <a:off x="5826524" y="1879460"/>
            <a:ext cx="4669622" cy="944563"/>
          </a:xfrm>
          <a:prstGeom prst="rect">
            <a:avLst/>
          </a:prstGeom>
        </p:spPr>
        <p:txBody>
          <a:bodyPr>
            <a:noAutofit/>
          </a:bodyPr>
          <a:lstStyle>
            <a:lvl1pPr>
              <a:defRPr sz="4400">
                <a:solidFill>
                  <a:srgbClr val="5C8064"/>
                </a:solidFill>
              </a:defRPr>
            </a:lvl1pPr>
          </a:lstStyle>
          <a:p>
            <a:pPr lvl="0"/>
            <a:r>
              <a:rPr lang="de-DE" dirty="0"/>
              <a:t>Standard Title.</a:t>
            </a:r>
          </a:p>
        </p:txBody>
      </p:sp>
      <p:sp>
        <p:nvSpPr>
          <p:cNvPr id="22" name="Textplatzhalter 2"/>
          <p:cNvSpPr>
            <a:spLocks noGrp="1"/>
          </p:cNvSpPr>
          <p:nvPr>
            <p:ph type="body" sz="quarter" idx="26" hasCustomPrompt="1"/>
          </p:nvPr>
        </p:nvSpPr>
        <p:spPr>
          <a:xfrm>
            <a:off x="5826125" y="2611920"/>
            <a:ext cx="4670021" cy="944563"/>
          </a:xfrm>
          <a:prstGeom prst="rect">
            <a:avLst/>
          </a:prstGeom>
        </p:spPr>
        <p:txBody>
          <a:bodyPr>
            <a:noAutofit/>
          </a:bodyPr>
          <a:lstStyle>
            <a:lvl1pPr>
              <a:defRPr sz="2400" baseline="0">
                <a:solidFill>
                  <a:srgbClr val="007BB2"/>
                </a:solidFill>
              </a:defRPr>
            </a:lvl1pPr>
          </a:lstStyle>
          <a:p>
            <a:pPr lvl="0"/>
            <a:r>
              <a:rPr lang="de-DE" dirty="0"/>
              <a:t>Chapter </a:t>
            </a:r>
            <a:r>
              <a:rPr lang="de-DE" dirty="0" err="1"/>
              <a:t>intro</a:t>
            </a:r>
            <a:r>
              <a:rPr lang="de-DE" dirty="0"/>
              <a:t>, </a:t>
            </a:r>
            <a:r>
              <a:rPr lang="de-DE" dirty="0" err="1"/>
              <a:t>or</a:t>
            </a:r>
            <a:r>
              <a:rPr lang="de-DE" dirty="0"/>
              <a:t> </a:t>
            </a:r>
            <a:r>
              <a:rPr lang="de-DE" dirty="0" err="1"/>
              <a:t>else</a:t>
            </a:r>
            <a:r>
              <a:rPr lang="de-DE" dirty="0"/>
              <a:t>.</a:t>
            </a:r>
          </a:p>
        </p:txBody>
      </p:sp>
      <p:sp>
        <p:nvSpPr>
          <p:cNvPr id="7" name="Textplatzhalter 6"/>
          <p:cNvSpPr>
            <a:spLocks noGrp="1"/>
          </p:cNvSpPr>
          <p:nvPr>
            <p:ph type="body" sz="quarter" idx="27" hasCustomPrompt="1"/>
          </p:nvPr>
        </p:nvSpPr>
        <p:spPr>
          <a:xfrm>
            <a:off x="5826125" y="3211513"/>
            <a:ext cx="5994400" cy="1538287"/>
          </a:xfrm>
          <a:prstGeom prst="rect">
            <a:avLst/>
          </a:prstGeom>
        </p:spPr>
        <p:txBody>
          <a:bodyPr/>
          <a:lstStyle>
            <a:lvl1pPr>
              <a:defRPr sz="2200" b="0">
                <a:solidFill>
                  <a:schemeClr val="tx1"/>
                </a:solidFill>
              </a:defRPr>
            </a:lvl1pPr>
          </a:lstStyle>
          <a:p>
            <a:pPr>
              <a:lnSpc>
                <a:spcPts val="2500"/>
              </a:lnSpc>
            </a:pPr>
            <a:r>
              <a:rPr lang="en-US" dirty="0">
                <a:solidFill>
                  <a:srgbClr val="4B4B4B"/>
                </a:solidFill>
              </a:rPr>
              <a:t>Lorem ipsum dolor sit </a:t>
            </a:r>
            <a:r>
              <a:rPr lang="en-US" dirty="0" err="1">
                <a:solidFill>
                  <a:srgbClr val="4B4B4B"/>
                </a:solidFill>
              </a:rPr>
              <a:t>amet</a:t>
            </a:r>
            <a:r>
              <a:rPr lang="en-US" dirty="0">
                <a:solidFill>
                  <a:srgbClr val="4B4B4B"/>
                </a:solidFill>
              </a:rPr>
              <a:t>, </a:t>
            </a:r>
            <a:r>
              <a:rPr lang="en-US" dirty="0" err="1">
                <a:solidFill>
                  <a:srgbClr val="4B4B4B"/>
                </a:solidFill>
              </a:rPr>
              <a:t>consectetur</a:t>
            </a:r>
            <a:r>
              <a:rPr lang="en-US" dirty="0">
                <a:solidFill>
                  <a:srgbClr val="4B4B4B"/>
                </a:solidFill>
              </a:rPr>
              <a:t> </a:t>
            </a:r>
            <a:r>
              <a:rPr lang="en-US" dirty="0" err="1">
                <a:solidFill>
                  <a:srgbClr val="4B4B4B"/>
                </a:solidFill>
              </a:rPr>
              <a:t>adipiscing</a:t>
            </a:r>
            <a:r>
              <a:rPr lang="en-US" dirty="0">
                <a:solidFill>
                  <a:srgbClr val="4B4B4B"/>
                </a:solidFill>
              </a:rPr>
              <a:t> </a:t>
            </a:r>
            <a:r>
              <a:rPr lang="en-US" dirty="0" err="1">
                <a:solidFill>
                  <a:srgbClr val="4B4B4B"/>
                </a:solidFill>
              </a:rPr>
              <a:t>elit</a:t>
            </a:r>
            <a:r>
              <a:rPr lang="en-US" dirty="0">
                <a:solidFill>
                  <a:srgbClr val="4B4B4B"/>
                </a:solidFill>
              </a:rPr>
              <a:t>. </a:t>
            </a:r>
            <a:r>
              <a:rPr lang="en-US" dirty="0" err="1">
                <a:solidFill>
                  <a:srgbClr val="4B4B4B"/>
                </a:solidFill>
              </a:rPr>
              <a:t>Etiam</a:t>
            </a:r>
            <a:r>
              <a:rPr lang="en-US" dirty="0">
                <a:solidFill>
                  <a:srgbClr val="4B4B4B"/>
                </a:solidFill>
              </a:rPr>
              <a:t> </a:t>
            </a:r>
            <a:r>
              <a:rPr lang="en-US" dirty="0" err="1">
                <a:solidFill>
                  <a:srgbClr val="4B4B4B"/>
                </a:solidFill>
              </a:rPr>
              <a:t>eget</a:t>
            </a:r>
            <a:r>
              <a:rPr lang="en-US" dirty="0">
                <a:solidFill>
                  <a:srgbClr val="4B4B4B"/>
                </a:solidFill>
              </a:rPr>
              <a:t> quam lacus. </a:t>
            </a:r>
            <a:r>
              <a:rPr lang="en-US" dirty="0" err="1">
                <a:solidFill>
                  <a:srgbClr val="4B4B4B"/>
                </a:solidFill>
              </a:rPr>
              <a:t>Vivamus</a:t>
            </a:r>
            <a:r>
              <a:rPr lang="en-US" dirty="0">
                <a:solidFill>
                  <a:srgbClr val="4B4B4B"/>
                </a:solidFill>
              </a:rPr>
              <a:t> </a:t>
            </a:r>
            <a:r>
              <a:rPr lang="en-US" dirty="0" err="1">
                <a:solidFill>
                  <a:srgbClr val="4B4B4B"/>
                </a:solidFill>
              </a:rPr>
              <a:t>laoreet</a:t>
            </a:r>
            <a:r>
              <a:rPr lang="en-US" dirty="0">
                <a:solidFill>
                  <a:srgbClr val="4B4B4B"/>
                </a:solidFill>
              </a:rPr>
              <a:t> tempus lacus, in </a:t>
            </a:r>
            <a:r>
              <a:rPr lang="en-US" dirty="0" err="1">
                <a:solidFill>
                  <a:srgbClr val="4B4B4B"/>
                </a:solidFill>
              </a:rPr>
              <a:t>ultricies</a:t>
            </a:r>
            <a:r>
              <a:rPr lang="en-US" dirty="0">
                <a:solidFill>
                  <a:srgbClr val="4B4B4B"/>
                </a:solidFill>
              </a:rPr>
              <a:t>. Lorem ipsum dolor sit </a:t>
            </a:r>
            <a:r>
              <a:rPr lang="en-US" dirty="0" err="1">
                <a:solidFill>
                  <a:srgbClr val="4B4B4B"/>
                </a:solidFill>
              </a:rPr>
              <a:t>amet</a:t>
            </a:r>
            <a:r>
              <a:rPr lang="en-US" dirty="0">
                <a:solidFill>
                  <a:srgbClr val="4B4B4B"/>
                </a:solidFill>
              </a:rPr>
              <a:t>, </a:t>
            </a:r>
            <a:r>
              <a:rPr lang="en-US" dirty="0" err="1">
                <a:solidFill>
                  <a:srgbClr val="4B4B4B"/>
                </a:solidFill>
              </a:rPr>
              <a:t>consectetur</a:t>
            </a:r>
            <a:r>
              <a:rPr lang="en-US" dirty="0">
                <a:solidFill>
                  <a:srgbClr val="4B4B4B"/>
                </a:solidFill>
              </a:rPr>
              <a:t> </a:t>
            </a:r>
            <a:r>
              <a:rPr lang="en-US" dirty="0" err="1">
                <a:solidFill>
                  <a:srgbClr val="4B4B4B"/>
                </a:solidFill>
              </a:rPr>
              <a:t>adipiscing</a:t>
            </a:r>
            <a:r>
              <a:rPr lang="en-US" dirty="0">
                <a:solidFill>
                  <a:srgbClr val="4B4B4B"/>
                </a:solidFill>
              </a:rPr>
              <a:t> </a:t>
            </a:r>
            <a:r>
              <a:rPr lang="en-US" dirty="0" err="1">
                <a:solidFill>
                  <a:srgbClr val="4B4B4B"/>
                </a:solidFill>
              </a:rPr>
              <a:t>elit</a:t>
            </a:r>
            <a:r>
              <a:rPr lang="en-US" dirty="0">
                <a:solidFill>
                  <a:srgbClr val="4B4B4B"/>
                </a:solidFill>
              </a:rPr>
              <a:t>. </a:t>
            </a:r>
          </a:p>
        </p:txBody>
      </p:sp>
      <p:sp>
        <p:nvSpPr>
          <p:cNvPr id="12" name="Textplatzhalter 2"/>
          <p:cNvSpPr>
            <a:spLocks noGrp="1"/>
          </p:cNvSpPr>
          <p:nvPr>
            <p:ph type="body" sz="quarter" idx="28" hasCustomPrompt="1"/>
          </p:nvPr>
        </p:nvSpPr>
        <p:spPr>
          <a:xfrm>
            <a:off x="106363" y="6498077"/>
            <a:ext cx="3156091" cy="258323"/>
          </a:xfrm>
          <a:prstGeom prst="rect">
            <a:avLst/>
          </a:prstGeom>
        </p:spPr>
        <p:txBody>
          <a:bodyPr/>
          <a:lstStyle>
            <a:lvl1pPr>
              <a:defRPr lang="de-AT" sz="1100" b="0" i="0" baseline="0" smtClean="0">
                <a:solidFill>
                  <a:schemeClr val="bg1"/>
                </a:solidFill>
                <a:effectLst/>
              </a:defRPr>
            </a:lvl1pPr>
          </a:lstStyle>
          <a:p>
            <a:pPr lvl="0"/>
            <a:r>
              <a:rPr lang="de-DE" dirty="0"/>
              <a:t>Copyright Info</a:t>
            </a:r>
          </a:p>
        </p:txBody>
      </p:sp>
    </p:spTree>
    <p:extLst>
      <p:ext uri="{BB962C8B-B14F-4D97-AF65-F5344CB8AC3E}">
        <p14:creationId xmlns:p14="http://schemas.microsoft.com/office/powerpoint/2010/main" val="373704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text/sub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3524" y="385698"/>
            <a:ext cx="7376010" cy="550863"/>
          </a:xfrm>
          <a:prstGeom prst="rect">
            <a:avLst/>
          </a:prstGeom>
        </p:spPr>
        <p:txBody>
          <a:bodyPr>
            <a:noAutofit/>
          </a:bodyPr>
          <a:lstStyle>
            <a:lvl1pPr>
              <a:defRPr sz="4400" b="1">
                <a:solidFill>
                  <a:srgbClr val="5C8064"/>
                </a:solidFill>
              </a:defRPr>
            </a:lvl1pPr>
          </a:lstStyle>
          <a:p>
            <a:r>
              <a:rPr lang="de-DE" dirty="0"/>
              <a:t>Standard</a:t>
            </a:r>
            <a:r>
              <a:rPr lang="pl-PL" dirty="0"/>
              <a:t> </a:t>
            </a:r>
            <a:r>
              <a:rPr lang="de-DE" dirty="0"/>
              <a:t>t</a:t>
            </a:r>
            <a:r>
              <a:rPr lang="pl-PL" dirty="0"/>
              <a:t>itle</a:t>
            </a:r>
            <a:r>
              <a:rPr lang="de-DE" dirty="0"/>
              <a:t>.</a:t>
            </a:r>
            <a:endParaRPr lang="de-AT" dirty="0"/>
          </a:p>
        </p:txBody>
      </p:sp>
      <p:sp>
        <p:nvSpPr>
          <p:cNvPr id="11" name="Textplatzhalter 2"/>
          <p:cNvSpPr>
            <a:spLocks noGrp="1"/>
          </p:cNvSpPr>
          <p:nvPr>
            <p:ph type="body" sz="quarter" idx="25" hasCustomPrompt="1"/>
          </p:nvPr>
        </p:nvSpPr>
        <p:spPr>
          <a:xfrm>
            <a:off x="533852" y="1408327"/>
            <a:ext cx="8989855" cy="553998"/>
          </a:xfrm>
          <a:prstGeom prst="rect">
            <a:avLst/>
          </a:prstGeom>
        </p:spPr>
        <p:txBody>
          <a:bodyPr>
            <a:noAutofit/>
          </a:bodyPr>
          <a:lstStyle>
            <a:lvl1pPr>
              <a:defRPr sz="3600">
                <a:solidFill>
                  <a:srgbClr val="007BB2"/>
                </a:solidFill>
              </a:defRPr>
            </a:lvl1pPr>
          </a:lstStyle>
          <a:p>
            <a:pPr lvl="0"/>
            <a:r>
              <a:rPr lang="pl-PL" dirty="0"/>
              <a:t>Subheadline</a:t>
            </a:r>
            <a:endParaRPr lang="de-DE" dirty="0"/>
          </a:p>
        </p:txBody>
      </p:sp>
      <p:sp>
        <p:nvSpPr>
          <p:cNvPr id="12" name="Textplatzhalter 6"/>
          <p:cNvSpPr>
            <a:spLocks noGrp="1"/>
          </p:cNvSpPr>
          <p:nvPr>
            <p:ph type="body" sz="quarter" idx="27" hasCustomPrompt="1"/>
          </p:nvPr>
        </p:nvSpPr>
        <p:spPr>
          <a:xfrm>
            <a:off x="533851" y="2098303"/>
            <a:ext cx="11284010" cy="3829799"/>
          </a:xfrm>
          <a:prstGeom prst="rect">
            <a:avLst/>
          </a:prstGeom>
        </p:spPr>
        <p:txBody>
          <a:bodyPr/>
          <a:lstStyle>
            <a:lvl1pPr>
              <a:defRPr sz="2200" b="0">
                <a:solidFill>
                  <a:schemeClr val="tx1"/>
                </a:solidFill>
              </a:defRPr>
            </a:lvl1pPr>
          </a:lstStyle>
          <a:p>
            <a:pPr>
              <a:lnSpc>
                <a:spcPts val="2500"/>
              </a:lnSpc>
            </a:pPr>
            <a:r>
              <a:rPr lang="en-US" dirty="0">
                <a:solidFill>
                  <a:srgbClr val="4B4B4B"/>
                </a:solidFill>
              </a:rPr>
              <a:t>Lorem ipsum dolor sit </a:t>
            </a:r>
            <a:r>
              <a:rPr lang="en-US" dirty="0" err="1">
                <a:solidFill>
                  <a:srgbClr val="4B4B4B"/>
                </a:solidFill>
              </a:rPr>
              <a:t>amet</a:t>
            </a:r>
            <a:r>
              <a:rPr lang="en-US" dirty="0">
                <a:solidFill>
                  <a:srgbClr val="4B4B4B"/>
                </a:solidFill>
              </a:rPr>
              <a:t>, </a:t>
            </a:r>
            <a:r>
              <a:rPr lang="en-US" dirty="0" err="1">
                <a:solidFill>
                  <a:srgbClr val="4B4B4B"/>
                </a:solidFill>
              </a:rPr>
              <a:t>consectetur</a:t>
            </a:r>
            <a:r>
              <a:rPr lang="en-US" dirty="0">
                <a:solidFill>
                  <a:srgbClr val="4B4B4B"/>
                </a:solidFill>
              </a:rPr>
              <a:t> </a:t>
            </a:r>
            <a:r>
              <a:rPr lang="en-US" dirty="0" err="1">
                <a:solidFill>
                  <a:srgbClr val="4B4B4B"/>
                </a:solidFill>
              </a:rPr>
              <a:t>adipiscing</a:t>
            </a:r>
            <a:r>
              <a:rPr lang="en-US" dirty="0">
                <a:solidFill>
                  <a:srgbClr val="4B4B4B"/>
                </a:solidFill>
              </a:rPr>
              <a:t> </a:t>
            </a:r>
            <a:r>
              <a:rPr lang="en-US" dirty="0" err="1">
                <a:solidFill>
                  <a:srgbClr val="4B4B4B"/>
                </a:solidFill>
              </a:rPr>
              <a:t>elit</a:t>
            </a:r>
            <a:r>
              <a:rPr lang="en-US" dirty="0">
                <a:solidFill>
                  <a:srgbClr val="4B4B4B"/>
                </a:solidFill>
              </a:rPr>
              <a:t>. </a:t>
            </a:r>
            <a:r>
              <a:rPr lang="en-US" dirty="0" err="1">
                <a:solidFill>
                  <a:srgbClr val="4B4B4B"/>
                </a:solidFill>
              </a:rPr>
              <a:t>Etiam</a:t>
            </a:r>
            <a:r>
              <a:rPr lang="en-US" dirty="0">
                <a:solidFill>
                  <a:srgbClr val="4B4B4B"/>
                </a:solidFill>
              </a:rPr>
              <a:t> </a:t>
            </a:r>
            <a:r>
              <a:rPr lang="en-US" dirty="0" err="1">
                <a:solidFill>
                  <a:srgbClr val="4B4B4B"/>
                </a:solidFill>
              </a:rPr>
              <a:t>eget</a:t>
            </a:r>
            <a:r>
              <a:rPr lang="en-US" dirty="0">
                <a:solidFill>
                  <a:srgbClr val="4B4B4B"/>
                </a:solidFill>
              </a:rPr>
              <a:t> quam lacus. </a:t>
            </a:r>
            <a:r>
              <a:rPr lang="en-US" dirty="0" err="1">
                <a:solidFill>
                  <a:srgbClr val="4B4B4B"/>
                </a:solidFill>
              </a:rPr>
              <a:t>Vivamus</a:t>
            </a:r>
            <a:r>
              <a:rPr lang="en-US" dirty="0">
                <a:solidFill>
                  <a:srgbClr val="4B4B4B"/>
                </a:solidFill>
              </a:rPr>
              <a:t> </a:t>
            </a:r>
            <a:r>
              <a:rPr lang="en-US" dirty="0" err="1">
                <a:solidFill>
                  <a:srgbClr val="4B4B4B"/>
                </a:solidFill>
              </a:rPr>
              <a:t>laoreet</a:t>
            </a:r>
            <a:r>
              <a:rPr lang="en-US" dirty="0">
                <a:solidFill>
                  <a:srgbClr val="4B4B4B"/>
                </a:solidFill>
              </a:rPr>
              <a:t> tempus lacus, in </a:t>
            </a:r>
            <a:r>
              <a:rPr lang="en-US" dirty="0" err="1">
                <a:solidFill>
                  <a:srgbClr val="4B4B4B"/>
                </a:solidFill>
              </a:rPr>
              <a:t>ultricies</a:t>
            </a:r>
            <a:r>
              <a:rPr lang="en-US" dirty="0">
                <a:solidFill>
                  <a:srgbClr val="4B4B4B"/>
                </a:solidFill>
              </a:rPr>
              <a:t>. Lorem ipsum dolor sit </a:t>
            </a:r>
            <a:r>
              <a:rPr lang="en-US" dirty="0" err="1">
                <a:solidFill>
                  <a:srgbClr val="4B4B4B"/>
                </a:solidFill>
              </a:rPr>
              <a:t>amet</a:t>
            </a:r>
            <a:r>
              <a:rPr lang="en-US" dirty="0">
                <a:solidFill>
                  <a:srgbClr val="4B4B4B"/>
                </a:solidFill>
              </a:rPr>
              <a:t>, </a:t>
            </a:r>
            <a:r>
              <a:rPr lang="en-US" dirty="0" err="1">
                <a:solidFill>
                  <a:srgbClr val="4B4B4B"/>
                </a:solidFill>
              </a:rPr>
              <a:t>consectetur</a:t>
            </a:r>
            <a:r>
              <a:rPr lang="en-US" dirty="0">
                <a:solidFill>
                  <a:srgbClr val="4B4B4B"/>
                </a:solidFill>
              </a:rPr>
              <a:t> </a:t>
            </a:r>
            <a:r>
              <a:rPr lang="en-US" dirty="0" err="1">
                <a:solidFill>
                  <a:srgbClr val="4B4B4B"/>
                </a:solidFill>
              </a:rPr>
              <a:t>adipiscing</a:t>
            </a:r>
            <a:r>
              <a:rPr lang="en-US" dirty="0">
                <a:solidFill>
                  <a:srgbClr val="4B4B4B"/>
                </a:solidFill>
              </a:rPr>
              <a:t> </a:t>
            </a:r>
            <a:r>
              <a:rPr lang="en-US" dirty="0" err="1">
                <a:solidFill>
                  <a:srgbClr val="4B4B4B"/>
                </a:solidFill>
              </a:rPr>
              <a:t>elit</a:t>
            </a:r>
            <a:r>
              <a:rPr lang="en-US" dirty="0">
                <a:solidFill>
                  <a:srgbClr val="4B4B4B"/>
                </a:solidFill>
              </a:rPr>
              <a:t>. </a:t>
            </a:r>
            <a:r>
              <a:rPr lang="en-US" dirty="0" err="1">
                <a:solidFill>
                  <a:srgbClr val="4B4B4B"/>
                </a:solidFill>
              </a:rPr>
              <a:t>Etiam</a:t>
            </a:r>
            <a:r>
              <a:rPr lang="en-US" dirty="0">
                <a:solidFill>
                  <a:srgbClr val="4B4B4B"/>
                </a:solidFill>
              </a:rPr>
              <a:t> </a:t>
            </a:r>
            <a:r>
              <a:rPr lang="en-US" dirty="0" err="1">
                <a:solidFill>
                  <a:srgbClr val="4B4B4B"/>
                </a:solidFill>
              </a:rPr>
              <a:t>eget</a:t>
            </a:r>
            <a:r>
              <a:rPr lang="en-US" dirty="0">
                <a:solidFill>
                  <a:srgbClr val="4B4B4B"/>
                </a:solidFill>
              </a:rPr>
              <a:t> quam lacus. </a:t>
            </a:r>
            <a:r>
              <a:rPr lang="en-US" dirty="0" err="1">
                <a:solidFill>
                  <a:srgbClr val="4B4B4B"/>
                </a:solidFill>
              </a:rPr>
              <a:t>Vivamus</a:t>
            </a:r>
            <a:r>
              <a:rPr lang="en-US" dirty="0">
                <a:solidFill>
                  <a:srgbClr val="4B4B4B"/>
                </a:solidFill>
              </a:rPr>
              <a:t> </a:t>
            </a:r>
            <a:r>
              <a:rPr lang="en-US" dirty="0" err="1">
                <a:solidFill>
                  <a:srgbClr val="4B4B4B"/>
                </a:solidFill>
              </a:rPr>
              <a:t>laoreet</a:t>
            </a:r>
            <a:r>
              <a:rPr lang="en-US" dirty="0">
                <a:solidFill>
                  <a:srgbClr val="4B4B4B"/>
                </a:solidFill>
              </a:rPr>
              <a:t> tempus lacus, in </a:t>
            </a:r>
            <a:r>
              <a:rPr lang="en-US" dirty="0" err="1">
                <a:solidFill>
                  <a:srgbClr val="4B4B4B"/>
                </a:solidFill>
              </a:rPr>
              <a:t>ultricies</a:t>
            </a:r>
            <a:r>
              <a:rPr lang="en-US" dirty="0">
                <a:solidFill>
                  <a:srgbClr val="4B4B4B"/>
                </a:solidFill>
              </a:rPr>
              <a:t>.</a:t>
            </a:r>
          </a:p>
        </p:txBody>
      </p:sp>
    </p:spTree>
    <p:extLst>
      <p:ext uri="{BB962C8B-B14F-4D97-AF65-F5344CB8AC3E}">
        <p14:creationId xmlns:p14="http://schemas.microsoft.com/office/powerpoint/2010/main" val="3295824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pic>
        <p:nvPicPr>
          <p:cNvPr id="13" name="Grafik 1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5011282" y="1238287"/>
            <a:ext cx="2169437" cy="1145879"/>
          </a:xfrm>
          <a:prstGeom prst="rect">
            <a:avLst/>
          </a:prstGeom>
        </p:spPr>
      </p:pic>
      <p:sp>
        <p:nvSpPr>
          <p:cNvPr id="5" name="Textplatzhalter 4"/>
          <p:cNvSpPr>
            <a:spLocks noGrp="1"/>
          </p:cNvSpPr>
          <p:nvPr>
            <p:ph type="body" sz="quarter" idx="10" hasCustomPrompt="1"/>
          </p:nvPr>
        </p:nvSpPr>
        <p:spPr>
          <a:xfrm>
            <a:off x="955858" y="3407313"/>
            <a:ext cx="10319159" cy="1688132"/>
          </a:xfrm>
          <a:prstGeom prst="rect">
            <a:avLst/>
          </a:prstGeom>
        </p:spPr>
        <p:txBody>
          <a:bodyPr/>
          <a:lstStyle>
            <a:lvl1pPr algn="ctr">
              <a:defRPr sz="4400">
                <a:solidFill>
                  <a:srgbClr val="004E84"/>
                </a:solidFill>
              </a:defRPr>
            </a:lvl1pPr>
          </a:lstStyle>
          <a:p>
            <a:pPr lvl="0"/>
            <a:r>
              <a:rPr lang="de-DE" dirty="0"/>
              <a:t>„</a:t>
            </a:r>
            <a:r>
              <a:rPr lang="de-DE" dirty="0" err="1"/>
              <a:t>Opportunity</a:t>
            </a:r>
            <a:r>
              <a:rPr lang="de-DE" dirty="0"/>
              <a:t> </a:t>
            </a:r>
            <a:r>
              <a:rPr lang="de-DE" dirty="0" err="1"/>
              <a:t>is</a:t>
            </a:r>
            <a:r>
              <a:rPr lang="de-DE" dirty="0"/>
              <a:t> </a:t>
            </a:r>
            <a:r>
              <a:rPr lang="de-DE" dirty="0" err="1"/>
              <a:t>missed</a:t>
            </a:r>
            <a:r>
              <a:rPr lang="de-DE" dirty="0"/>
              <a:t> </a:t>
            </a:r>
            <a:r>
              <a:rPr lang="de-DE" dirty="0" err="1"/>
              <a:t>by</a:t>
            </a:r>
            <a:r>
              <a:rPr lang="de-DE" dirty="0"/>
              <a:t> </a:t>
            </a:r>
            <a:r>
              <a:rPr lang="de-DE" dirty="0" err="1"/>
              <a:t>most</a:t>
            </a:r>
            <a:r>
              <a:rPr lang="de-DE" dirty="0"/>
              <a:t> </a:t>
            </a:r>
            <a:r>
              <a:rPr lang="de-DE" dirty="0" err="1"/>
              <a:t>people</a:t>
            </a:r>
            <a:r>
              <a:rPr lang="de-DE" dirty="0"/>
              <a:t> </a:t>
            </a:r>
            <a:r>
              <a:rPr lang="de-DE" dirty="0" err="1"/>
              <a:t>because</a:t>
            </a:r>
            <a:r>
              <a:rPr lang="de-DE" dirty="0"/>
              <a:t> </a:t>
            </a:r>
            <a:r>
              <a:rPr lang="de-DE" dirty="0" err="1"/>
              <a:t>it</a:t>
            </a:r>
            <a:r>
              <a:rPr lang="de-DE" dirty="0"/>
              <a:t> </a:t>
            </a:r>
            <a:r>
              <a:rPr lang="de-DE" dirty="0" err="1"/>
              <a:t>is</a:t>
            </a:r>
            <a:r>
              <a:rPr lang="de-DE" dirty="0"/>
              <a:t> </a:t>
            </a:r>
            <a:r>
              <a:rPr lang="de-DE" dirty="0" err="1"/>
              <a:t>dressed</a:t>
            </a:r>
            <a:r>
              <a:rPr lang="de-DE" dirty="0"/>
              <a:t> in </a:t>
            </a:r>
            <a:r>
              <a:rPr lang="de-DE" dirty="0" err="1"/>
              <a:t>overalls</a:t>
            </a:r>
            <a:r>
              <a:rPr lang="de-DE" dirty="0"/>
              <a:t> </a:t>
            </a:r>
            <a:r>
              <a:rPr lang="de-DE" dirty="0" err="1"/>
              <a:t>and</a:t>
            </a:r>
            <a:r>
              <a:rPr lang="de-DE" dirty="0"/>
              <a:t> </a:t>
            </a:r>
            <a:r>
              <a:rPr lang="de-DE" dirty="0" err="1"/>
              <a:t>looks</a:t>
            </a:r>
            <a:r>
              <a:rPr lang="de-DE" dirty="0"/>
              <a:t> like </a:t>
            </a:r>
            <a:r>
              <a:rPr lang="de-DE" dirty="0" err="1"/>
              <a:t>work</a:t>
            </a:r>
            <a:r>
              <a:rPr lang="de-DE" dirty="0"/>
              <a:t>.“</a:t>
            </a:r>
          </a:p>
        </p:txBody>
      </p:sp>
    </p:spTree>
    <p:extLst>
      <p:ext uri="{BB962C8B-B14F-4D97-AF65-F5344CB8AC3E}">
        <p14:creationId xmlns:p14="http://schemas.microsoft.com/office/powerpoint/2010/main" val="62941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amp; stats">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3524" y="385698"/>
            <a:ext cx="7376010" cy="550863"/>
          </a:xfrm>
          <a:prstGeom prst="rect">
            <a:avLst/>
          </a:prstGeom>
        </p:spPr>
        <p:txBody>
          <a:bodyPr>
            <a:noAutofit/>
          </a:bodyPr>
          <a:lstStyle>
            <a:lvl1pPr>
              <a:defRPr sz="4400" b="1">
                <a:solidFill>
                  <a:srgbClr val="5C8064"/>
                </a:solidFill>
              </a:defRPr>
            </a:lvl1pPr>
          </a:lstStyle>
          <a:p>
            <a:r>
              <a:rPr lang="de-DE" dirty="0"/>
              <a:t>Standard</a:t>
            </a:r>
            <a:r>
              <a:rPr lang="pl-PL" dirty="0"/>
              <a:t> title</a:t>
            </a:r>
            <a:r>
              <a:rPr lang="de-DE" dirty="0"/>
              <a:t>.</a:t>
            </a:r>
            <a:endParaRPr lang="de-AT" dirty="0"/>
          </a:p>
        </p:txBody>
      </p:sp>
      <p:sp>
        <p:nvSpPr>
          <p:cNvPr id="11" name="Textplatzhalter 2"/>
          <p:cNvSpPr>
            <a:spLocks noGrp="1"/>
          </p:cNvSpPr>
          <p:nvPr>
            <p:ph type="body" sz="quarter" idx="25" hasCustomPrompt="1"/>
          </p:nvPr>
        </p:nvSpPr>
        <p:spPr>
          <a:xfrm>
            <a:off x="533852" y="2016252"/>
            <a:ext cx="8989855" cy="553998"/>
          </a:xfrm>
          <a:prstGeom prst="rect">
            <a:avLst/>
          </a:prstGeom>
        </p:spPr>
        <p:txBody>
          <a:bodyPr>
            <a:noAutofit/>
          </a:bodyPr>
          <a:lstStyle>
            <a:lvl1pPr>
              <a:defRPr sz="3600">
                <a:solidFill>
                  <a:srgbClr val="007BB2"/>
                </a:solidFill>
              </a:defRPr>
            </a:lvl1pPr>
          </a:lstStyle>
          <a:p>
            <a:pPr lvl="0"/>
            <a:r>
              <a:rPr lang="pl-PL" dirty="0"/>
              <a:t>Subheadline </a:t>
            </a:r>
            <a:endParaRPr lang="de-DE" dirty="0"/>
          </a:p>
        </p:txBody>
      </p:sp>
      <p:sp>
        <p:nvSpPr>
          <p:cNvPr id="4" name="Textplatzhalter 3"/>
          <p:cNvSpPr>
            <a:spLocks noGrp="1"/>
          </p:cNvSpPr>
          <p:nvPr>
            <p:ph type="body" sz="quarter" idx="28" hasCustomPrompt="1"/>
          </p:nvPr>
        </p:nvSpPr>
        <p:spPr>
          <a:xfrm>
            <a:off x="533851" y="2570250"/>
            <a:ext cx="6343041" cy="2274888"/>
          </a:xfrm>
          <a:prstGeom prst="rect">
            <a:avLst/>
          </a:prstGeom>
        </p:spPr>
        <p:txBody>
          <a:bodyPr/>
          <a:lstStyle>
            <a:lvl1pPr>
              <a:lnSpc>
                <a:spcPts val="2500"/>
              </a:lnSpc>
              <a:defRPr sz="2200" b="0">
                <a:solidFill>
                  <a:schemeClr val="tx1"/>
                </a:solidFill>
              </a:defRPr>
            </a:lvl1pPr>
          </a:lstStyle>
          <a:p>
            <a:r>
              <a:rPr lang="en-US" sz="1800" dirty="0">
                <a:solidFill>
                  <a:srgbClr val="4B4B4B"/>
                </a:solidFill>
              </a:rPr>
              <a:t>Lorem ipsum dolor sit </a:t>
            </a:r>
            <a:r>
              <a:rPr lang="en-US" sz="1800" dirty="0" err="1">
                <a:solidFill>
                  <a:srgbClr val="4B4B4B"/>
                </a:solidFill>
              </a:rPr>
              <a:t>amet</a:t>
            </a:r>
            <a:r>
              <a:rPr lang="en-US" sz="1800" dirty="0">
                <a:solidFill>
                  <a:srgbClr val="4B4B4B"/>
                </a:solidFill>
              </a:rPr>
              <a:t>, </a:t>
            </a:r>
            <a:r>
              <a:rPr lang="en-US" sz="1800" dirty="0" err="1">
                <a:solidFill>
                  <a:srgbClr val="4B4B4B"/>
                </a:solidFill>
              </a:rPr>
              <a:t>consectetur</a:t>
            </a:r>
            <a:r>
              <a:rPr lang="en-US" sz="1800" dirty="0">
                <a:solidFill>
                  <a:srgbClr val="4B4B4B"/>
                </a:solidFill>
              </a:rPr>
              <a:t> </a:t>
            </a:r>
            <a:r>
              <a:rPr lang="en-US" sz="1800" dirty="0" err="1">
                <a:solidFill>
                  <a:srgbClr val="4B4B4B"/>
                </a:solidFill>
              </a:rPr>
              <a:t>adipiscing</a:t>
            </a:r>
            <a:r>
              <a:rPr lang="en-US" sz="1800" dirty="0">
                <a:solidFill>
                  <a:srgbClr val="4B4B4B"/>
                </a:solidFill>
              </a:rPr>
              <a:t> </a:t>
            </a:r>
            <a:r>
              <a:rPr lang="en-US" sz="1800" dirty="0" err="1">
                <a:solidFill>
                  <a:srgbClr val="4B4B4B"/>
                </a:solidFill>
              </a:rPr>
              <a:t>elit</a:t>
            </a:r>
            <a:r>
              <a:rPr lang="en-US" sz="1800" dirty="0">
                <a:solidFill>
                  <a:srgbClr val="4B4B4B"/>
                </a:solidFill>
              </a:rPr>
              <a:t>. </a:t>
            </a:r>
            <a:r>
              <a:rPr lang="en-US" sz="1800" dirty="0" err="1">
                <a:solidFill>
                  <a:srgbClr val="4B4B4B"/>
                </a:solidFill>
              </a:rPr>
              <a:t>Etiam</a:t>
            </a:r>
            <a:r>
              <a:rPr lang="en-US" sz="1800" dirty="0">
                <a:solidFill>
                  <a:srgbClr val="4B4B4B"/>
                </a:solidFill>
              </a:rPr>
              <a:t> </a:t>
            </a:r>
            <a:r>
              <a:rPr lang="en-US" sz="1800" dirty="0" err="1">
                <a:solidFill>
                  <a:srgbClr val="4B4B4B"/>
                </a:solidFill>
              </a:rPr>
              <a:t>eget</a:t>
            </a:r>
            <a:r>
              <a:rPr lang="en-US" sz="1800" dirty="0">
                <a:solidFill>
                  <a:srgbClr val="4B4B4B"/>
                </a:solidFill>
              </a:rPr>
              <a:t> quam lacus. </a:t>
            </a:r>
            <a:r>
              <a:rPr lang="en-US" sz="1800" dirty="0" err="1">
                <a:solidFill>
                  <a:srgbClr val="4B4B4B"/>
                </a:solidFill>
              </a:rPr>
              <a:t>Vivamus</a:t>
            </a:r>
            <a:r>
              <a:rPr lang="en-US" sz="1800" dirty="0">
                <a:solidFill>
                  <a:srgbClr val="4B4B4B"/>
                </a:solidFill>
              </a:rPr>
              <a:t> </a:t>
            </a:r>
            <a:r>
              <a:rPr lang="en-US" sz="1800" dirty="0" err="1">
                <a:solidFill>
                  <a:srgbClr val="4B4B4B"/>
                </a:solidFill>
              </a:rPr>
              <a:t>laoreet</a:t>
            </a:r>
            <a:r>
              <a:rPr lang="en-US" sz="1800" dirty="0">
                <a:solidFill>
                  <a:srgbClr val="4B4B4B"/>
                </a:solidFill>
              </a:rPr>
              <a:t> tempus lacus, in </a:t>
            </a:r>
            <a:r>
              <a:rPr lang="en-US" sz="1800" dirty="0" err="1">
                <a:solidFill>
                  <a:srgbClr val="4B4B4B"/>
                </a:solidFill>
              </a:rPr>
              <a:t>ultricies</a:t>
            </a:r>
            <a:r>
              <a:rPr lang="en-US" sz="1800" dirty="0">
                <a:solidFill>
                  <a:srgbClr val="4B4B4B"/>
                </a:solidFill>
              </a:rPr>
              <a:t>. Lorem ipsum dolor sit </a:t>
            </a:r>
            <a:r>
              <a:rPr lang="en-US" sz="1800" dirty="0" err="1">
                <a:solidFill>
                  <a:srgbClr val="4B4B4B"/>
                </a:solidFill>
              </a:rPr>
              <a:t>amet</a:t>
            </a:r>
            <a:r>
              <a:rPr lang="en-US" sz="1800" dirty="0">
                <a:solidFill>
                  <a:srgbClr val="4B4B4B"/>
                </a:solidFill>
              </a:rPr>
              <a:t>, </a:t>
            </a:r>
            <a:r>
              <a:rPr lang="en-US" sz="1800" dirty="0" err="1">
                <a:solidFill>
                  <a:srgbClr val="4B4B4B"/>
                </a:solidFill>
              </a:rPr>
              <a:t>consectetur</a:t>
            </a:r>
            <a:r>
              <a:rPr lang="en-US" sz="1800" dirty="0">
                <a:solidFill>
                  <a:srgbClr val="4B4B4B"/>
                </a:solidFill>
              </a:rPr>
              <a:t> </a:t>
            </a:r>
            <a:r>
              <a:rPr lang="en-US" sz="1800" dirty="0" err="1">
                <a:solidFill>
                  <a:srgbClr val="4B4B4B"/>
                </a:solidFill>
              </a:rPr>
              <a:t>adipiscing</a:t>
            </a:r>
            <a:r>
              <a:rPr lang="en-US" sz="1800" dirty="0">
                <a:solidFill>
                  <a:srgbClr val="4B4B4B"/>
                </a:solidFill>
              </a:rPr>
              <a:t> </a:t>
            </a:r>
            <a:r>
              <a:rPr lang="en-US" sz="1800" dirty="0" err="1">
                <a:solidFill>
                  <a:srgbClr val="4B4B4B"/>
                </a:solidFill>
              </a:rPr>
              <a:t>elit</a:t>
            </a:r>
            <a:r>
              <a:rPr lang="en-US" sz="1800" dirty="0">
                <a:solidFill>
                  <a:srgbClr val="4B4B4B"/>
                </a:solidFill>
              </a:rPr>
              <a:t>.</a:t>
            </a:r>
          </a:p>
        </p:txBody>
      </p:sp>
      <p:cxnSp>
        <p:nvCxnSpPr>
          <p:cNvPr id="16" name="Straight Connector 21">
            <a:extLst>
              <a:ext uri="{FF2B5EF4-FFF2-40B4-BE49-F238E27FC236}">
                <a16:creationId xmlns:a16="http://schemas.microsoft.com/office/drawing/2014/main" id="{7F9C9207-3D1E-4CEF-9F03-1AB3568F36AB}"/>
              </a:ext>
            </a:extLst>
          </p:cNvPr>
          <p:cNvCxnSpPr>
            <a:cxnSpLocks/>
          </p:cNvCxnSpPr>
          <p:nvPr userDrawn="1"/>
        </p:nvCxnSpPr>
        <p:spPr>
          <a:xfrm>
            <a:off x="7766044" y="2367318"/>
            <a:ext cx="0" cy="1837614"/>
          </a:xfrm>
          <a:prstGeom prst="line">
            <a:avLst/>
          </a:prstGeom>
          <a:ln>
            <a:solidFill>
              <a:srgbClr val="004E84"/>
            </a:solidFill>
          </a:ln>
        </p:spPr>
        <p:style>
          <a:lnRef idx="1">
            <a:schemeClr val="dk1"/>
          </a:lnRef>
          <a:fillRef idx="0">
            <a:schemeClr val="dk1"/>
          </a:fillRef>
          <a:effectRef idx="0">
            <a:schemeClr val="dk1"/>
          </a:effectRef>
          <a:fontRef idx="minor">
            <a:schemeClr val="tx1"/>
          </a:fontRef>
        </p:style>
      </p:cxnSp>
      <p:sp>
        <p:nvSpPr>
          <p:cNvPr id="18" name="Textplatzhalter 2"/>
          <p:cNvSpPr>
            <a:spLocks noGrp="1"/>
          </p:cNvSpPr>
          <p:nvPr>
            <p:ph type="body" sz="quarter" idx="29" hasCustomPrompt="1"/>
          </p:nvPr>
        </p:nvSpPr>
        <p:spPr>
          <a:xfrm>
            <a:off x="8339116" y="2339030"/>
            <a:ext cx="1770005" cy="369817"/>
          </a:xfrm>
          <a:prstGeom prst="rect">
            <a:avLst/>
          </a:prstGeom>
        </p:spPr>
        <p:txBody>
          <a:bodyPr>
            <a:noAutofit/>
          </a:bodyPr>
          <a:lstStyle>
            <a:lvl1pPr>
              <a:defRPr sz="1800">
                <a:solidFill>
                  <a:srgbClr val="004E84"/>
                </a:solidFill>
              </a:defRPr>
            </a:lvl1pPr>
          </a:lstStyle>
          <a:p>
            <a:pPr lvl="0"/>
            <a:r>
              <a:rPr lang="de-DE" dirty="0"/>
              <a:t>Standard Title.</a:t>
            </a:r>
          </a:p>
        </p:txBody>
      </p:sp>
      <p:sp>
        <p:nvSpPr>
          <p:cNvPr id="19" name="Textplatzhalter 2"/>
          <p:cNvSpPr>
            <a:spLocks noGrp="1"/>
          </p:cNvSpPr>
          <p:nvPr>
            <p:ph type="body" sz="quarter" idx="30" hasCustomPrompt="1"/>
          </p:nvPr>
        </p:nvSpPr>
        <p:spPr>
          <a:xfrm>
            <a:off x="8339116" y="2893028"/>
            <a:ext cx="3015655" cy="860725"/>
          </a:xfrm>
          <a:prstGeom prst="rect">
            <a:avLst/>
          </a:prstGeom>
        </p:spPr>
        <p:txBody>
          <a:bodyPr>
            <a:noAutofit/>
          </a:bodyPr>
          <a:lstStyle>
            <a:lvl1pPr>
              <a:defRPr sz="6000">
                <a:solidFill>
                  <a:srgbClr val="8AB419"/>
                </a:solidFill>
              </a:defRPr>
            </a:lvl1pPr>
          </a:lstStyle>
          <a:p>
            <a:pPr lvl="0"/>
            <a:r>
              <a:rPr lang="de-DE" dirty="0" err="1"/>
              <a:t>Number</a:t>
            </a:r>
            <a:endParaRPr lang="de-DE" dirty="0"/>
          </a:p>
        </p:txBody>
      </p:sp>
      <p:sp>
        <p:nvSpPr>
          <p:cNvPr id="20" name="Textplatzhalter 3"/>
          <p:cNvSpPr>
            <a:spLocks noGrp="1"/>
          </p:cNvSpPr>
          <p:nvPr>
            <p:ph type="body" sz="quarter" idx="31" hasCustomPrompt="1"/>
          </p:nvPr>
        </p:nvSpPr>
        <p:spPr>
          <a:xfrm>
            <a:off x="8339116" y="3753753"/>
            <a:ext cx="2031513" cy="2274888"/>
          </a:xfrm>
          <a:prstGeom prst="rect">
            <a:avLst/>
          </a:prstGeom>
        </p:spPr>
        <p:txBody>
          <a:bodyPr/>
          <a:lstStyle>
            <a:lvl1pPr>
              <a:lnSpc>
                <a:spcPts val="2500"/>
              </a:lnSpc>
              <a:defRPr sz="2200" b="0">
                <a:solidFill>
                  <a:schemeClr val="tx1"/>
                </a:solidFill>
              </a:defRPr>
            </a:lvl1pPr>
          </a:lstStyle>
          <a:p>
            <a:r>
              <a:rPr lang="en-US" sz="1800" dirty="0">
                <a:solidFill>
                  <a:srgbClr val="4B4B4B"/>
                </a:solidFill>
              </a:rPr>
              <a:t>Standard Text</a:t>
            </a:r>
          </a:p>
        </p:txBody>
      </p:sp>
    </p:spTree>
    <p:extLst>
      <p:ext uri="{BB962C8B-B14F-4D97-AF65-F5344CB8AC3E}">
        <p14:creationId xmlns:p14="http://schemas.microsoft.com/office/powerpoint/2010/main" val="285278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mpty with Footer">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13524" y="385698"/>
            <a:ext cx="7376010" cy="550863"/>
          </a:xfrm>
          <a:prstGeom prst="rect">
            <a:avLst/>
          </a:prstGeom>
        </p:spPr>
        <p:txBody>
          <a:bodyPr>
            <a:noAutofit/>
          </a:bodyPr>
          <a:lstStyle>
            <a:lvl1pPr>
              <a:defRPr sz="4400" b="1">
                <a:solidFill>
                  <a:srgbClr val="5C8064"/>
                </a:solidFill>
              </a:defRPr>
            </a:lvl1pPr>
          </a:lstStyle>
          <a:p>
            <a:r>
              <a:rPr lang="de-DE" dirty="0"/>
              <a:t>Standard</a:t>
            </a:r>
            <a:r>
              <a:rPr lang="pl-PL" dirty="0"/>
              <a:t> title.</a:t>
            </a:r>
            <a:endParaRPr lang="de-AT" dirty="0"/>
          </a:p>
        </p:txBody>
      </p:sp>
    </p:spTree>
    <p:extLst>
      <p:ext uri="{BB962C8B-B14F-4D97-AF65-F5344CB8AC3E}">
        <p14:creationId xmlns:p14="http://schemas.microsoft.com/office/powerpoint/2010/main" val="2260718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mpty/no Standard title ">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1375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y 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2109882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endParaRPr lang="de-AT" dirty="0"/>
          </a:p>
        </p:txBody>
      </p:sp>
    </p:spTree>
    <p:extLst>
      <p:ext uri="{BB962C8B-B14F-4D97-AF65-F5344CB8AC3E}">
        <p14:creationId xmlns:p14="http://schemas.microsoft.com/office/powerpoint/2010/main" val="26019493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0081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15295" y="365126"/>
            <a:ext cx="7789876" cy="540726"/>
          </a:xfrm>
          <a:prstGeom prst="rect">
            <a:avLst/>
          </a:prstGeom>
        </p:spPr>
        <p:txBody>
          <a:bodyPr vert="horz" lIns="91440" tIns="45720" rIns="91440" bIns="45720" rtlCol="0" anchor="ctr">
            <a:normAutofit/>
          </a:bodyPr>
          <a:lstStyle/>
          <a:p>
            <a:r>
              <a:rPr lang="de-DE" dirty="0"/>
              <a:t>Standard</a:t>
            </a:r>
            <a:r>
              <a:rPr lang="pl-PL" dirty="0"/>
              <a:t> </a:t>
            </a:r>
            <a:r>
              <a:rPr lang="de-DE" dirty="0" err="1"/>
              <a:t>text</a:t>
            </a:r>
            <a:endParaRPr lang="de-AT" dirty="0"/>
          </a:p>
        </p:txBody>
      </p:sp>
      <p:sp>
        <p:nvSpPr>
          <p:cNvPr id="3" name="Textfeld 2"/>
          <p:cNvSpPr txBox="1"/>
          <p:nvPr userDrawn="1"/>
        </p:nvSpPr>
        <p:spPr>
          <a:xfrm>
            <a:off x="11289419" y="6205395"/>
            <a:ext cx="619153" cy="215444"/>
          </a:xfrm>
          <a:prstGeom prst="rect">
            <a:avLst/>
          </a:prstGeom>
          <a:noFill/>
        </p:spPr>
        <p:txBody>
          <a:bodyPr wrap="square" lIns="0" tIns="0" rIns="0" bIns="0" rtlCol="0" anchor="ctr">
            <a:spAutoFit/>
          </a:bodyPr>
          <a:lstStyle/>
          <a:p>
            <a:r>
              <a:rPr lang="nn-NO" sz="1400" dirty="0"/>
              <a:t>| </a:t>
            </a:r>
            <a:fld id="{93023B31-02BD-4CAF-9635-AF692B4824AD}" type="slidenum">
              <a:rPr lang="nn-NO" sz="1400" smtClean="0">
                <a:solidFill>
                  <a:schemeClr val="tx2"/>
                </a:solidFill>
              </a:rPr>
              <a:pPr/>
              <a:t>‹#›</a:t>
            </a:fld>
            <a:endParaRPr lang="de-AT" sz="1400" b="1" dirty="0" err="1">
              <a:solidFill>
                <a:schemeClr val="tx2"/>
              </a:solidFill>
            </a:endParaRPr>
          </a:p>
        </p:txBody>
      </p:sp>
      <p:sp>
        <p:nvSpPr>
          <p:cNvPr id="4" name="Textfeld 3">
            <a:extLst>
              <a:ext uri="{FF2B5EF4-FFF2-40B4-BE49-F238E27FC236}">
                <a16:creationId xmlns:a16="http://schemas.microsoft.com/office/drawing/2014/main" id="{C7DB8D18-706E-CE55-B099-5C6E7F198EBF}"/>
              </a:ext>
            </a:extLst>
          </p:cNvPr>
          <p:cNvSpPr txBox="1"/>
          <p:nvPr userDrawn="1"/>
        </p:nvSpPr>
        <p:spPr>
          <a:xfrm>
            <a:off x="16157050" y="201107"/>
            <a:ext cx="65" cy="615553"/>
          </a:xfrm>
          <a:prstGeom prst="rect">
            <a:avLst/>
          </a:prstGeom>
          <a:solidFill>
            <a:schemeClr val="bg1"/>
          </a:solidFill>
        </p:spPr>
        <p:txBody>
          <a:bodyPr wrap="none" lIns="0" tIns="0" rIns="0" bIns="0" rtlCol="0" anchor="ctr">
            <a:spAutoFit/>
          </a:bodyPr>
          <a:lstStyle/>
          <a:p>
            <a:endParaRPr lang="de-DE" sz="4000" b="1" dirty="0" err="1">
              <a:solidFill>
                <a:srgbClr val="004E84"/>
              </a:solidFill>
            </a:endParaRPr>
          </a:p>
        </p:txBody>
      </p:sp>
    </p:spTree>
    <p:extLst>
      <p:ext uri="{BB962C8B-B14F-4D97-AF65-F5344CB8AC3E}">
        <p14:creationId xmlns:p14="http://schemas.microsoft.com/office/powerpoint/2010/main" val="1685889891"/>
      </p:ext>
    </p:extLst>
  </p:cSld>
  <p:clrMap bg1="lt1" tx1="dk1" bg2="lt2" tx2="dk2" accent1="accent1" accent2="accent2" accent3="accent3" accent4="accent4" accent5="accent5" accent6="accent6" hlink="hlink" folHlink="folHlink"/>
  <p:sldLayoutIdLst>
    <p:sldLayoutId id="2147483676" r:id="rId1"/>
    <p:sldLayoutId id="2147483650" r:id="rId2"/>
    <p:sldLayoutId id="2147483682" r:id="rId3"/>
    <p:sldLayoutId id="2147483689" r:id="rId4"/>
    <p:sldLayoutId id="2147483696" r:id="rId5"/>
    <p:sldLayoutId id="2147483698" r:id="rId6"/>
    <p:sldLayoutId id="2147483697" r:id="rId7"/>
    <p:sldLayoutId id="2147483715" r:id="rId8"/>
  </p:sldLayoutIdLst>
  <p:hf sldNum="0" hdr="0" dt="0"/>
  <p:txStyles>
    <p:titleStyle>
      <a:lvl1pPr algn="l" defTabSz="914400" rtl="0" eaLnBrk="1" latinLnBrk="0" hangingPunct="1">
        <a:lnSpc>
          <a:spcPct val="90000"/>
        </a:lnSpc>
        <a:spcBef>
          <a:spcPct val="0"/>
        </a:spcBef>
        <a:buNone/>
        <a:defRPr sz="4000" b="1" kern="1200">
          <a:solidFill>
            <a:srgbClr val="5C8064"/>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007BB2"/>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471397"/>
      </p:ext>
    </p:extLst>
  </p:cSld>
  <p:clrMap bg1="lt1" tx1="dk1" bg2="lt2" tx2="dk2" accent1="accent1" accent2="accent2" accent3="accent3" accent4="accent4" accent5="accent5" accent6="accent6" hlink="hlink" folHlink="folHlink"/>
  <p:sldLayoutIdLst>
    <p:sldLayoutId id="2147483717" r:id="rId1"/>
  </p:sldLayoutIdLst>
  <p:hf sldNum="0" hdr="0" dt="0"/>
  <p:txStyles>
    <p:titleStyle>
      <a:lvl1pPr algn="l" defTabSz="914400" rtl="0" eaLnBrk="1" latinLnBrk="0" hangingPunct="1">
        <a:lnSpc>
          <a:spcPct val="90000"/>
        </a:lnSpc>
        <a:spcBef>
          <a:spcPct val="0"/>
        </a:spcBef>
        <a:buNone/>
        <a:defRPr sz="4000" b="1" kern="1200">
          <a:solidFill>
            <a:srgbClr val="004E84"/>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3600" b="1" kern="1200">
          <a:solidFill>
            <a:srgbClr val="007BB2"/>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themeOverride" Target="../theme/themeOverride1.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8" Type="http://schemas.openxmlformats.org/officeDocument/2006/relationships/hyperlink" Target="https://www.goodstartpackaging.com/biodegradable-vs-compostable-what-is-the-difference/" TargetMode="External"/><Relationship Id="rId3" Type="http://schemas.openxmlformats.org/officeDocument/2006/relationships/hyperlink" Target="https://www.c2ccertified.org/assets/uploads/Herman_Miller_Journal_Of_Industrial_Ecology.pdf" TargetMode="External"/><Relationship Id="rId7" Type="http://schemas.openxmlformats.org/officeDocument/2006/relationships/hyperlink" Target="https://www.conserve-energy-future.com/recyclingmaterial.php" TargetMode="External"/><Relationship Id="rId2" Type="http://schemas.openxmlformats.org/officeDocument/2006/relationships/hyperlink" Target="https://www.circulardesignguide.com/post/material-selection" TargetMode="External"/><Relationship Id="rId1" Type="http://schemas.openxmlformats.org/officeDocument/2006/relationships/slideLayout" Target="../slideLayouts/slideLayout5.xml"/><Relationship Id="rId6" Type="http://schemas.openxmlformats.org/officeDocument/2006/relationships/hyperlink" Target="https://simplicable.com/new/upcycling-vs-downcycling" TargetMode="External"/><Relationship Id="rId5" Type="http://schemas.openxmlformats.org/officeDocument/2006/relationships/hyperlink" Target="https://blogs.helsinki.fi/inventionsforcirculareconomy/circular-economy/biological-and-technical-cycles/" TargetMode="External"/><Relationship Id="rId10" Type="http://schemas.openxmlformats.org/officeDocument/2006/relationships/hyperlink" Target="https://www.geeksforgeeks.org/biodegradable-and-non-biodegradable-materials/" TargetMode="External"/><Relationship Id="rId4" Type="http://schemas.openxmlformats.org/officeDocument/2006/relationships/hyperlink" Target="http://www.planningnotepad.com/2013/01/sustainability-design-3-redesigning.html" TargetMode="External"/><Relationship Id="rId9" Type="http://schemas.openxmlformats.org/officeDocument/2006/relationships/hyperlink" Target="https://www.ecoenclose.com/blog/8-things-to-know-about-compost-facilities-and-6-tips-to-be-a-responsible-composter/"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doi.org/10.1038/s41578-021-00407-8" TargetMode="External"/><Relationship Id="rId2" Type="http://schemas.openxmlformats.org/officeDocument/2006/relationships/hyperlink" Target="http://dx.doi.org/10.1098/rsta.2019.0268" TargetMode="Externa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id="{FD2DC581-C076-A17E-A34A-210281A75455}"/>
              </a:ext>
            </a:extLst>
          </p:cNvPr>
          <p:cNvSpPr/>
          <p:nvPr/>
        </p:nvSpPr>
        <p:spPr>
          <a:xfrm>
            <a:off x="9048308" y="3710756"/>
            <a:ext cx="4019106" cy="4019106"/>
          </a:xfrm>
          <a:prstGeom prst="ellipse">
            <a:avLst/>
          </a:prstGeom>
          <a:solidFill>
            <a:srgbClr val="5D7997">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platzhalter 12"/>
          <p:cNvSpPr txBox="1">
            <a:spLocks/>
          </p:cNvSpPr>
          <p:nvPr/>
        </p:nvSpPr>
        <p:spPr>
          <a:xfrm>
            <a:off x="1322641" y="2987481"/>
            <a:ext cx="6301298" cy="1446550"/>
          </a:xfrm>
          <a:prstGeom prst="rect">
            <a:avLst/>
          </a:prstGeom>
          <a:noFill/>
        </p:spPr>
        <p:txBody>
          <a:bodyPr wrap="square" lIns="0" tIns="45720" rIns="0" bIns="45720" anchor="ctr" anchorCtr="0">
            <a:spAutoFit/>
          </a:bodyPr>
          <a:lstStyle>
            <a:lvl1pPr marL="0" indent="0" algn="l" defTabSz="914400" rtl="0" eaLnBrk="1" latinLnBrk="0" hangingPunct="1">
              <a:spcBef>
                <a:spcPct val="20000"/>
              </a:spcBef>
              <a:buFont typeface="Arial" panose="020B0604020202020204" pitchFamily="34" charset="0"/>
              <a:buNone/>
              <a:defRPr sz="3600" kern="1200">
                <a:solidFill>
                  <a:schemeClr val="tx1"/>
                </a:solidFill>
                <a:latin typeface="Trebuchet MS" panose="020B0603020202020204"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Trebuchet MS" panose="020B0603020202020204"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Trebuchet MS" panose="020B060302020202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Trebuchet MS" panose="020B060302020202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4400" b="1" dirty="0">
                <a:solidFill>
                  <a:srgbClr val="5C8064"/>
                </a:solidFill>
                <a:latin typeface="+mn-lt"/>
              </a:rPr>
              <a:t>Waste as a resource in Circular Economy (CE)</a:t>
            </a:r>
            <a:endParaRPr lang="lt-LT" sz="2400" b="1" dirty="0">
              <a:solidFill>
                <a:srgbClr val="5C8064"/>
              </a:solidFill>
              <a:latin typeface="+mn-lt"/>
            </a:endParaRPr>
          </a:p>
        </p:txBody>
      </p:sp>
      <p:pic>
        <p:nvPicPr>
          <p:cNvPr id="2" name="Grafik 1">
            <a:extLst>
              <a:ext uri="{FF2B5EF4-FFF2-40B4-BE49-F238E27FC236}">
                <a16:creationId xmlns:a16="http://schemas.microsoft.com/office/drawing/2014/main" id="{292A526F-79E8-F058-F143-34E75DB2A48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513125" y="4143167"/>
            <a:ext cx="3141245" cy="3141245"/>
          </a:xfrm>
          <a:prstGeom prst="rect">
            <a:avLst/>
          </a:prstGeom>
        </p:spPr>
      </p:pic>
      <p:pic>
        <p:nvPicPr>
          <p:cNvPr id="5" name="Picture 5" descr="A blue flag with yellow stars and a blue circle with green text&#10;&#10;Description automatically generated">
            <a:extLst>
              <a:ext uri="{FF2B5EF4-FFF2-40B4-BE49-F238E27FC236}">
                <a16:creationId xmlns:a16="http://schemas.microsoft.com/office/drawing/2014/main" id="{8D752B12-736B-6D64-88DC-9150A1441D26}"/>
              </a:ext>
            </a:extLst>
          </p:cNvPr>
          <p:cNvPicPr>
            <a:picLocks noChangeAspect="1"/>
          </p:cNvPicPr>
          <p:nvPr/>
        </p:nvPicPr>
        <p:blipFill>
          <a:blip r:embed="rId3"/>
          <a:stretch>
            <a:fillRect/>
          </a:stretch>
        </p:blipFill>
        <p:spPr>
          <a:xfrm>
            <a:off x="634719" y="541077"/>
            <a:ext cx="4897820" cy="2071135"/>
          </a:xfrm>
          <a:prstGeom prst="rect">
            <a:avLst/>
          </a:prstGeom>
        </p:spPr>
      </p:pic>
    </p:spTree>
    <p:extLst>
      <p:ext uri="{BB962C8B-B14F-4D97-AF65-F5344CB8AC3E}">
        <p14:creationId xmlns:p14="http://schemas.microsoft.com/office/powerpoint/2010/main" val="14000156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F6DF618-3A5D-C8C0-6136-7377E8EF63DB}"/>
              </a:ext>
            </a:extLst>
          </p:cNvPr>
          <p:cNvSpPr>
            <a:spLocks noGrp="1"/>
          </p:cNvSpPr>
          <p:nvPr>
            <p:ph type="title"/>
          </p:nvPr>
        </p:nvSpPr>
        <p:spPr>
          <a:xfrm>
            <a:off x="513523" y="385698"/>
            <a:ext cx="10394621" cy="550863"/>
          </a:xfrm>
        </p:spPr>
        <p:txBody>
          <a:bodyPr/>
          <a:lstStyle/>
          <a:p>
            <a:r>
              <a:rPr lang="en-US" dirty="0"/>
              <a:t>Eliminate the plastics we don’t need</a:t>
            </a:r>
          </a:p>
        </p:txBody>
      </p:sp>
      <p:sp>
        <p:nvSpPr>
          <p:cNvPr id="4" name="TextBox 3">
            <a:extLst>
              <a:ext uri="{FF2B5EF4-FFF2-40B4-BE49-F238E27FC236}">
                <a16:creationId xmlns:a16="http://schemas.microsoft.com/office/drawing/2014/main" id="{FA7C04F7-94BB-DD50-3E64-81CA72D20729}"/>
              </a:ext>
            </a:extLst>
          </p:cNvPr>
          <p:cNvSpPr txBox="1"/>
          <p:nvPr/>
        </p:nvSpPr>
        <p:spPr>
          <a:xfrm>
            <a:off x="882072" y="1455249"/>
            <a:ext cx="10857345" cy="4154984"/>
          </a:xfrm>
          <a:prstGeom prst="rect">
            <a:avLst/>
          </a:prstGeom>
          <a:noFill/>
        </p:spPr>
        <p:txBody>
          <a:bodyPr wrap="square">
            <a:spAutoFit/>
          </a:bodyPr>
          <a:lstStyle/>
          <a:p>
            <a:r>
              <a:rPr lang="en-US" sz="2400" dirty="0"/>
              <a:t>The vision for a circular economy for plastic has six key points:</a:t>
            </a:r>
            <a:endParaRPr lang="lt-LT" sz="2400" dirty="0"/>
          </a:p>
          <a:p>
            <a:endParaRPr lang="en-US" sz="2400" dirty="0"/>
          </a:p>
          <a:p>
            <a:r>
              <a:rPr lang="en-US" sz="2400" dirty="0"/>
              <a:t>1.	Elimination of problematic or unnecessary plastic packaging through redesign, innovation, and new delivery models is a priority</a:t>
            </a:r>
          </a:p>
          <a:p>
            <a:r>
              <a:rPr lang="en-US" sz="2400" dirty="0"/>
              <a:t>2.	Reuse models are applied where relevant, reducing the need for single-use packaging</a:t>
            </a:r>
          </a:p>
          <a:p>
            <a:r>
              <a:rPr lang="en-US" sz="2400" dirty="0"/>
              <a:t>3.	All plastic packaging is 100% reusable, recyclable, or compostable</a:t>
            </a:r>
          </a:p>
          <a:p>
            <a:r>
              <a:rPr lang="en-US" sz="2400" dirty="0"/>
              <a:t>4.	All plastic packaging is reused, recycled, or composted in practice</a:t>
            </a:r>
          </a:p>
          <a:p>
            <a:r>
              <a:rPr lang="en-US" sz="2400" dirty="0"/>
              <a:t>5.	The use of plastic is fully decoupled from the consumption of finite resources</a:t>
            </a:r>
          </a:p>
          <a:p>
            <a:r>
              <a:rPr lang="en-US" sz="2400" dirty="0"/>
              <a:t>6.	All plastic packaging is free of hazardous chemicals, and the health, safety, and rights of all people involved are respected.</a:t>
            </a:r>
          </a:p>
        </p:txBody>
      </p:sp>
    </p:spTree>
    <p:extLst>
      <p:ext uri="{BB962C8B-B14F-4D97-AF65-F5344CB8AC3E}">
        <p14:creationId xmlns:p14="http://schemas.microsoft.com/office/powerpoint/2010/main" val="2094711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bio, plastics, bioplastics, pollution, waste, green, eco, recycle, bag, nature, clean, trash, ecology, environmental, product, safe, care, plastic, organic, molecular, svg, concept, illustration, container, reuse, rubbish, free, material, leaf, biodegradable, friendly, save, protect, planet, packaging, package, sustainability, biologic, bioplastic, box, environment, plant, reduce, tiny, transparent, person, sustainable, bottle, cutlery">
            <a:extLst>
              <a:ext uri="{FF2B5EF4-FFF2-40B4-BE49-F238E27FC236}">
                <a16:creationId xmlns:a16="http://schemas.microsoft.com/office/drawing/2014/main" id="{E93867BE-7AAD-5C26-FFF6-C16772920C0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625600" y="396844"/>
            <a:ext cx="8544102" cy="4806059"/>
          </a:xfrm>
          <a:prstGeom prst="rect">
            <a:avLst/>
          </a:prstGeom>
          <a:noFill/>
          <a:extLst>
            <a:ext uri="{909E8E84-426E-40DD-AFC4-6F175D3DCCD1}">
              <a14:hiddenFill xmlns:a14="http://schemas.microsoft.com/office/drawing/2010/main">
                <a:solidFill>
                  <a:srgbClr val="FFFFFF"/>
                </a:solidFill>
              </a14:hiddenFill>
            </a:ext>
          </a:extLst>
        </p:spPr>
      </p:pic>
      <p:sp>
        <p:nvSpPr>
          <p:cNvPr id="3079" name="Rectangle 307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a:extLst>
              <a:ext uri="{FF2B5EF4-FFF2-40B4-BE49-F238E27FC236}">
                <a16:creationId xmlns:a16="http://schemas.microsoft.com/office/drawing/2014/main" id="{700DA5DE-F483-1EBD-589F-E1DFB34A6FE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kumimoji="0" lang="lt-LT" sz="4400" b="1" i="0" u="none" strike="noStrike" kern="1200" cap="none" spc="0" normalizeH="0" baseline="0" noProof="0" dirty="0" err="1">
                <a:ln>
                  <a:noFill/>
                </a:ln>
                <a:solidFill>
                  <a:srgbClr val="5C8064"/>
                </a:solidFill>
                <a:effectLst/>
                <a:uLnTx/>
                <a:uFillTx/>
                <a:latin typeface="Calibri" panose="020F0502020204030204"/>
                <a:ea typeface="+mj-ea"/>
                <a:cs typeface="+mj-cs"/>
              </a:rPr>
              <a:t>Biop</a:t>
            </a:r>
            <a:r>
              <a:rPr kumimoji="0" lang="en-US" sz="4400" b="1" i="0" u="none" strike="noStrike" kern="1200" cap="none" spc="0" normalizeH="0" baseline="0" noProof="0" dirty="0" err="1">
                <a:ln>
                  <a:noFill/>
                </a:ln>
                <a:solidFill>
                  <a:srgbClr val="5C8064"/>
                </a:solidFill>
                <a:effectLst/>
                <a:uLnTx/>
                <a:uFillTx/>
                <a:latin typeface="Calibri" panose="020F0502020204030204"/>
                <a:ea typeface="+mj-ea"/>
                <a:cs typeface="+mj-cs"/>
              </a:rPr>
              <a:t>lastic</a:t>
            </a:r>
            <a:r>
              <a:rPr kumimoji="0" lang="en-US" sz="4400" b="1" i="0" u="none" strike="noStrike" kern="1200" cap="none" spc="0" normalizeH="0" baseline="0" noProof="0" dirty="0">
                <a:ln>
                  <a:noFill/>
                </a:ln>
                <a:solidFill>
                  <a:srgbClr val="5C8064"/>
                </a:solidFill>
                <a:effectLst/>
                <a:uLnTx/>
                <a:uFillTx/>
                <a:latin typeface="Calibri" panose="020F0502020204030204"/>
                <a:ea typeface="+mj-ea"/>
                <a:cs typeface="+mj-cs"/>
              </a:rPr>
              <a:t> in C</a:t>
            </a:r>
            <a:r>
              <a:rPr kumimoji="0" lang="lt-LT" sz="4400" b="1" i="0" u="none" strike="noStrike" kern="1200" cap="none" spc="0" normalizeH="0" baseline="0" noProof="0" dirty="0" err="1">
                <a:ln>
                  <a:noFill/>
                </a:ln>
                <a:solidFill>
                  <a:srgbClr val="5C8064"/>
                </a:solidFill>
                <a:effectLst/>
                <a:uLnTx/>
                <a:uFillTx/>
                <a:latin typeface="Calibri" panose="020F0502020204030204"/>
                <a:ea typeface="+mj-ea"/>
                <a:cs typeface="+mj-cs"/>
              </a:rPr>
              <a:t>ircular</a:t>
            </a:r>
            <a:r>
              <a:rPr kumimoji="0" lang="lt-LT" sz="4400" b="1" i="0" u="none" strike="noStrike" kern="1200" cap="none" spc="0" normalizeH="0" baseline="0" noProof="0" dirty="0">
                <a:ln>
                  <a:noFill/>
                </a:ln>
                <a:solidFill>
                  <a:srgbClr val="5C8064"/>
                </a:solidFill>
                <a:effectLst/>
                <a:uLnTx/>
                <a:uFillTx/>
                <a:latin typeface="Calibri" panose="020F0502020204030204"/>
                <a:ea typeface="+mj-ea"/>
                <a:cs typeface="+mj-cs"/>
              </a:rPr>
              <a:t> </a:t>
            </a:r>
            <a:r>
              <a:rPr kumimoji="0" lang="en-US" sz="4400" b="1" i="0" u="none" strike="noStrike" kern="1200" cap="none" spc="0" normalizeH="0" baseline="0" noProof="0" dirty="0">
                <a:ln>
                  <a:noFill/>
                </a:ln>
                <a:solidFill>
                  <a:srgbClr val="5C8064"/>
                </a:solidFill>
                <a:effectLst/>
                <a:uLnTx/>
                <a:uFillTx/>
                <a:latin typeface="Calibri" panose="020F0502020204030204"/>
                <a:ea typeface="+mj-ea"/>
                <a:cs typeface="+mj-cs"/>
              </a:rPr>
              <a:t>E</a:t>
            </a:r>
            <a:r>
              <a:rPr kumimoji="0" lang="lt-LT" sz="4400" b="1" i="0" u="none" strike="noStrike" kern="1200" cap="none" spc="0" normalizeH="0" baseline="0" noProof="0" dirty="0" err="1">
                <a:ln>
                  <a:noFill/>
                </a:ln>
                <a:solidFill>
                  <a:srgbClr val="5C8064"/>
                </a:solidFill>
                <a:effectLst/>
                <a:uLnTx/>
                <a:uFillTx/>
                <a:latin typeface="Calibri" panose="020F0502020204030204"/>
                <a:ea typeface="+mj-ea"/>
                <a:cs typeface="+mj-cs"/>
              </a:rPr>
              <a:t>conomy</a:t>
            </a:r>
            <a:endParaRPr lang="en-US" sz="3600" dirty="0">
              <a:solidFill>
                <a:schemeClr val="tx1">
                  <a:lumMod val="85000"/>
                  <a:lumOff val="15000"/>
                </a:schemeClr>
              </a:solidFill>
              <a:latin typeface="+mj-lt"/>
            </a:endParaRPr>
          </a:p>
        </p:txBody>
      </p:sp>
      <p:cxnSp>
        <p:nvCxnSpPr>
          <p:cNvPr id="3081" name="Straight Connector 308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083" name="Straight Connector 308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2919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9B1BC3F1-1325-2A1D-20F0-28A5D165F705}"/>
              </a:ext>
            </a:extLst>
          </p:cNvPr>
          <p:cNvSpPr>
            <a:spLocks noGrp="1"/>
          </p:cNvSpPr>
          <p:nvPr>
            <p:ph type="title"/>
          </p:nvPr>
        </p:nvSpPr>
        <p:spPr/>
        <p:txBody>
          <a:bodyPr/>
          <a:lstStyle/>
          <a:p>
            <a:r>
              <a:rPr kumimoji="0" lang="lt-LT" sz="4400" b="1" i="0" u="none" strike="noStrike" kern="1200" cap="none" spc="0" normalizeH="0" baseline="0" noProof="0" dirty="0" err="1">
                <a:ln>
                  <a:noFill/>
                </a:ln>
                <a:solidFill>
                  <a:srgbClr val="5C8064"/>
                </a:solidFill>
                <a:effectLst/>
                <a:uLnTx/>
                <a:uFillTx/>
                <a:latin typeface="Calibri" panose="020F0502020204030204"/>
                <a:ea typeface="+mj-ea"/>
                <a:cs typeface="+mj-cs"/>
              </a:rPr>
              <a:t>Biop</a:t>
            </a:r>
            <a:r>
              <a:rPr kumimoji="0" lang="en-US" sz="4400" b="1" i="0" u="none" strike="noStrike" kern="1200" cap="none" spc="0" normalizeH="0" baseline="0" noProof="0" dirty="0" err="1">
                <a:ln>
                  <a:noFill/>
                </a:ln>
                <a:solidFill>
                  <a:srgbClr val="5C8064"/>
                </a:solidFill>
                <a:effectLst/>
                <a:uLnTx/>
                <a:uFillTx/>
                <a:latin typeface="Calibri" panose="020F0502020204030204"/>
                <a:ea typeface="+mj-ea"/>
                <a:cs typeface="+mj-cs"/>
              </a:rPr>
              <a:t>lastic</a:t>
            </a:r>
            <a:r>
              <a:rPr kumimoji="0" lang="en-US" sz="4400" b="1" i="0" u="none" strike="noStrike" kern="1200" cap="none" spc="0" normalizeH="0" baseline="0" noProof="0" dirty="0">
                <a:ln>
                  <a:noFill/>
                </a:ln>
                <a:solidFill>
                  <a:srgbClr val="5C8064"/>
                </a:solidFill>
                <a:effectLst/>
                <a:uLnTx/>
                <a:uFillTx/>
                <a:latin typeface="Calibri" panose="020F0502020204030204"/>
                <a:ea typeface="+mj-ea"/>
                <a:cs typeface="+mj-cs"/>
              </a:rPr>
              <a:t> in C</a:t>
            </a:r>
            <a:r>
              <a:rPr kumimoji="0" lang="lt-LT" sz="4400" b="1" i="0" u="none" strike="noStrike" kern="1200" cap="none" spc="0" normalizeH="0" baseline="0" noProof="0" dirty="0" err="1">
                <a:ln>
                  <a:noFill/>
                </a:ln>
                <a:solidFill>
                  <a:srgbClr val="5C8064"/>
                </a:solidFill>
                <a:effectLst/>
                <a:uLnTx/>
                <a:uFillTx/>
                <a:latin typeface="Calibri" panose="020F0502020204030204"/>
                <a:ea typeface="+mj-ea"/>
                <a:cs typeface="+mj-cs"/>
              </a:rPr>
              <a:t>ircular</a:t>
            </a:r>
            <a:r>
              <a:rPr kumimoji="0" lang="lt-LT" sz="4400" b="1" i="0" u="none" strike="noStrike" kern="1200" cap="none" spc="0" normalizeH="0" baseline="0" noProof="0" dirty="0">
                <a:ln>
                  <a:noFill/>
                </a:ln>
                <a:solidFill>
                  <a:srgbClr val="5C8064"/>
                </a:solidFill>
                <a:effectLst/>
                <a:uLnTx/>
                <a:uFillTx/>
                <a:latin typeface="Calibri" panose="020F0502020204030204"/>
                <a:ea typeface="+mj-ea"/>
                <a:cs typeface="+mj-cs"/>
              </a:rPr>
              <a:t> </a:t>
            </a:r>
            <a:r>
              <a:rPr kumimoji="0" lang="en-US" sz="4400" b="1" i="0" u="none" strike="noStrike" kern="1200" cap="none" spc="0" normalizeH="0" baseline="0" noProof="0" dirty="0">
                <a:ln>
                  <a:noFill/>
                </a:ln>
                <a:solidFill>
                  <a:srgbClr val="5C8064"/>
                </a:solidFill>
                <a:effectLst/>
                <a:uLnTx/>
                <a:uFillTx/>
                <a:latin typeface="Calibri" panose="020F0502020204030204"/>
                <a:ea typeface="+mj-ea"/>
                <a:cs typeface="+mj-cs"/>
              </a:rPr>
              <a:t>E</a:t>
            </a:r>
            <a:r>
              <a:rPr kumimoji="0" lang="lt-LT" sz="4400" b="1" i="0" u="none" strike="noStrike" kern="1200" cap="none" spc="0" normalizeH="0" baseline="0" noProof="0" dirty="0" err="1">
                <a:ln>
                  <a:noFill/>
                </a:ln>
                <a:solidFill>
                  <a:srgbClr val="5C8064"/>
                </a:solidFill>
                <a:effectLst/>
                <a:uLnTx/>
                <a:uFillTx/>
                <a:latin typeface="Calibri" panose="020F0502020204030204"/>
                <a:ea typeface="+mj-ea"/>
                <a:cs typeface="+mj-cs"/>
              </a:rPr>
              <a:t>conomy</a:t>
            </a:r>
            <a:endParaRPr lang="en-US" dirty="0"/>
          </a:p>
        </p:txBody>
      </p:sp>
      <p:pic>
        <p:nvPicPr>
          <p:cNvPr id="4098" name="Picture 2">
            <a:extLst>
              <a:ext uri="{FF2B5EF4-FFF2-40B4-BE49-F238E27FC236}">
                <a16:creationId xmlns:a16="http://schemas.microsoft.com/office/drawing/2014/main" id="{4C9D888E-0BEA-0C0B-3F19-859BE6CB32D7}"/>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454870" y="1306978"/>
            <a:ext cx="7679703" cy="43048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37CA349-7589-56F1-5514-002F86C92F1D}"/>
              </a:ext>
            </a:extLst>
          </p:cNvPr>
          <p:cNvSpPr txBox="1"/>
          <p:nvPr/>
        </p:nvSpPr>
        <p:spPr>
          <a:xfrm>
            <a:off x="264068" y="5731884"/>
            <a:ext cx="10921168" cy="954107"/>
          </a:xfrm>
          <a:prstGeom prst="rect">
            <a:avLst/>
          </a:prstGeom>
          <a:noFill/>
        </p:spPr>
        <p:txBody>
          <a:bodyPr wrap="square">
            <a:spAutoFit/>
          </a:bodyPr>
          <a:lstStyle/>
          <a:p>
            <a:r>
              <a:rPr lang="en-US" sz="1400" b="0" i="0" dirty="0">
                <a:solidFill>
                  <a:srgbClr val="231815"/>
                </a:solidFill>
                <a:effectLst/>
                <a:latin typeface="Roboto" panose="02000000000000000000" pitchFamily="2" charset="0"/>
              </a:rPr>
              <a:t> Bioplastic cycle. There are two types of bioplastics, biomass plastics and biodegradable plastics. Plastics made from biomass are called biomass plastics. Plastics that can be decomposed by microorganisms after use are called biodegradable plastics. If biodegradable plastics comprising biomass can be developed, plastic substances can circulate from entry to exit through the cycle, further reducing their impact on the environment.</a:t>
            </a:r>
            <a:endParaRPr lang="en-US" sz="1400" dirty="0"/>
          </a:p>
        </p:txBody>
      </p:sp>
    </p:spTree>
    <p:extLst>
      <p:ext uri="{BB962C8B-B14F-4D97-AF65-F5344CB8AC3E}">
        <p14:creationId xmlns:p14="http://schemas.microsoft.com/office/powerpoint/2010/main" val="2131763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A0E45BC-FF4B-1AF3-BA4B-D4ACBAA33976}"/>
              </a:ext>
            </a:extLst>
          </p:cNvPr>
          <p:cNvSpPr>
            <a:spLocks noGrp="1"/>
          </p:cNvSpPr>
          <p:nvPr>
            <p:ph type="title"/>
          </p:nvPr>
        </p:nvSpPr>
        <p:spPr/>
        <p:txBody>
          <a:bodyPr/>
          <a:lstStyle/>
          <a:p>
            <a:r>
              <a:rPr lang="lt-LT" dirty="0" err="1"/>
              <a:t>Types</a:t>
            </a:r>
            <a:r>
              <a:rPr lang="lt-LT" dirty="0"/>
              <a:t> </a:t>
            </a:r>
            <a:r>
              <a:rPr lang="lt-LT" dirty="0" err="1"/>
              <a:t>of</a:t>
            </a:r>
            <a:r>
              <a:rPr lang="lt-LT" dirty="0"/>
              <a:t> </a:t>
            </a:r>
            <a:r>
              <a:rPr lang="lt-LT" dirty="0" err="1"/>
              <a:t>bioplastic</a:t>
            </a:r>
            <a:endParaRPr lang="en-US" dirty="0"/>
          </a:p>
        </p:txBody>
      </p:sp>
      <p:pic>
        <p:nvPicPr>
          <p:cNvPr id="5122" name="Picture 2" descr="Material Analysis for Bioplastics Quality Assurance and ...">
            <a:extLst>
              <a:ext uri="{FF2B5EF4-FFF2-40B4-BE49-F238E27FC236}">
                <a16:creationId xmlns:a16="http://schemas.microsoft.com/office/drawing/2014/main" id="{D394922A-A437-A667-429E-455FB397E2CD}"/>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115049" y="867266"/>
            <a:ext cx="8124708" cy="5605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02409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A0E45BC-FF4B-1AF3-BA4B-D4ACBAA33976}"/>
              </a:ext>
            </a:extLst>
          </p:cNvPr>
          <p:cNvSpPr>
            <a:spLocks noGrp="1"/>
          </p:cNvSpPr>
          <p:nvPr>
            <p:ph type="title"/>
          </p:nvPr>
        </p:nvSpPr>
        <p:spPr/>
        <p:txBody>
          <a:bodyPr/>
          <a:lstStyle/>
          <a:p>
            <a:r>
              <a:rPr lang="lt-LT" dirty="0" err="1"/>
              <a:t>Types</a:t>
            </a:r>
            <a:r>
              <a:rPr lang="lt-LT" dirty="0"/>
              <a:t> </a:t>
            </a:r>
            <a:r>
              <a:rPr lang="lt-LT" dirty="0" err="1"/>
              <a:t>of</a:t>
            </a:r>
            <a:r>
              <a:rPr lang="lt-LT" dirty="0"/>
              <a:t> </a:t>
            </a:r>
            <a:r>
              <a:rPr lang="lt-LT" dirty="0" err="1"/>
              <a:t>bioplastic</a:t>
            </a:r>
            <a:endParaRPr lang="en-US" dirty="0"/>
          </a:p>
        </p:txBody>
      </p:sp>
      <p:sp>
        <p:nvSpPr>
          <p:cNvPr id="4" name="TextBox 3">
            <a:extLst>
              <a:ext uri="{FF2B5EF4-FFF2-40B4-BE49-F238E27FC236}">
                <a16:creationId xmlns:a16="http://schemas.microsoft.com/office/drawing/2014/main" id="{40FFA12C-7CEA-D18B-2F98-37241C628B03}"/>
              </a:ext>
            </a:extLst>
          </p:cNvPr>
          <p:cNvSpPr txBox="1"/>
          <p:nvPr/>
        </p:nvSpPr>
        <p:spPr>
          <a:xfrm>
            <a:off x="513524" y="1024657"/>
            <a:ext cx="11136630" cy="5447645"/>
          </a:xfrm>
          <a:prstGeom prst="rect">
            <a:avLst/>
          </a:prstGeom>
          <a:noFill/>
        </p:spPr>
        <p:txBody>
          <a:bodyPr wrap="square">
            <a:spAutoFit/>
          </a:bodyPr>
          <a:lstStyle/>
          <a:p>
            <a:pPr algn="l" fontAlgn="base"/>
            <a:r>
              <a:rPr lang="en-US" sz="2400" b="1" i="0" dirty="0">
                <a:effectLst/>
                <a:latin typeface="inherit"/>
              </a:rPr>
              <a:t>Bioplastics are a large family of different materials</a:t>
            </a:r>
            <a:br>
              <a:rPr lang="en-US" b="0" i="0" dirty="0">
                <a:effectLst/>
                <a:latin typeface="Roboto" panose="02000000000000000000" pitchFamily="2" charset="0"/>
              </a:rPr>
            </a:br>
            <a:r>
              <a:rPr lang="en-US" b="0" i="0" dirty="0">
                <a:effectLst/>
                <a:latin typeface="Roboto" panose="02000000000000000000" pitchFamily="2" charset="0"/>
              </a:rPr>
              <a:t>According to European Bioplastics, a plastic material is defined as a bioplastic if it is either biobased, biodegradable, or features both properties.</a:t>
            </a:r>
          </a:p>
          <a:p>
            <a:pPr algn="l" fontAlgn="base"/>
            <a:br>
              <a:rPr lang="en-US" b="1" i="0" dirty="0">
                <a:effectLst/>
                <a:latin typeface="inherit"/>
              </a:rPr>
            </a:br>
            <a:r>
              <a:rPr lang="en-US" b="1" i="0" dirty="0">
                <a:effectLst/>
                <a:latin typeface="inherit"/>
              </a:rPr>
              <a:t>Biobased</a:t>
            </a:r>
            <a:br>
              <a:rPr lang="en-US" b="0" i="0" dirty="0">
                <a:effectLst/>
                <a:latin typeface="Roboto" panose="02000000000000000000" pitchFamily="2" charset="0"/>
              </a:rPr>
            </a:br>
            <a:r>
              <a:rPr lang="en-US" b="0" i="0" dirty="0">
                <a:effectLst/>
                <a:latin typeface="Roboto" panose="02000000000000000000" pitchFamily="2" charset="0"/>
              </a:rPr>
              <a:t>The term ‘biobased’ means that the material or product is (partly) derived from biomass or biowaste. Biomass used for bioplastics stems from e.g. corn, sugarcane or cellulose. Bioplastics can also be produced by microbes or based on CO2 or methane.</a:t>
            </a:r>
          </a:p>
          <a:p>
            <a:pPr algn="l" fontAlgn="base"/>
            <a:br>
              <a:rPr lang="en-US" b="1" i="0" dirty="0">
                <a:effectLst/>
                <a:latin typeface="inherit"/>
              </a:rPr>
            </a:br>
            <a:r>
              <a:rPr lang="en-US" b="1" i="0" dirty="0">
                <a:effectLst/>
                <a:latin typeface="inherit"/>
              </a:rPr>
              <a:t>Biodegradable</a:t>
            </a:r>
            <a:br>
              <a:rPr lang="en-US" b="0" i="0" dirty="0">
                <a:effectLst/>
                <a:latin typeface="Roboto" panose="02000000000000000000" pitchFamily="2" charset="0"/>
              </a:rPr>
            </a:br>
            <a:r>
              <a:rPr lang="en-US" b="0" i="0" dirty="0">
                <a:effectLst/>
                <a:latin typeface="Roboto" panose="02000000000000000000" pitchFamily="2" charset="0"/>
              </a:rPr>
              <a:t>Biodegradation is a chemical process during which microorganisms that are available in the environment convert materials into natural substances such as water, carbon dioxide, and compost (artificial additives are not needed). The process of biodegradation depends on the surrounding environmental conditions (e.g. location or temperature), on the material and on the application.</a:t>
            </a:r>
          </a:p>
          <a:p>
            <a:pPr algn="l" fontAlgn="base"/>
            <a:r>
              <a:rPr lang="en-US" b="0" i="0" dirty="0">
                <a:effectLst/>
                <a:latin typeface="Roboto" panose="02000000000000000000" pitchFamily="2" charset="0"/>
              </a:rPr>
              <a:t> </a:t>
            </a:r>
          </a:p>
          <a:p>
            <a:pPr algn="l" fontAlgn="base"/>
            <a:r>
              <a:rPr lang="en-US" b="1" i="1" dirty="0">
                <a:effectLst/>
                <a:latin typeface="inherit"/>
              </a:rPr>
              <a:t>‘Biobased’ does not equal ‘biodegradable’</a:t>
            </a:r>
            <a:br>
              <a:rPr lang="en-US" b="1" i="1" dirty="0">
                <a:effectLst/>
                <a:latin typeface="inherit"/>
              </a:rPr>
            </a:br>
            <a:r>
              <a:rPr lang="en-US" b="0" i="0" dirty="0">
                <a:effectLst/>
                <a:latin typeface="Roboto" panose="02000000000000000000" pitchFamily="2" charset="0"/>
              </a:rPr>
              <a:t>The property of biodegradation does not depend on the resource basis of a material but is rather linked to its chemical structure. In other words, 100 percent biobased plastics may be non-biodegradable, and 100 percent fossil-based plastics can biodegrade.</a:t>
            </a:r>
          </a:p>
        </p:txBody>
      </p:sp>
    </p:spTree>
    <p:extLst>
      <p:ext uri="{BB962C8B-B14F-4D97-AF65-F5344CB8AC3E}">
        <p14:creationId xmlns:p14="http://schemas.microsoft.com/office/powerpoint/2010/main" val="2548566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33526BB-14F8-31CF-411D-F31AB1D85267}"/>
              </a:ext>
            </a:extLst>
          </p:cNvPr>
          <p:cNvSpPr>
            <a:spLocks noGrp="1"/>
          </p:cNvSpPr>
          <p:nvPr>
            <p:ph type="title"/>
          </p:nvPr>
        </p:nvSpPr>
        <p:spPr>
          <a:xfrm>
            <a:off x="372122" y="140601"/>
            <a:ext cx="10448200" cy="550863"/>
          </a:xfrm>
        </p:spPr>
        <p:txBody>
          <a:bodyPr/>
          <a:lstStyle/>
          <a:p>
            <a:r>
              <a:rPr lang="lt-LT" dirty="0"/>
              <a:t>Global </a:t>
            </a:r>
            <a:r>
              <a:rPr lang="lt-LT" dirty="0" err="1"/>
              <a:t>production</a:t>
            </a:r>
            <a:r>
              <a:rPr lang="lt-LT" dirty="0"/>
              <a:t> </a:t>
            </a:r>
            <a:r>
              <a:rPr lang="lt-LT" dirty="0" err="1"/>
              <a:t>capacities</a:t>
            </a:r>
            <a:r>
              <a:rPr lang="lt-LT" dirty="0"/>
              <a:t> </a:t>
            </a:r>
            <a:r>
              <a:rPr lang="lt-LT" dirty="0" err="1"/>
              <a:t>of</a:t>
            </a:r>
            <a:r>
              <a:rPr lang="lt-LT" dirty="0"/>
              <a:t> </a:t>
            </a:r>
            <a:r>
              <a:rPr lang="lt-LT" dirty="0" err="1"/>
              <a:t>bioplastic</a:t>
            </a:r>
            <a:endParaRPr lang="en-US" dirty="0"/>
          </a:p>
        </p:txBody>
      </p:sp>
      <p:pic>
        <p:nvPicPr>
          <p:cNvPr id="4" name="Picture 2">
            <a:extLst>
              <a:ext uri="{FF2B5EF4-FFF2-40B4-BE49-F238E27FC236}">
                <a16:creationId xmlns:a16="http://schemas.microsoft.com/office/drawing/2014/main" id="{88B8410F-C8FB-71F4-7D5D-CB9CB2C6C5C8}"/>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bwMode="auto">
          <a:xfrm>
            <a:off x="40788" y="1006591"/>
            <a:ext cx="5919156" cy="5090474"/>
          </a:xfrm>
          <a:prstGeom prst="rect">
            <a:avLst/>
          </a:prstGeom>
          <a:noFill/>
        </p:spPr>
      </p:pic>
      <p:pic>
        <p:nvPicPr>
          <p:cNvPr id="5" name="Picture 4">
            <a:extLst>
              <a:ext uri="{FF2B5EF4-FFF2-40B4-BE49-F238E27FC236}">
                <a16:creationId xmlns:a16="http://schemas.microsoft.com/office/drawing/2014/main" id="{E446CE93-D593-3DBA-6057-7893DB735E09}"/>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bwMode="auto">
          <a:xfrm>
            <a:off x="5828907" y="1025168"/>
            <a:ext cx="6363093" cy="5090474"/>
          </a:xfrm>
          <a:prstGeom prst="rect">
            <a:avLst/>
          </a:prstGeom>
          <a:noFill/>
        </p:spPr>
      </p:pic>
    </p:spTree>
    <p:extLst>
      <p:ext uri="{BB962C8B-B14F-4D97-AF65-F5344CB8AC3E}">
        <p14:creationId xmlns:p14="http://schemas.microsoft.com/office/powerpoint/2010/main" val="32380523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B391C3CE-EE5F-84AE-32C6-AA8659E99CEA}"/>
              </a:ext>
            </a:extLst>
          </p:cNvPr>
          <p:cNvSpPr>
            <a:spLocks noGrp="1"/>
          </p:cNvSpPr>
          <p:nvPr>
            <p:ph type="title"/>
          </p:nvPr>
        </p:nvSpPr>
        <p:spPr>
          <a:xfrm>
            <a:off x="8483933" y="2206785"/>
            <a:ext cx="3270400" cy="550863"/>
          </a:xfrm>
        </p:spPr>
        <p:txBody>
          <a:bodyPr/>
          <a:lstStyle/>
          <a:p>
            <a:r>
              <a:rPr lang="en-US" dirty="0"/>
              <a:t>The circular plastic economy. </a:t>
            </a:r>
            <a:r>
              <a:rPr lang="en-US" sz="2400" b="0" dirty="0"/>
              <a:t>(</a:t>
            </a:r>
            <a:r>
              <a:rPr lang="en-US" sz="2400" b="0" dirty="0" err="1"/>
              <a:t>Rosenboom</a:t>
            </a:r>
            <a:r>
              <a:rPr lang="en-US" sz="2400" b="0" dirty="0"/>
              <a:t>, JG., et al., 2022)</a:t>
            </a:r>
            <a:endParaRPr lang="en-US" b="0" dirty="0"/>
          </a:p>
        </p:txBody>
      </p:sp>
      <p:pic>
        <p:nvPicPr>
          <p:cNvPr id="3" name="Paveikslėlis 2">
            <a:extLst>
              <a:ext uri="{FF2B5EF4-FFF2-40B4-BE49-F238E27FC236}">
                <a16:creationId xmlns:a16="http://schemas.microsoft.com/office/drawing/2014/main" id="{64E245A9-D19E-667F-57BC-F722C62FDBA2}"/>
              </a:ext>
            </a:extLst>
          </p:cNvPr>
          <p:cNvPicPr>
            <a:picLocks noChangeAspect="1"/>
          </p:cNvPicPr>
          <p:nvPr/>
        </p:nvPicPr>
        <p:blipFill>
          <a:blip r:embed="rId3"/>
          <a:stretch>
            <a:fillRect/>
          </a:stretch>
        </p:blipFill>
        <p:spPr>
          <a:xfrm>
            <a:off x="211404" y="123125"/>
            <a:ext cx="7588576" cy="6611749"/>
          </a:xfrm>
          <a:prstGeom prst="rect">
            <a:avLst/>
          </a:prstGeom>
        </p:spPr>
      </p:pic>
    </p:spTree>
    <p:extLst>
      <p:ext uri="{BB962C8B-B14F-4D97-AF65-F5344CB8AC3E}">
        <p14:creationId xmlns:p14="http://schemas.microsoft.com/office/powerpoint/2010/main" val="3563588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FACF8B6E-C6EF-7198-439D-BDCF9EAF78DA}"/>
              </a:ext>
            </a:extLst>
          </p:cNvPr>
          <p:cNvSpPr>
            <a:spLocks noGrp="1"/>
          </p:cNvSpPr>
          <p:nvPr>
            <p:ph type="title"/>
          </p:nvPr>
        </p:nvSpPr>
        <p:spPr>
          <a:xfrm>
            <a:off x="513524" y="570633"/>
            <a:ext cx="11075725" cy="550863"/>
          </a:xfrm>
        </p:spPr>
        <p:txBody>
          <a:bodyPr/>
          <a:lstStyle/>
          <a:p>
            <a:r>
              <a:rPr lang="en-US" dirty="0"/>
              <a:t>‘Custom’ </a:t>
            </a:r>
            <a:r>
              <a:rPr lang="en-US" dirty="0" err="1"/>
              <a:t>compostability</a:t>
            </a:r>
            <a:r>
              <a:rPr lang="en-US" dirty="0"/>
              <a:t>/biodegradability labels</a:t>
            </a:r>
          </a:p>
        </p:txBody>
      </p:sp>
      <p:pic>
        <p:nvPicPr>
          <p:cNvPr id="3" name="Paveikslėlis 2">
            <a:extLst>
              <a:ext uri="{FF2B5EF4-FFF2-40B4-BE49-F238E27FC236}">
                <a16:creationId xmlns:a16="http://schemas.microsoft.com/office/drawing/2014/main" id="{31991717-C579-F716-8341-3AE6876B57A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3524" y="1783413"/>
            <a:ext cx="11181601" cy="3324615"/>
          </a:xfrm>
          <a:prstGeom prst="rect">
            <a:avLst/>
          </a:prstGeom>
          <a:noFill/>
          <a:ln>
            <a:noFill/>
          </a:ln>
        </p:spPr>
      </p:pic>
      <p:sp>
        <p:nvSpPr>
          <p:cNvPr id="5" name="TextBox 4">
            <a:extLst>
              <a:ext uri="{FF2B5EF4-FFF2-40B4-BE49-F238E27FC236}">
                <a16:creationId xmlns:a16="http://schemas.microsoft.com/office/drawing/2014/main" id="{16C29C81-E3B3-08B7-9C5A-B56C6B213E80}"/>
              </a:ext>
            </a:extLst>
          </p:cNvPr>
          <p:cNvSpPr txBox="1"/>
          <p:nvPr/>
        </p:nvSpPr>
        <p:spPr>
          <a:xfrm>
            <a:off x="744877" y="5585279"/>
            <a:ext cx="8085762" cy="369332"/>
          </a:xfrm>
          <a:prstGeom prst="rect">
            <a:avLst/>
          </a:prstGeom>
          <a:noFill/>
        </p:spPr>
        <p:txBody>
          <a:bodyPr wrap="square">
            <a:spAutoFit/>
          </a:bodyPr>
          <a:lstStyle/>
          <a:p>
            <a:r>
              <a:rPr lang="en-US" sz="1800" dirty="0">
                <a:solidFill>
                  <a:srgbClr val="000000"/>
                </a:solidFill>
                <a:effectLst/>
                <a:latin typeface="Calibri" panose="020F0502020204030204" pitchFamily="34" charset="0"/>
                <a:ea typeface="Times New Roman" panose="02020603050405020304" pitchFamily="18" charset="0"/>
              </a:rPr>
              <a:t>Examples of different biodegradability labelling (</a:t>
            </a:r>
            <a:r>
              <a:rPr lang="en-US" sz="1800" dirty="0" err="1">
                <a:solidFill>
                  <a:srgbClr val="000000"/>
                </a:solidFill>
                <a:effectLst/>
                <a:latin typeface="Calibri" panose="020F0502020204030204" pitchFamily="34" charset="0"/>
                <a:ea typeface="Times New Roman" panose="02020603050405020304" pitchFamily="18" charset="0"/>
              </a:rPr>
              <a:t>Rosenboom</a:t>
            </a:r>
            <a:r>
              <a:rPr lang="en-US" sz="1800" dirty="0">
                <a:solidFill>
                  <a:srgbClr val="000000"/>
                </a:solidFill>
                <a:effectLst/>
                <a:latin typeface="Calibri" panose="020F0502020204030204" pitchFamily="34" charset="0"/>
                <a:ea typeface="Times New Roman" panose="02020603050405020304" pitchFamily="18" charset="0"/>
              </a:rPr>
              <a:t>, JG., et al.2022)</a:t>
            </a:r>
            <a:endParaRPr lang="en-US" dirty="0"/>
          </a:p>
        </p:txBody>
      </p:sp>
    </p:spTree>
    <p:extLst>
      <p:ext uri="{BB962C8B-B14F-4D97-AF65-F5344CB8AC3E}">
        <p14:creationId xmlns:p14="http://schemas.microsoft.com/office/powerpoint/2010/main" val="16762049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aveikslėlis 4">
            <a:extLst>
              <a:ext uri="{FF2B5EF4-FFF2-40B4-BE49-F238E27FC236}">
                <a16:creationId xmlns:a16="http://schemas.microsoft.com/office/drawing/2014/main" id="{6FE045D7-F3D6-6F1E-70C4-B3BAEFEC4418}"/>
              </a:ext>
            </a:extLst>
          </p:cNvPr>
          <p:cNvPicPr>
            <a:picLocks noChangeAspect="1"/>
          </p:cNvPicPr>
          <p:nvPr/>
        </p:nvPicPr>
        <p:blipFill rotWithShape="1">
          <a:blip r:embed="rId3">
            <a:alphaModFix amt="85000"/>
          </a:blip>
          <a:srcRect l="4074" r="15206" b="1"/>
          <a:stretch/>
        </p:blipFill>
        <p:spPr>
          <a:xfrm>
            <a:off x="2519309" y="0"/>
            <a:ext cx="9669642" cy="6857990"/>
          </a:xfrm>
          <a:prstGeom prst="rect">
            <a:avLst/>
          </a:prstGeom>
        </p:spPr>
      </p:pic>
      <p:sp>
        <p:nvSpPr>
          <p:cNvPr id="19"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vadinimas 1">
            <a:extLst>
              <a:ext uri="{FF2B5EF4-FFF2-40B4-BE49-F238E27FC236}">
                <a16:creationId xmlns:a16="http://schemas.microsoft.com/office/drawing/2014/main" id="{8CC96CB5-D8EE-C814-3075-8BD318339D14}"/>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dirty="0"/>
              <a:t>Labelling bioplastics</a:t>
            </a:r>
          </a:p>
        </p:txBody>
      </p:sp>
      <p:sp>
        <p:nvSpPr>
          <p:cNvPr id="4" name="TextBox 3">
            <a:extLst>
              <a:ext uri="{FF2B5EF4-FFF2-40B4-BE49-F238E27FC236}">
                <a16:creationId xmlns:a16="http://schemas.microsoft.com/office/drawing/2014/main" id="{AC0BB07A-E40B-E594-EEAF-105D8527DE61}"/>
              </a:ext>
            </a:extLst>
          </p:cNvPr>
          <p:cNvSpPr txBox="1"/>
          <p:nvPr/>
        </p:nvSpPr>
        <p:spPr>
          <a:xfrm>
            <a:off x="452903" y="2997619"/>
            <a:ext cx="5218224" cy="3742762"/>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800" b="1" dirty="0"/>
              <a:t>Identification labels</a:t>
            </a:r>
          </a:p>
          <a:p>
            <a:pPr marL="285750" indent="-228600">
              <a:lnSpc>
                <a:spcPct val="90000"/>
              </a:lnSpc>
              <a:spcAft>
                <a:spcPts val="600"/>
              </a:spcAft>
              <a:buFont typeface="Arial" panose="020B0604020202020204" pitchFamily="34" charset="0"/>
              <a:buChar char="•"/>
            </a:pPr>
            <a:r>
              <a:rPr lang="en-US" sz="2800" b="1" dirty="0">
                <a:effectLst/>
              </a:rPr>
              <a:t>Recycling-oriented labels</a:t>
            </a:r>
          </a:p>
          <a:p>
            <a:pPr marL="285750" indent="-228600">
              <a:lnSpc>
                <a:spcPct val="90000"/>
              </a:lnSpc>
              <a:spcAft>
                <a:spcPts val="600"/>
              </a:spcAft>
              <a:buFont typeface="Arial" panose="020B0604020202020204" pitchFamily="34" charset="0"/>
              <a:buChar char="•"/>
            </a:pPr>
            <a:r>
              <a:rPr lang="en-US" sz="2800" b="1" dirty="0">
                <a:effectLst/>
              </a:rPr>
              <a:t>Bio-based content labels</a:t>
            </a:r>
          </a:p>
          <a:p>
            <a:pPr marL="285750" indent="-228600">
              <a:lnSpc>
                <a:spcPct val="90000"/>
              </a:lnSpc>
              <a:spcAft>
                <a:spcPts val="600"/>
              </a:spcAft>
              <a:buFont typeface="Arial" panose="020B0604020202020204" pitchFamily="34" charset="0"/>
              <a:buChar char="•"/>
            </a:pPr>
            <a:r>
              <a:rPr lang="en-US" sz="2800" b="1" dirty="0">
                <a:effectLst/>
              </a:rPr>
              <a:t>Industrial </a:t>
            </a:r>
            <a:r>
              <a:rPr lang="en-US" sz="2800" b="1" dirty="0" err="1">
                <a:effectLst/>
              </a:rPr>
              <a:t>compostability</a:t>
            </a:r>
            <a:r>
              <a:rPr lang="en-US" sz="2800" b="1" dirty="0">
                <a:effectLst/>
              </a:rPr>
              <a:t> labels</a:t>
            </a:r>
          </a:p>
          <a:p>
            <a:pPr marL="285750" indent="-228600">
              <a:lnSpc>
                <a:spcPct val="90000"/>
              </a:lnSpc>
              <a:spcAft>
                <a:spcPts val="600"/>
              </a:spcAft>
              <a:buFont typeface="Arial" panose="020B0604020202020204" pitchFamily="34" charset="0"/>
              <a:buChar char="•"/>
            </a:pPr>
            <a:r>
              <a:rPr lang="en-US" sz="2800" b="1" dirty="0">
                <a:effectLst/>
              </a:rPr>
              <a:t>‘Custom’ </a:t>
            </a:r>
            <a:r>
              <a:rPr lang="en-US" sz="2800" b="1" dirty="0" err="1">
                <a:effectLst/>
              </a:rPr>
              <a:t>compostability</a:t>
            </a:r>
            <a:r>
              <a:rPr lang="en-US" sz="2800" b="1" dirty="0">
                <a:effectLst/>
              </a:rPr>
              <a:t>/</a:t>
            </a:r>
            <a:r>
              <a:rPr lang="lt-LT" sz="2800" b="1" dirty="0">
                <a:effectLst/>
              </a:rPr>
              <a:t> </a:t>
            </a:r>
            <a:r>
              <a:rPr lang="en-US" sz="2800" b="1" dirty="0">
                <a:effectLst/>
              </a:rPr>
              <a:t>biodegradability labels</a:t>
            </a:r>
          </a:p>
          <a:p>
            <a:pPr indent="-228600">
              <a:lnSpc>
                <a:spcPct val="90000"/>
              </a:lnSpc>
              <a:spcAft>
                <a:spcPts val="600"/>
              </a:spcAft>
              <a:buFont typeface="Arial" panose="020B0604020202020204" pitchFamily="34" charset="0"/>
              <a:buChar char="•"/>
            </a:pPr>
            <a:endParaRPr lang="en-US" sz="2800" dirty="0"/>
          </a:p>
        </p:txBody>
      </p:sp>
    </p:spTree>
    <p:extLst>
      <p:ext uri="{BB962C8B-B14F-4D97-AF65-F5344CB8AC3E}">
        <p14:creationId xmlns:p14="http://schemas.microsoft.com/office/powerpoint/2010/main" val="18183468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6" name="Picture 2" descr="Blog: Steel - the surprising recycling champion - worldsteel.org">
            <a:extLst>
              <a:ext uri="{FF2B5EF4-FFF2-40B4-BE49-F238E27FC236}">
                <a16:creationId xmlns:a16="http://schemas.microsoft.com/office/drawing/2014/main" id="{F224672D-42F0-97D3-A13A-8B891714C5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111" r="-1"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1" name="Rectangle 615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a:extLst>
              <a:ext uri="{FF2B5EF4-FFF2-40B4-BE49-F238E27FC236}">
                <a16:creationId xmlns:a16="http://schemas.microsoft.com/office/drawing/2014/main" id="{C7A51D95-B123-8FF3-3EFF-B9E858C6B2BA}"/>
              </a:ext>
            </a:extLst>
          </p:cNvPr>
          <p:cNvSpPr>
            <a:spLocks noGrp="1"/>
          </p:cNvSpPr>
          <p:nvPr>
            <p:ph type="title"/>
          </p:nvPr>
        </p:nvSpPr>
        <p:spPr>
          <a:xfrm>
            <a:off x="523875" y="5317240"/>
            <a:ext cx="11210925" cy="744836"/>
          </a:xfrm>
        </p:spPr>
        <p:txBody>
          <a:bodyPr vert="horz" lIns="91440" tIns="45720" rIns="91440" bIns="45720" rtlCol="0" anchor="ctr">
            <a:normAutofit/>
          </a:bodyPr>
          <a:lstStyle/>
          <a:p>
            <a:r>
              <a:rPr lang="en-US" dirty="0"/>
              <a:t>Steel and metals in CE</a:t>
            </a:r>
          </a:p>
        </p:txBody>
      </p:sp>
      <p:cxnSp>
        <p:nvCxnSpPr>
          <p:cNvPr id="6153" name="Straight Connector 615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6155" name="Straight Connector 615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973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481013" y="3752849"/>
            <a:ext cx="3290887" cy="2452687"/>
          </a:xfrm>
        </p:spPr>
        <p:txBody>
          <a:bodyPr vert="horz" lIns="91440" tIns="45720" rIns="91440" bIns="45720" rtlCol="0" anchor="ctr">
            <a:normAutofit/>
          </a:bodyPr>
          <a:lstStyle/>
          <a:p>
            <a:r>
              <a:rPr lang="en-US" dirty="0"/>
              <a:t>Training outcomes</a:t>
            </a:r>
          </a:p>
        </p:txBody>
      </p:sp>
      <p:pic>
        <p:nvPicPr>
          <p:cNvPr id="3" name="Paveikslėlis 2">
            <a:extLst>
              <a:ext uri="{FF2B5EF4-FFF2-40B4-BE49-F238E27FC236}">
                <a16:creationId xmlns:a16="http://schemas.microsoft.com/office/drawing/2014/main" id="{A57CAA64-5FC5-39A5-14BF-C5BD599C2B16}"/>
              </a:ext>
            </a:extLst>
          </p:cNvPr>
          <p:cNvPicPr>
            <a:picLocks noChangeAspect="1"/>
          </p:cNvPicPr>
          <p:nvPr/>
        </p:nvPicPr>
        <p:blipFill rotWithShape="1">
          <a:blip r:embed="rId3"/>
          <a:srcRect t="23806" b="11440"/>
          <a:stretch/>
        </p:blipFill>
        <p:spPr>
          <a:xfrm>
            <a:off x="20" y="10"/>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15" name="TextBox 14">
            <a:extLst>
              <a:ext uri="{FF2B5EF4-FFF2-40B4-BE49-F238E27FC236}">
                <a16:creationId xmlns:a16="http://schemas.microsoft.com/office/drawing/2014/main" id="{F5547197-05E2-75DA-8F5B-85A1600CC64C}"/>
              </a:ext>
            </a:extLst>
          </p:cNvPr>
          <p:cNvSpPr txBox="1"/>
          <p:nvPr/>
        </p:nvSpPr>
        <p:spPr>
          <a:xfrm>
            <a:off x="3640658" y="3634743"/>
            <a:ext cx="7852404" cy="2963260"/>
          </a:xfrm>
          <a:prstGeom prst="rect">
            <a:avLst/>
          </a:prstGeom>
        </p:spPr>
        <p:txBody>
          <a:bodyPr vert="horz" lIns="91440" tIns="45720" rIns="91440" bIns="45720" rtlCol="0" anchor="ctr">
            <a:normAutofit fontScale="92500" lnSpcReduction="20000"/>
          </a:bodyPr>
          <a:lstStyle/>
          <a:p>
            <a:pPr>
              <a:lnSpc>
                <a:spcPct val="90000"/>
              </a:lnSpc>
              <a:spcAft>
                <a:spcPts val="600"/>
              </a:spcAft>
            </a:pPr>
            <a:r>
              <a:rPr lang="en-US" sz="2000" b="1" dirty="0"/>
              <a:t>After completing the training trainees will:</a:t>
            </a:r>
          </a:p>
          <a:p>
            <a:pPr>
              <a:lnSpc>
                <a:spcPct val="90000"/>
              </a:lnSpc>
              <a:spcAft>
                <a:spcPts val="600"/>
              </a:spcAft>
            </a:pPr>
            <a:endParaRPr lang="en-US" sz="2000" dirty="0"/>
          </a:p>
          <a:p>
            <a:pPr marL="285750" indent="-285750">
              <a:lnSpc>
                <a:spcPct val="90000"/>
              </a:lnSpc>
              <a:spcAft>
                <a:spcPts val="600"/>
              </a:spcAft>
              <a:buFont typeface="Arial" panose="020B0604020202020204" pitchFamily="34" charset="0"/>
              <a:buChar char="•"/>
            </a:pPr>
            <a:r>
              <a:rPr lang="en-US" sz="2000" dirty="0"/>
              <a:t>Understand and explain the role of different materials (waste as a resource) in CE. </a:t>
            </a:r>
          </a:p>
          <a:p>
            <a:pPr marL="285750" indent="-285750">
              <a:lnSpc>
                <a:spcPct val="90000"/>
              </a:lnSpc>
              <a:spcAft>
                <a:spcPts val="600"/>
              </a:spcAft>
              <a:buFont typeface="Arial" panose="020B0604020202020204" pitchFamily="34" charset="0"/>
              <a:buChar char="•"/>
            </a:pPr>
            <a:r>
              <a:rPr lang="en-US" sz="2000" dirty="0"/>
              <a:t>Understand the main principles for plastic waste use in CE.</a:t>
            </a:r>
          </a:p>
          <a:p>
            <a:pPr marL="285750" indent="-285750">
              <a:lnSpc>
                <a:spcPct val="90000"/>
              </a:lnSpc>
              <a:spcAft>
                <a:spcPts val="600"/>
              </a:spcAft>
              <a:buFont typeface="Arial" panose="020B0604020202020204" pitchFamily="34" charset="0"/>
              <a:buChar char="•"/>
            </a:pPr>
            <a:r>
              <a:rPr lang="en-US" sz="2000" dirty="0"/>
              <a:t>Understand the main principles for bioplastic use in CE.</a:t>
            </a:r>
          </a:p>
          <a:p>
            <a:pPr marL="285750" indent="-285750">
              <a:lnSpc>
                <a:spcPct val="90000"/>
              </a:lnSpc>
              <a:spcAft>
                <a:spcPts val="600"/>
              </a:spcAft>
              <a:buFont typeface="Arial" panose="020B0604020202020204" pitchFamily="34" charset="0"/>
              <a:buChar char="•"/>
            </a:pPr>
            <a:r>
              <a:rPr lang="en-US" sz="2000" dirty="0"/>
              <a:t>Understand the main principles for steel and metals use in CE.</a:t>
            </a:r>
          </a:p>
          <a:p>
            <a:pPr marL="285750" indent="-285750">
              <a:lnSpc>
                <a:spcPct val="90000"/>
              </a:lnSpc>
              <a:spcAft>
                <a:spcPts val="600"/>
              </a:spcAft>
              <a:buFont typeface="Arial" panose="020B0604020202020204" pitchFamily="34" charset="0"/>
              <a:buChar char="•"/>
            </a:pPr>
            <a:r>
              <a:rPr lang="en-US" sz="2000" dirty="0"/>
              <a:t>Understand the main principles for wood, pulp and paper use in CE.</a:t>
            </a:r>
          </a:p>
          <a:p>
            <a:pPr marL="285750" indent="-285750">
              <a:lnSpc>
                <a:spcPct val="90000"/>
              </a:lnSpc>
              <a:spcAft>
                <a:spcPts val="600"/>
              </a:spcAft>
              <a:buFont typeface="Arial" panose="020B0604020202020204" pitchFamily="34" charset="0"/>
              <a:buChar char="•"/>
            </a:pPr>
            <a:r>
              <a:rPr lang="en-US" sz="2000" dirty="0"/>
              <a:t>Understand the main principles for glass use in CE.</a:t>
            </a:r>
          </a:p>
          <a:p>
            <a:pPr marL="285750" indent="-285750">
              <a:lnSpc>
                <a:spcPct val="90000"/>
              </a:lnSpc>
              <a:spcAft>
                <a:spcPts val="600"/>
              </a:spcAft>
              <a:buFont typeface="Arial" panose="020B0604020202020204" pitchFamily="34" charset="0"/>
              <a:buChar char="•"/>
            </a:pPr>
            <a:r>
              <a:rPr lang="en-US" sz="2000" dirty="0"/>
              <a:t>Find out about Critical Materials and their role in CE.</a:t>
            </a:r>
          </a:p>
        </p:txBody>
      </p:sp>
      <p:sp>
        <p:nvSpPr>
          <p:cNvPr id="6" name="TextBox 5">
            <a:extLst>
              <a:ext uri="{FF2B5EF4-FFF2-40B4-BE49-F238E27FC236}">
                <a16:creationId xmlns:a16="http://schemas.microsoft.com/office/drawing/2014/main" id="{1EC72171-6765-3AC6-96D3-7E433837B24C}"/>
              </a:ext>
            </a:extLst>
          </p:cNvPr>
          <p:cNvSpPr txBox="1"/>
          <p:nvPr/>
        </p:nvSpPr>
        <p:spPr>
          <a:xfrm>
            <a:off x="11348813" y="6557996"/>
            <a:ext cx="2256090" cy="215444"/>
          </a:xfrm>
          <a:prstGeom prst="rect">
            <a:avLst/>
          </a:prstGeom>
          <a:noFill/>
        </p:spPr>
        <p:txBody>
          <a:bodyPr wrap="square" lIns="0" tIns="0" rIns="0" bIns="0" rtlCol="0" anchor="ctr">
            <a:spAutoFit/>
          </a:bodyPr>
          <a:lstStyle/>
          <a:p>
            <a:pPr>
              <a:spcAft>
                <a:spcPts val="600"/>
              </a:spcAft>
            </a:pPr>
            <a:r>
              <a:rPr lang="lt-LT" sz="1400" b="1">
                <a:solidFill>
                  <a:schemeClr val="bg1"/>
                </a:solidFill>
              </a:rPr>
              <a:t>©Pixabay</a:t>
            </a:r>
          </a:p>
        </p:txBody>
      </p:sp>
    </p:spTree>
    <p:extLst>
      <p:ext uri="{BB962C8B-B14F-4D97-AF65-F5344CB8AC3E}">
        <p14:creationId xmlns:p14="http://schemas.microsoft.com/office/powerpoint/2010/main" val="2587530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FE1EA15-DBBD-9C2D-EBC6-5A6F4687338B}"/>
              </a:ext>
            </a:extLst>
          </p:cNvPr>
          <p:cNvSpPr>
            <a:spLocks noGrp="1"/>
          </p:cNvSpPr>
          <p:nvPr>
            <p:ph type="title"/>
          </p:nvPr>
        </p:nvSpPr>
        <p:spPr/>
        <p:txBody>
          <a:bodyPr/>
          <a:lstStyle/>
          <a:p>
            <a:r>
              <a:rPr lang="en-US" dirty="0"/>
              <a:t>Steel and metals in CE</a:t>
            </a:r>
          </a:p>
        </p:txBody>
      </p:sp>
      <p:pic>
        <p:nvPicPr>
          <p:cNvPr id="7170" name="Picture 2" descr="These material stockpiles in use will be the urban mines of the future.">
            <a:extLst>
              <a:ext uri="{FF2B5EF4-FFF2-40B4-BE49-F238E27FC236}">
                <a16:creationId xmlns:a16="http://schemas.microsoft.com/office/drawing/2014/main" id="{BFD352E4-B59F-6716-5365-C5BE5E3530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522" y="1321609"/>
            <a:ext cx="9753600" cy="35433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E991EA5-CDB5-2E49-8113-4318830FE15B}"/>
              </a:ext>
            </a:extLst>
          </p:cNvPr>
          <p:cNvSpPr txBox="1"/>
          <p:nvPr/>
        </p:nvSpPr>
        <p:spPr>
          <a:xfrm>
            <a:off x="734602" y="5249957"/>
            <a:ext cx="8085762" cy="646331"/>
          </a:xfrm>
          <a:prstGeom prst="rect">
            <a:avLst/>
          </a:prstGeom>
          <a:noFill/>
        </p:spPr>
        <p:txBody>
          <a:bodyPr wrap="square">
            <a:spAutoFit/>
          </a:bodyPr>
          <a:lstStyle/>
          <a:p>
            <a:r>
              <a:rPr lang="en-US" b="0" i="0" dirty="0">
                <a:solidFill>
                  <a:srgbClr val="000000"/>
                </a:solidFill>
                <a:effectLst/>
                <a:latin typeface="camptonmedium"/>
              </a:rPr>
              <a:t>Recycling enables the creation of new goods with a far smaller carbon footprint than by extracting virgin resources; therefore, it is vital to change present practices.</a:t>
            </a:r>
            <a:endParaRPr lang="en-US" dirty="0"/>
          </a:p>
        </p:txBody>
      </p:sp>
    </p:spTree>
    <p:extLst>
      <p:ext uri="{BB962C8B-B14F-4D97-AF65-F5344CB8AC3E}">
        <p14:creationId xmlns:p14="http://schemas.microsoft.com/office/powerpoint/2010/main" val="8344744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FE1EA15-DBBD-9C2D-EBC6-5A6F4687338B}"/>
              </a:ext>
            </a:extLst>
          </p:cNvPr>
          <p:cNvSpPr>
            <a:spLocks noGrp="1"/>
          </p:cNvSpPr>
          <p:nvPr>
            <p:ph type="title"/>
          </p:nvPr>
        </p:nvSpPr>
        <p:spPr/>
        <p:txBody>
          <a:bodyPr/>
          <a:lstStyle/>
          <a:p>
            <a:r>
              <a:rPr lang="en-US" dirty="0"/>
              <a:t>Steel and metals in CE</a:t>
            </a:r>
          </a:p>
        </p:txBody>
      </p:sp>
      <p:sp>
        <p:nvSpPr>
          <p:cNvPr id="5" name="TextBox 4">
            <a:extLst>
              <a:ext uri="{FF2B5EF4-FFF2-40B4-BE49-F238E27FC236}">
                <a16:creationId xmlns:a16="http://schemas.microsoft.com/office/drawing/2014/main" id="{234349A8-5053-C22D-9588-C4F0E521AC8B}"/>
              </a:ext>
            </a:extLst>
          </p:cNvPr>
          <p:cNvSpPr txBox="1"/>
          <p:nvPr/>
        </p:nvSpPr>
        <p:spPr>
          <a:xfrm>
            <a:off x="948690" y="1395077"/>
            <a:ext cx="9185910" cy="4067845"/>
          </a:xfrm>
          <a:prstGeom prst="rect">
            <a:avLst/>
          </a:prstGeom>
          <a:noFill/>
        </p:spPr>
        <p:txBody>
          <a:bodyPr wrap="square">
            <a:spAutoFit/>
          </a:bodyPr>
          <a:lstStyle/>
          <a:p>
            <a:pPr marL="457200" marR="0" indent="-457200" algn="just">
              <a:lnSpc>
                <a:spcPct val="107000"/>
              </a:lnSpc>
              <a:spcBef>
                <a:spcPts val="0"/>
              </a:spcBef>
              <a:spcAft>
                <a:spcPts val="800"/>
              </a:spcAft>
              <a:buFont typeface="Arial" panose="020B0604020202020204" pitchFamily="34" charset="0"/>
              <a:buChar char="•"/>
            </a:pPr>
            <a:r>
              <a:rPr lang="en-US" sz="2800" dirty="0">
                <a:solidFill>
                  <a:srgbClr val="000000"/>
                </a:solidFill>
                <a:effectLst/>
                <a:latin typeface="Calibri" panose="020F0502020204030204" pitchFamily="34" charset="0"/>
                <a:ea typeface="Times New Roman" panose="02020603050405020304" pitchFamily="18" charset="0"/>
              </a:rPr>
              <a:t>In theory, all new steel can be made from recycled steel. </a:t>
            </a:r>
            <a:endParaRPr lang="lt-LT" sz="2800" dirty="0">
              <a:solidFill>
                <a:srgbClr val="000000"/>
              </a:solidFill>
              <a:effectLst/>
              <a:latin typeface="Calibri" panose="020F0502020204030204" pitchFamily="34" charset="0"/>
              <a:ea typeface="Times New Roman" panose="02020603050405020304" pitchFamily="18" charset="0"/>
            </a:endParaRPr>
          </a:p>
          <a:p>
            <a:pPr marL="457200" marR="0" indent="-457200" algn="just">
              <a:lnSpc>
                <a:spcPct val="107000"/>
              </a:lnSpc>
              <a:spcBef>
                <a:spcPts val="0"/>
              </a:spcBef>
              <a:spcAft>
                <a:spcPts val="800"/>
              </a:spcAft>
              <a:buFont typeface="Arial" panose="020B0604020202020204" pitchFamily="34" charset="0"/>
              <a:buChar char="•"/>
            </a:pPr>
            <a:r>
              <a:rPr lang="en-US" sz="2800" dirty="0">
                <a:solidFill>
                  <a:srgbClr val="000000"/>
                </a:solidFill>
                <a:effectLst/>
                <a:latin typeface="Calibri" panose="020F0502020204030204" pitchFamily="34" charset="0"/>
                <a:ea typeface="Times New Roman" panose="02020603050405020304" pitchFamily="18" charset="0"/>
              </a:rPr>
              <a:t>Around 75 % of steel products ever made are still in use today. </a:t>
            </a:r>
            <a:endParaRPr lang="lt-LT" sz="2800" dirty="0">
              <a:solidFill>
                <a:srgbClr val="000000"/>
              </a:solidFill>
              <a:effectLst/>
              <a:latin typeface="Calibri" panose="020F0502020204030204" pitchFamily="34" charset="0"/>
              <a:ea typeface="Times New Roman" panose="02020603050405020304" pitchFamily="18" charset="0"/>
            </a:endParaRPr>
          </a:p>
          <a:p>
            <a:pPr marL="457200" marR="0" indent="-457200" algn="just">
              <a:lnSpc>
                <a:spcPct val="107000"/>
              </a:lnSpc>
              <a:spcBef>
                <a:spcPts val="0"/>
              </a:spcBef>
              <a:spcAft>
                <a:spcPts val="800"/>
              </a:spcAft>
              <a:buFont typeface="Arial" panose="020B0604020202020204" pitchFamily="34" charset="0"/>
              <a:buChar char="•"/>
            </a:pPr>
            <a:r>
              <a:rPr lang="en-US" sz="2800" dirty="0">
                <a:solidFill>
                  <a:srgbClr val="000000"/>
                </a:solidFill>
                <a:effectLst/>
                <a:latin typeface="Calibri" panose="020F0502020204030204" pitchFamily="34" charset="0"/>
                <a:ea typeface="Times New Roman" panose="02020603050405020304" pitchFamily="18" charset="0"/>
              </a:rPr>
              <a:t>Buildings and other structures made from steel can last from 40 to 100 years or longer if proper maintenance is carried out.</a:t>
            </a:r>
            <a:endParaRPr lang="lt-LT" sz="2800" dirty="0">
              <a:solidFill>
                <a:srgbClr val="000000"/>
              </a:solidFill>
              <a:effectLst/>
              <a:latin typeface="Calibri" panose="020F0502020204030204" pitchFamily="34" charset="0"/>
              <a:ea typeface="Times New Roman" panose="02020603050405020304" pitchFamily="18" charset="0"/>
            </a:endParaRPr>
          </a:p>
          <a:p>
            <a:pPr marL="457200" marR="0" indent="-457200" algn="just">
              <a:lnSpc>
                <a:spcPct val="107000"/>
              </a:lnSpc>
              <a:spcBef>
                <a:spcPts val="0"/>
              </a:spcBef>
              <a:spcAft>
                <a:spcPts val="800"/>
              </a:spcAft>
              <a:buFont typeface="Arial" panose="020B0604020202020204" pitchFamily="34" charset="0"/>
              <a:buChar char="•"/>
            </a:pPr>
            <a:r>
              <a:rPr lang="en-US" sz="2800" dirty="0">
                <a:solidFill>
                  <a:srgbClr val="000000"/>
                </a:solidFill>
                <a:effectLst/>
                <a:latin typeface="Calibri" panose="020F0502020204030204" pitchFamily="34" charset="0"/>
                <a:ea typeface="Times New Roman" panose="02020603050405020304" pitchFamily="18" charset="0"/>
              </a:rPr>
              <a:t>Large, heavy structural steel components need planning for end-of-life management.</a:t>
            </a:r>
            <a:endParaRPr lang="en-US" sz="2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6402314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95D17A9-8D73-9ABD-D257-77B67726CC23}"/>
              </a:ext>
            </a:extLst>
          </p:cNvPr>
          <p:cNvSpPr>
            <a:spLocks noGrp="1"/>
          </p:cNvSpPr>
          <p:nvPr>
            <p:ph type="title"/>
          </p:nvPr>
        </p:nvSpPr>
        <p:spPr>
          <a:xfrm>
            <a:off x="215573" y="724745"/>
            <a:ext cx="3236543" cy="550863"/>
          </a:xfrm>
        </p:spPr>
        <p:txBody>
          <a:bodyPr/>
          <a:lstStyle/>
          <a:p>
            <a:r>
              <a:rPr lang="en-US" dirty="0"/>
              <a:t>Steel and metals in CE</a:t>
            </a:r>
          </a:p>
        </p:txBody>
      </p:sp>
      <p:pic>
        <p:nvPicPr>
          <p:cNvPr id="8194" name="Picture 2" descr="Fig. 1">
            <a:extLst>
              <a:ext uri="{FF2B5EF4-FFF2-40B4-BE49-F238E27FC236}">
                <a16:creationId xmlns:a16="http://schemas.microsoft.com/office/drawing/2014/main" id="{52D49C52-90C9-76F8-E287-975018F6D28C}"/>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285056" y="133450"/>
            <a:ext cx="8691371" cy="63082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604826-3628-C0EE-B29B-82377CDEE9C2}"/>
              </a:ext>
            </a:extLst>
          </p:cNvPr>
          <p:cNvSpPr txBox="1"/>
          <p:nvPr/>
        </p:nvSpPr>
        <p:spPr>
          <a:xfrm>
            <a:off x="364261" y="6385996"/>
            <a:ext cx="10496704" cy="338554"/>
          </a:xfrm>
          <a:prstGeom prst="rect">
            <a:avLst/>
          </a:prstGeom>
          <a:noFill/>
        </p:spPr>
        <p:txBody>
          <a:bodyPr wrap="square">
            <a:spAutoFit/>
          </a:bodyPr>
          <a:lstStyle/>
          <a:p>
            <a:r>
              <a:rPr lang="en-US" sz="1600" b="0" dirty="0">
                <a:solidFill>
                  <a:srgbClr val="222222"/>
                </a:solidFill>
                <a:effectLst/>
              </a:rPr>
              <a:t>Tesfaye, F., </a:t>
            </a:r>
            <a:r>
              <a:rPr lang="en-US" sz="1600" b="0" dirty="0" err="1">
                <a:solidFill>
                  <a:srgbClr val="222222"/>
                </a:solidFill>
                <a:effectLst/>
              </a:rPr>
              <a:t>Hamuyuni</a:t>
            </a:r>
            <a:r>
              <a:rPr lang="en-US" sz="1600" b="0" dirty="0">
                <a:solidFill>
                  <a:srgbClr val="222222"/>
                </a:solidFill>
                <a:effectLst/>
              </a:rPr>
              <a:t>, J., </a:t>
            </a:r>
            <a:r>
              <a:rPr lang="en-US" sz="1600" b="0" dirty="0" err="1">
                <a:solidFill>
                  <a:srgbClr val="222222"/>
                </a:solidFill>
                <a:effectLst/>
              </a:rPr>
              <a:t>Iloeje</a:t>
            </a:r>
            <a:r>
              <a:rPr lang="en-US" sz="1600" b="0" dirty="0">
                <a:solidFill>
                  <a:srgbClr val="222222"/>
                </a:solidFill>
                <a:effectLst/>
              </a:rPr>
              <a:t>, C.O. et al. Technology Metals in the Circular Economy of Cities. JOM </a:t>
            </a:r>
            <a:r>
              <a:rPr lang="en-US" sz="1600" b="1" dirty="0">
                <a:solidFill>
                  <a:srgbClr val="222222"/>
                </a:solidFill>
                <a:effectLst/>
              </a:rPr>
              <a:t>74</a:t>
            </a:r>
            <a:r>
              <a:rPr lang="en-US" sz="1600" b="0" dirty="0">
                <a:solidFill>
                  <a:srgbClr val="222222"/>
                </a:solidFill>
                <a:effectLst/>
              </a:rPr>
              <a:t>, 596–598 (2022)</a:t>
            </a:r>
            <a:endParaRPr lang="en-US" sz="1600" dirty="0"/>
          </a:p>
        </p:txBody>
      </p:sp>
    </p:spTree>
    <p:extLst>
      <p:ext uri="{BB962C8B-B14F-4D97-AF65-F5344CB8AC3E}">
        <p14:creationId xmlns:p14="http://schemas.microsoft.com/office/powerpoint/2010/main" val="18279578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72E4481-C5EC-2A95-B64F-92545629D05F}"/>
              </a:ext>
            </a:extLst>
          </p:cNvPr>
          <p:cNvSpPr>
            <a:spLocks noGrp="1"/>
          </p:cNvSpPr>
          <p:nvPr>
            <p:ph type="title"/>
          </p:nvPr>
        </p:nvSpPr>
        <p:spPr>
          <a:xfrm>
            <a:off x="513523" y="385698"/>
            <a:ext cx="11531331" cy="550863"/>
          </a:xfrm>
        </p:spPr>
        <p:txBody>
          <a:bodyPr/>
          <a:lstStyle/>
          <a:p>
            <a:r>
              <a:rPr lang="en-US" dirty="0"/>
              <a:t>Processing of Metals in Makerspace</a:t>
            </a:r>
          </a:p>
        </p:txBody>
      </p:sp>
      <p:sp>
        <p:nvSpPr>
          <p:cNvPr id="3" name="Rectangle 1">
            <a:extLst>
              <a:ext uri="{FF2B5EF4-FFF2-40B4-BE49-F238E27FC236}">
                <a16:creationId xmlns:a16="http://schemas.microsoft.com/office/drawing/2014/main" id="{B06DFCCA-0B0C-AC69-4EEE-3429E731792B}"/>
              </a:ext>
            </a:extLst>
          </p:cNvPr>
          <p:cNvSpPr>
            <a:spLocks noChangeArrowheads="1"/>
          </p:cNvSpPr>
          <p:nvPr/>
        </p:nvSpPr>
        <p:spPr bwMode="auto">
          <a:xfrm>
            <a:off x="457200" y="1070050"/>
            <a:ext cx="11277599"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solidFill>
                <a:effectLst/>
                <a:latin typeface="Arial" panose="020B0604020202020204" pitchFamily="34" charset="0"/>
              </a:rPr>
              <a:t>Common Ferrous Metals: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b="1"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1" i="0" u="none" strike="noStrike" cap="none" normalizeH="0" baseline="0" dirty="0">
                <a:ln>
                  <a:noFill/>
                </a:ln>
                <a:solidFill>
                  <a:schemeClr val="tx1"/>
                </a:solidFill>
                <a:effectLst/>
                <a:latin typeface="Arial" panose="020B0604020202020204" pitchFamily="34" charset="0"/>
              </a:rPr>
              <a:t>Alloy Steel </a:t>
            </a:r>
            <a:r>
              <a:rPr kumimoji="0" lang="en-US" altLang="en-US" b="0" i="0" u="none" strike="noStrike" cap="none" normalizeH="0" baseline="0" dirty="0">
                <a:ln>
                  <a:noFill/>
                </a:ln>
                <a:solidFill>
                  <a:schemeClr val="tx1"/>
                </a:solidFill>
                <a:effectLst/>
                <a:latin typeface="Arial" panose="020B0604020202020204" pitchFamily="34" charset="0"/>
              </a:rPr>
              <a:t>– such as stainless steel and core-ten.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1" i="0" u="none" strike="noStrike" cap="none" normalizeH="0" baseline="0" dirty="0">
                <a:ln>
                  <a:noFill/>
                </a:ln>
                <a:solidFill>
                  <a:schemeClr val="tx1"/>
                </a:solidFill>
                <a:effectLst/>
                <a:latin typeface="Arial" panose="020B0604020202020204" pitchFamily="34" charset="0"/>
              </a:rPr>
              <a:t>Carbon Steel </a:t>
            </a:r>
            <a:r>
              <a:rPr kumimoji="0" lang="en-US" altLang="en-US" b="0" i="0" u="none" strike="noStrike" cap="none" normalizeH="0" baseline="0" dirty="0">
                <a:ln>
                  <a:noFill/>
                </a:ln>
                <a:solidFill>
                  <a:schemeClr val="tx1"/>
                </a:solidFill>
                <a:effectLst/>
                <a:latin typeface="Arial" panose="020B0604020202020204" pitchFamily="34" charset="0"/>
              </a:rPr>
              <a:t>– commonly used in fabrication.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dirty="0">
                <a:ln>
                  <a:noFill/>
                </a:ln>
                <a:solidFill>
                  <a:schemeClr val="tx1"/>
                </a:solidFill>
                <a:effectLst/>
                <a:latin typeface="Arial" panose="020B0604020202020204" pitchFamily="34" charset="0"/>
              </a:rPr>
              <a:t>Mild Steel or Carbon Steel is manufactured in two ways: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1" i="0" u="none" strike="noStrike" cap="none" normalizeH="0" baseline="0" dirty="0">
                <a:ln>
                  <a:noFill/>
                </a:ln>
                <a:solidFill>
                  <a:schemeClr val="tx1"/>
                </a:solidFill>
                <a:effectLst/>
                <a:latin typeface="Arial" panose="020B0604020202020204" pitchFamily="34" charset="0"/>
              </a:rPr>
              <a:t>Hot Rolled</a:t>
            </a:r>
            <a:r>
              <a:rPr kumimoji="0" lang="en-US" altLang="en-US" b="0" i="0" u="none" strike="noStrike" cap="none" normalizeH="0" baseline="0" dirty="0">
                <a:ln>
                  <a:noFill/>
                </a:ln>
                <a:solidFill>
                  <a:schemeClr val="tx1"/>
                </a:solidFill>
                <a:effectLst/>
                <a:latin typeface="Arial" panose="020B0604020202020204" pitchFamily="34" charset="0"/>
              </a:rPr>
              <a:t> –</a:t>
            </a:r>
            <a:r>
              <a:rPr kumimoji="0" lang="en-US" altLang="en-US" b="1" i="0" u="none" strike="noStrike" cap="none" normalizeH="0" baseline="0" dirty="0">
                <a:ln>
                  <a:noFill/>
                </a:ln>
                <a:solidFill>
                  <a:schemeClr val="tx1"/>
                </a:solidFill>
                <a:effectLst/>
                <a:latin typeface="Arial" panose="020B0604020202020204" pitchFamily="34" charset="0"/>
              </a:rPr>
              <a:t> </a:t>
            </a:r>
            <a:r>
              <a:rPr kumimoji="0" lang="en-US" altLang="en-US" b="0" i="0" u="none" strike="noStrike" cap="none" normalizeH="0" baseline="0" dirty="0">
                <a:ln>
                  <a:noFill/>
                </a:ln>
                <a:solidFill>
                  <a:schemeClr val="tx1"/>
                </a:solidFill>
                <a:effectLst/>
                <a:latin typeface="Arial" panose="020B0604020202020204" pitchFamily="34" charset="0"/>
              </a:rPr>
              <a:t>Typically used for making larger structural members, it is cheaper but less dimensionally stable.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1" i="0" u="none" strike="noStrike" cap="none" normalizeH="0" baseline="0" dirty="0">
                <a:ln>
                  <a:noFill/>
                </a:ln>
                <a:solidFill>
                  <a:schemeClr val="tx1"/>
                </a:solidFill>
                <a:effectLst/>
                <a:latin typeface="Arial" panose="020B0604020202020204" pitchFamily="34" charset="0"/>
              </a:rPr>
              <a:t>Cold Rolled</a:t>
            </a:r>
            <a:r>
              <a:rPr kumimoji="0" lang="en-US" altLang="en-US" b="0" i="0" u="none" strike="noStrike" cap="none" normalizeH="0" baseline="0" dirty="0">
                <a:ln>
                  <a:noFill/>
                </a:ln>
                <a:solidFill>
                  <a:schemeClr val="tx1"/>
                </a:solidFill>
                <a:effectLst/>
                <a:latin typeface="Arial" panose="020B0604020202020204" pitchFamily="34" charset="0"/>
              </a:rPr>
              <a:t> – Very dimensionally consistent, it has sharper corners and cleaner finish quality. Typically used for detailed applications and furniture. </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b="0" i="0" u="none" strike="noStrike" cap="none" normalizeH="0" baseline="0" dirty="0">
              <a:ln>
                <a:noFill/>
              </a:ln>
              <a:solidFill>
                <a:schemeClr val="tx1"/>
              </a:solidFill>
              <a:effectLst/>
              <a:latin typeface="Arial" panose="020B0604020202020204" pitchFamily="34" charset="0"/>
            </a:endParaRPr>
          </a:p>
          <a:p>
            <a:pPr eaLnBrk="0" fontAlgn="base" hangingPunct="0">
              <a:spcBef>
                <a:spcPct val="0"/>
              </a:spcBef>
              <a:spcAft>
                <a:spcPct val="0"/>
              </a:spcAft>
            </a:pPr>
            <a:r>
              <a:rPr lang="en-US" altLang="en-US" b="1" dirty="0">
                <a:latin typeface="Arial" panose="020B0604020202020204" pitchFamily="34" charset="0"/>
              </a:rPr>
              <a:t>Common Non-Ferrous Metals:</a:t>
            </a:r>
          </a:p>
          <a:p>
            <a:pPr eaLnBrk="0" fontAlgn="base" hangingPunct="0">
              <a:spcBef>
                <a:spcPct val="0"/>
              </a:spcBef>
              <a:spcAft>
                <a:spcPct val="0"/>
              </a:spcAft>
            </a:pPr>
            <a:endParaRPr lang="en-US" altLang="en-US" b="1" dirty="0">
              <a:latin typeface="Arial" panose="020B0604020202020204" pitchFamily="34" charset="0"/>
            </a:endParaRPr>
          </a:p>
          <a:p>
            <a:pPr marL="285750" lvl="0" indent="-285750" eaLnBrk="0" fontAlgn="base" hangingPunct="0">
              <a:spcBef>
                <a:spcPct val="0"/>
              </a:spcBef>
              <a:spcAft>
                <a:spcPct val="0"/>
              </a:spcAft>
              <a:buFont typeface="Arial" panose="020B0604020202020204" pitchFamily="34" charset="0"/>
              <a:buChar char="•"/>
            </a:pPr>
            <a:r>
              <a:rPr lang="en-US" altLang="en-US" dirty="0" err="1">
                <a:latin typeface="Arial" panose="020B0604020202020204" pitchFamily="34" charset="0"/>
              </a:rPr>
              <a:t>Aluminium</a:t>
            </a:r>
            <a:endParaRPr lang="en-US" altLang="en-US" dirty="0">
              <a:latin typeface="Arial" panose="020B0604020202020204" pitchFamily="34" charset="0"/>
            </a:endParaRPr>
          </a:p>
          <a:p>
            <a:pPr marL="285750" lvl="0" indent="-285750" eaLnBrk="0" fontAlgn="base" hangingPunct="0">
              <a:spcBef>
                <a:spcPct val="0"/>
              </a:spcBef>
              <a:spcAft>
                <a:spcPct val="0"/>
              </a:spcAft>
              <a:buFont typeface="Arial" panose="020B0604020202020204" pitchFamily="34" charset="0"/>
              <a:buChar char="•"/>
            </a:pPr>
            <a:r>
              <a:rPr lang="en-US" altLang="en-US" dirty="0">
                <a:latin typeface="Arial" panose="020B0604020202020204" pitchFamily="34" charset="0"/>
              </a:rPr>
              <a:t>Brass</a:t>
            </a:r>
          </a:p>
          <a:p>
            <a:pPr marL="285750" lvl="0" indent="-285750" eaLnBrk="0" fontAlgn="base" hangingPunct="0">
              <a:spcBef>
                <a:spcPct val="0"/>
              </a:spcBef>
              <a:spcAft>
                <a:spcPct val="0"/>
              </a:spcAft>
              <a:buFont typeface="Arial" panose="020B0604020202020204" pitchFamily="34" charset="0"/>
              <a:buChar char="•"/>
            </a:pPr>
            <a:r>
              <a:rPr lang="en-US" altLang="en-US" dirty="0">
                <a:latin typeface="Arial" panose="020B0604020202020204" pitchFamily="34" charset="0"/>
              </a:rPr>
              <a:t>Copper</a:t>
            </a:r>
          </a:p>
          <a:p>
            <a:pPr marL="285750" lvl="0" indent="-285750" eaLnBrk="0" fontAlgn="base" hangingPunct="0">
              <a:spcBef>
                <a:spcPct val="0"/>
              </a:spcBef>
              <a:spcAft>
                <a:spcPct val="0"/>
              </a:spcAft>
              <a:buFont typeface="Arial" panose="020B0604020202020204" pitchFamily="34" charset="0"/>
              <a:buChar char="•"/>
            </a:pPr>
            <a:r>
              <a:rPr lang="en-US" altLang="en-US" dirty="0">
                <a:latin typeface="Arial" panose="020B0604020202020204" pitchFamily="34" charset="0"/>
              </a:rPr>
              <a:t>Titanium</a:t>
            </a:r>
          </a:p>
          <a:p>
            <a:pPr marL="285750" lvl="0" indent="-285750" eaLnBrk="0" fontAlgn="base" hangingPunct="0">
              <a:spcBef>
                <a:spcPct val="0"/>
              </a:spcBef>
              <a:spcAft>
                <a:spcPct val="0"/>
              </a:spcAft>
              <a:buFont typeface="Arial" panose="020B0604020202020204" pitchFamily="34" charset="0"/>
              <a:buChar char="•"/>
            </a:pPr>
            <a:r>
              <a:rPr lang="en-US" altLang="en-US" dirty="0">
                <a:latin typeface="Arial" panose="020B0604020202020204" pitchFamily="34" charset="0"/>
              </a:rPr>
              <a:t>Gold</a:t>
            </a:r>
          </a:p>
          <a:p>
            <a:pPr marL="285750" lvl="0" indent="-285750" eaLnBrk="0" fontAlgn="base" hangingPunct="0">
              <a:spcBef>
                <a:spcPct val="0"/>
              </a:spcBef>
              <a:spcAft>
                <a:spcPct val="0"/>
              </a:spcAft>
              <a:buFont typeface="Arial" panose="020B0604020202020204" pitchFamily="34" charset="0"/>
              <a:buChar char="•"/>
            </a:pPr>
            <a:r>
              <a:rPr lang="en-US" altLang="en-US" dirty="0">
                <a:latin typeface="Arial" panose="020B0604020202020204" pitchFamily="34" charset="0"/>
              </a:rPr>
              <a:t>Silver</a:t>
            </a:r>
            <a:endParaRPr kumimoji="0" lang="en-US" altLang="en-US"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20167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9AED059F-7BAB-07CA-501D-89E007DD336C}"/>
              </a:ext>
            </a:extLst>
          </p:cNvPr>
          <p:cNvSpPr>
            <a:spLocks noGrp="1"/>
          </p:cNvSpPr>
          <p:nvPr>
            <p:ph type="title"/>
          </p:nvPr>
        </p:nvSpPr>
        <p:spPr>
          <a:xfrm>
            <a:off x="472427" y="200763"/>
            <a:ext cx="7376010" cy="550863"/>
          </a:xfrm>
        </p:spPr>
        <p:txBody>
          <a:bodyPr/>
          <a:lstStyle/>
          <a:p>
            <a:r>
              <a:rPr lang="en-US" dirty="0"/>
              <a:t>Which metals can be welded?</a:t>
            </a:r>
          </a:p>
        </p:txBody>
      </p:sp>
      <p:sp>
        <p:nvSpPr>
          <p:cNvPr id="5" name="Rectangle 1">
            <a:extLst>
              <a:ext uri="{FF2B5EF4-FFF2-40B4-BE49-F238E27FC236}">
                <a16:creationId xmlns:a16="http://schemas.microsoft.com/office/drawing/2014/main" id="{39F0BDFB-663F-D8E0-4742-D0AA8FD50EA5}"/>
              </a:ext>
            </a:extLst>
          </p:cNvPr>
          <p:cNvSpPr>
            <a:spLocks noChangeArrowheads="1"/>
          </p:cNvSpPr>
          <p:nvPr/>
        </p:nvSpPr>
        <p:spPr bwMode="auto">
          <a:xfrm>
            <a:off x="472427" y="751626"/>
            <a:ext cx="11372732" cy="5693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rPr>
              <a:t>Mild Steel (Hot/Cold Rolled)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Comes in a large selection of dimensions and profiles.</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Typically requires minimal preparation if the material is new.</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Large pieces can be cut to length by the supplier where needed.</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Ideal for structural components or details which are hidden.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The best choice if you have bends in your design.</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Cost effective and easy to work with.</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Easy to clean and finish.</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It will </a:t>
            </a:r>
            <a:r>
              <a:rPr kumimoji="0" lang="en-US" altLang="en-US" sz="1400" b="0" i="0" u="none" strike="noStrike" cap="none" normalizeH="0" baseline="0" dirty="0" err="1">
                <a:ln>
                  <a:noFill/>
                </a:ln>
                <a:solidFill>
                  <a:schemeClr val="tx1"/>
                </a:solidFill>
                <a:effectLst/>
                <a:latin typeface="Arial" panose="020B0604020202020204" pitchFamily="34" charset="0"/>
              </a:rPr>
              <a:t>oxidise</a:t>
            </a:r>
            <a:r>
              <a:rPr kumimoji="0" lang="en-US" altLang="en-US" sz="1400" b="0" i="0" u="none" strike="noStrike" cap="none" normalizeH="0" baseline="0" dirty="0">
                <a:ln>
                  <a:noFill/>
                </a:ln>
                <a:solidFill>
                  <a:schemeClr val="tx1"/>
                </a:solidFill>
                <a:effectLst/>
                <a:latin typeface="Arial" panose="020B0604020202020204" pitchFamily="34" charset="0"/>
              </a:rPr>
              <a:t> (rust) if left unfinished, so this is a good choice if you plan to powder-coat or paint the component.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400" b="0" i="0" u="none" strike="noStrike" cap="none" normalizeH="0" baseline="0" dirty="0">
                <a:ln>
                  <a:noFill/>
                </a:ln>
                <a:solidFill>
                  <a:schemeClr val="tx1"/>
                </a:solidFill>
                <a:effectLst/>
                <a:latin typeface="Arial" panose="020B0604020202020204" pitchFamily="34" charset="0"/>
              </a:rPr>
              <a:t>Can be welded with MIG or TIG</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1400" dirty="0">
              <a:latin typeface="Arial" panose="020B0604020202020204" pitchFamily="34" charset="0"/>
            </a:endParaRPr>
          </a:p>
          <a:p>
            <a:pPr lvl="0" eaLnBrk="0" fontAlgn="base" hangingPunct="0">
              <a:spcBef>
                <a:spcPct val="0"/>
              </a:spcBef>
              <a:spcAft>
                <a:spcPct val="0"/>
              </a:spcAft>
            </a:pPr>
            <a:r>
              <a:rPr lang="en-US" altLang="en-US" sz="1400" b="1" dirty="0">
                <a:latin typeface="Arial" panose="020B0604020202020204" pitchFamily="34" charset="0"/>
              </a:rPr>
              <a:t>Stainless Steel (304 and 316)</a:t>
            </a:r>
          </a:p>
          <a:p>
            <a:pPr lvl="0" eaLnBrk="0" fontAlgn="base" hangingPunct="0">
              <a:spcBef>
                <a:spcPct val="0"/>
              </a:spcBef>
              <a:spcAft>
                <a:spcPct val="0"/>
              </a:spcAft>
              <a:buFontTx/>
              <a:buChar char="•"/>
            </a:pPr>
            <a:r>
              <a:rPr lang="en-US" altLang="en-US" sz="1400" dirty="0">
                <a:latin typeface="Arial" panose="020B0604020202020204" pitchFamily="34" charset="0"/>
              </a:rPr>
              <a:t>Comes in a limited selection of dimensions and profiles.</a:t>
            </a:r>
          </a:p>
          <a:p>
            <a:pPr lvl="0" eaLnBrk="0" fontAlgn="base" hangingPunct="0">
              <a:spcBef>
                <a:spcPct val="0"/>
              </a:spcBef>
              <a:spcAft>
                <a:spcPct val="0"/>
              </a:spcAft>
              <a:buFontTx/>
              <a:buChar char="•"/>
            </a:pPr>
            <a:r>
              <a:rPr lang="en-US" altLang="en-US" sz="1400" dirty="0">
                <a:latin typeface="Arial" panose="020B0604020202020204" pitchFamily="34" charset="0"/>
              </a:rPr>
              <a:t>Requires minimal prep.</a:t>
            </a:r>
          </a:p>
          <a:p>
            <a:pPr lvl="0" eaLnBrk="0" fontAlgn="base" hangingPunct="0">
              <a:spcBef>
                <a:spcPct val="0"/>
              </a:spcBef>
              <a:spcAft>
                <a:spcPct val="0"/>
              </a:spcAft>
              <a:buFontTx/>
              <a:buChar char="•"/>
            </a:pPr>
            <a:r>
              <a:rPr lang="en-US" altLang="en-US" sz="1400" dirty="0">
                <a:latin typeface="Arial" panose="020B0604020202020204" pitchFamily="34" charset="0"/>
              </a:rPr>
              <a:t>Ideal for components which can be seen, or where a raw metal finish is desired.</a:t>
            </a:r>
          </a:p>
          <a:p>
            <a:pPr lvl="0" eaLnBrk="0" fontAlgn="base" hangingPunct="0">
              <a:spcBef>
                <a:spcPct val="0"/>
              </a:spcBef>
              <a:spcAft>
                <a:spcPct val="0"/>
              </a:spcAft>
              <a:buFontTx/>
              <a:buChar char="•"/>
            </a:pPr>
            <a:r>
              <a:rPr lang="en-US" altLang="en-US" sz="1400" dirty="0">
                <a:latin typeface="Arial" panose="020B0604020202020204" pitchFamily="34" charset="0"/>
              </a:rPr>
              <a:t>Does not </a:t>
            </a:r>
            <a:r>
              <a:rPr lang="en-US" altLang="en-US" sz="1400" dirty="0" err="1">
                <a:latin typeface="Arial" panose="020B0604020202020204" pitchFamily="34" charset="0"/>
              </a:rPr>
              <a:t>oxidise</a:t>
            </a:r>
            <a:r>
              <a:rPr lang="en-US" altLang="en-US" sz="1400" dirty="0">
                <a:latin typeface="Arial" panose="020B0604020202020204" pitchFamily="34" charset="0"/>
              </a:rPr>
              <a:t>, ideal for outdoor applications.</a:t>
            </a:r>
          </a:p>
          <a:p>
            <a:pPr lvl="0" eaLnBrk="0" fontAlgn="base" hangingPunct="0">
              <a:spcBef>
                <a:spcPct val="0"/>
              </a:spcBef>
              <a:spcAft>
                <a:spcPct val="0"/>
              </a:spcAft>
              <a:buFontTx/>
              <a:buChar char="•"/>
            </a:pPr>
            <a:r>
              <a:rPr lang="en-US" altLang="en-US" sz="1400" dirty="0">
                <a:latin typeface="Arial" panose="020B0604020202020204" pitchFamily="34" charset="0"/>
              </a:rPr>
              <a:t>Harder and more challenging to work than mild steel.</a:t>
            </a:r>
          </a:p>
          <a:p>
            <a:pPr lvl="0" eaLnBrk="0" fontAlgn="base" hangingPunct="0">
              <a:spcBef>
                <a:spcPct val="0"/>
              </a:spcBef>
              <a:spcAft>
                <a:spcPct val="0"/>
              </a:spcAft>
              <a:buFontTx/>
              <a:buChar char="•"/>
            </a:pPr>
            <a:r>
              <a:rPr lang="en-US" altLang="en-US" sz="1400" dirty="0">
                <a:latin typeface="Arial" panose="020B0604020202020204" pitchFamily="34" charset="0"/>
              </a:rPr>
              <a:t>More susceptible to distortion when heated.</a:t>
            </a:r>
          </a:p>
          <a:p>
            <a:pPr lvl="0" eaLnBrk="0" fontAlgn="base" hangingPunct="0">
              <a:spcBef>
                <a:spcPct val="0"/>
              </a:spcBef>
              <a:spcAft>
                <a:spcPct val="0"/>
              </a:spcAft>
              <a:buFontTx/>
              <a:buChar char="•"/>
            </a:pPr>
            <a:r>
              <a:rPr lang="en-US" altLang="en-US" sz="1400" dirty="0">
                <a:latin typeface="Arial" panose="020B0604020202020204" pitchFamily="34" charset="0"/>
              </a:rPr>
              <a:t>More expensive than mild steel.</a:t>
            </a:r>
          </a:p>
          <a:p>
            <a:pPr lvl="0" eaLnBrk="0" fontAlgn="base" hangingPunct="0">
              <a:spcBef>
                <a:spcPct val="0"/>
              </a:spcBef>
              <a:spcAft>
                <a:spcPct val="0"/>
              </a:spcAft>
              <a:buFontTx/>
              <a:buChar char="•"/>
            </a:pPr>
            <a:r>
              <a:rPr lang="en-US" altLang="en-US" sz="1400" dirty="0">
                <a:latin typeface="Arial" panose="020B0604020202020204" pitchFamily="34" charset="0"/>
              </a:rPr>
              <a:t>More challenging to weld.</a:t>
            </a:r>
          </a:p>
          <a:p>
            <a:pPr lvl="0" eaLnBrk="0" fontAlgn="base" hangingPunct="0">
              <a:spcBef>
                <a:spcPct val="0"/>
              </a:spcBef>
              <a:spcAft>
                <a:spcPct val="0"/>
              </a:spcAft>
              <a:buFontTx/>
              <a:buChar char="•"/>
            </a:pPr>
            <a:r>
              <a:rPr lang="en-US" altLang="en-US" sz="1400" dirty="0">
                <a:latin typeface="Arial" panose="020B0604020202020204" pitchFamily="34" charset="0"/>
              </a:rPr>
              <a:t>Can be Tig or Mig welded.</a:t>
            </a:r>
          </a:p>
          <a:p>
            <a:pPr lvl="0" eaLnBrk="0" fontAlgn="base" hangingPunct="0">
              <a:spcBef>
                <a:spcPct val="0"/>
              </a:spcBef>
              <a:spcAft>
                <a:spcPct val="0"/>
              </a:spcAft>
              <a:buFontTx/>
              <a:buChar char="•"/>
            </a:pPr>
            <a:endParaRPr lang="en-US" altLang="en-US" sz="1400" dirty="0">
              <a:latin typeface="Arial" panose="020B0604020202020204" pitchFamily="34" charset="0"/>
            </a:endParaRPr>
          </a:p>
          <a:p>
            <a:pPr eaLnBrk="0" fontAlgn="base" hangingPunct="0">
              <a:spcBef>
                <a:spcPct val="0"/>
              </a:spcBef>
              <a:spcAft>
                <a:spcPct val="0"/>
              </a:spcAft>
            </a:pPr>
            <a:r>
              <a:rPr lang="en-US" altLang="en-US" sz="1400" b="1" dirty="0" err="1">
                <a:latin typeface="Arial" panose="020B0604020202020204" pitchFamily="34" charset="0"/>
              </a:rPr>
              <a:t>Aluminium</a:t>
            </a:r>
            <a:endParaRPr lang="en-US" altLang="en-US" sz="1400" b="1" dirty="0">
              <a:latin typeface="Arial" panose="020B0604020202020204" pitchFamily="34" charset="0"/>
            </a:endParaRPr>
          </a:p>
          <a:p>
            <a:pPr lvl="0" eaLnBrk="0" fontAlgn="base" hangingPunct="0">
              <a:spcBef>
                <a:spcPct val="0"/>
              </a:spcBef>
              <a:spcAft>
                <a:spcPct val="0"/>
              </a:spcAft>
              <a:buFontTx/>
              <a:buChar char="•"/>
            </a:pPr>
            <a:r>
              <a:rPr lang="en-US" altLang="en-US" sz="1400" dirty="0">
                <a:latin typeface="Arial" panose="020B0604020202020204" pitchFamily="34" charset="0"/>
              </a:rPr>
              <a:t>Difficult to weld</a:t>
            </a:r>
          </a:p>
          <a:p>
            <a:pPr lvl="0" eaLnBrk="0" fontAlgn="base" hangingPunct="0">
              <a:spcBef>
                <a:spcPct val="0"/>
              </a:spcBef>
              <a:spcAft>
                <a:spcPct val="0"/>
              </a:spcAft>
            </a:pPr>
            <a:r>
              <a:rPr lang="en-US" altLang="en-US" sz="1400" b="1" dirty="0">
                <a:latin typeface="Arial" panose="020B0604020202020204" pitchFamily="34" charset="0"/>
              </a:rPr>
              <a:t>Titanium</a:t>
            </a:r>
          </a:p>
          <a:p>
            <a:pPr lvl="0" eaLnBrk="0" fontAlgn="base" hangingPunct="0">
              <a:spcBef>
                <a:spcPct val="0"/>
              </a:spcBef>
              <a:spcAft>
                <a:spcPct val="0"/>
              </a:spcAft>
              <a:buFontTx/>
              <a:buChar char="•"/>
            </a:pPr>
            <a:r>
              <a:rPr lang="en-US" altLang="en-US" sz="1400" dirty="0">
                <a:latin typeface="Arial" panose="020B0604020202020204" pitchFamily="34" charset="0"/>
              </a:rPr>
              <a:t>Difficult to weld</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pic>
        <p:nvPicPr>
          <p:cNvPr id="2052" name="Picture 4">
            <a:extLst>
              <a:ext uri="{FF2B5EF4-FFF2-40B4-BE49-F238E27FC236}">
                <a16:creationId xmlns:a16="http://schemas.microsoft.com/office/drawing/2014/main" id="{0C979FD0-DA82-71BA-A5E2-1769ED0888B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643649" y="3131114"/>
            <a:ext cx="3533246" cy="3526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8920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aveikslėlis 2">
            <a:extLst>
              <a:ext uri="{FF2B5EF4-FFF2-40B4-BE49-F238E27FC236}">
                <a16:creationId xmlns:a16="http://schemas.microsoft.com/office/drawing/2014/main" id="{B9556F98-E902-95DF-D3A7-CC8C34369B10}"/>
              </a:ext>
            </a:extLst>
          </p:cNvPr>
          <p:cNvPicPr>
            <a:picLocks noChangeAspect="1"/>
          </p:cNvPicPr>
          <p:nvPr/>
        </p:nvPicPr>
        <p:blipFill rotWithShape="1">
          <a:blip r:embed="rId2"/>
          <a:srcRect t="4609" b="10805"/>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a:extLst>
              <a:ext uri="{FF2B5EF4-FFF2-40B4-BE49-F238E27FC236}">
                <a16:creationId xmlns:a16="http://schemas.microsoft.com/office/drawing/2014/main" id="{20B9B4D2-8277-EAFE-E722-8F049FDDA960}"/>
              </a:ext>
            </a:extLst>
          </p:cNvPr>
          <p:cNvSpPr>
            <a:spLocks noGrp="1"/>
          </p:cNvSpPr>
          <p:nvPr>
            <p:ph type="title"/>
          </p:nvPr>
        </p:nvSpPr>
        <p:spPr>
          <a:xfrm>
            <a:off x="523875" y="5317240"/>
            <a:ext cx="11210925" cy="744836"/>
          </a:xfrm>
        </p:spPr>
        <p:txBody>
          <a:bodyPr vert="horz" lIns="91440" tIns="45720" rIns="91440" bIns="45720" rtlCol="0" anchor="ctr">
            <a:normAutofit/>
          </a:bodyPr>
          <a:lstStyle/>
          <a:p>
            <a:r>
              <a:rPr lang="en-US" dirty="0"/>
              <a:t>Wood, pulp and paper in CE</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1F0B037-69A7-D701-1E06-829FEF63818E}"/>
              </a:ext>
            </a:extLst>
          </p:cNvPr>
          <p:cNvSpPr>
            <a:spLocks noGrp="1"/>
          </p:cNvSpPr>
          <p:nvPr>
            <p:ph type="title"/>
          </p:nvPr>
        </p:nvSpPr>
        <p:spPr/>
        <p:txBody>
          <a:bodyPr/>
          <a:lstStyle/>
          <a:p>
            <a:r>
              <a:rPr lang="en-US" dirty="0"/>
              <a:t>Timber in CE</a:t>
            </a:r>
          </a:p>
        </p:txBody>
      </p:sp>
      <p:pic>
        <p:nvPicPr>
          <p:cNvPr id="3074" name="Picture 2" descr="No alt text provided for this image">
            <a:extLst>
              <a:ext uri="{FF2B5EF4-FFF2-40B4-BE49-F238E27FC236}">
                <a16:creationId xmlns:a16="http://schemas.microsoft.com/office/drawing/2014/main" id="{0A78DEA2-45D8-C4E4-689A-3855118C273F}"/>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3005" y="1119994"/>
            <a:ext cx="10996940" cy="5537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4420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1F0B037-69A7-D701-1E06-829FEF63818E}"/>
              </a:ext>
            </a:extLst>
          </p:cNvPr>
          <p:cNvSpPr>
            <a:spLocks noGrp="1"/>
          </p:cNvSpPr>
          <p:nvPr>
            <p:ph type="title"/>
          </p:nvPr>
        </p:nvSpPr>
        <p:spPr/>
        <p:txBody>
          <a:bodyPr/>
          <a:lstStyle/>
          <a:p>
            <a:r>
              <a:rPr lang="en-US" dirty="0"/>
              <a:t>Timber in CE</a:t>
            </a:r>
          </a:p>
        </p:txBody>
      </p:sp>
      <p:sp>
        <p:nvSpPr>
          <p:cNvPr id="4" name="TextBox 3">
            <a:extLst>
              <a:ext uri="{FF2B5EF4-FFF2-40B4-BE49-F238E27FC236}">
                <a16:creationId xmlns:a16="http://schemas.microsoft.com/office/drawing/2014/main" id="{4BCBB46C-CE72-D8B3-CF1D-6185D4A5FECB}"/>
              </a:ext>
            </a:extLst>
          </p:cNvPr>
          <p:cNvSpPr txBox="1"/>
          <p:nvPr/>
        </p:nvSpPr>
        <p:spPr>
          <a:xfrm>
            <a:off x="689610" y="1397675"/>
            <a:ext cx="10801350" cy="4001095"/>
          </a:xfrm>
          <a:prstGeom prst="rect">
            <a:avLst/>
          </a:prstGeom>
          <a:noFill/>
        </p:spPr>
        <p:txBody>
          <a:bodyPr wrap="square">
            <a:spAutoFit/>
          </a:bodyPr>
          <a:lstStyle/>
          <a:p>
            <a:pPr algn="l" fontAlgn="auto"/>
            <a:r>
              <a:rPr lang="en-US" sz="2800" b="0" i="0" dirty="0">
                <a:effectLst/>
                <a:latin typeface="-apple-system"/>
              </a:rPr>
              <a:t>With ever-increasing energy and resources going into timber production generally, and engineered timber products, should designers look at how these products could be developed to follow the technical cycle, at least initially, and aim to:</a:t>
            </a:r>
            <a:endParaRPr lang="lt-LT" sz="2800" b="0" i="0" dirty="0">
              <a:effectLst/>
              <a:latin typeface="-apple-system"/>
            </a:endParaRPr>
          </a:p>
          <a:p>
            <a:pPr algn="l" fontAlgn="auto"/>
            <a:endParaRPr lang="en-US" sz="2800" b="0" i="0" dirty="0">
              <a:effectLst/>
              <a:latin typeface="-apple-system"/>
            </a:endParaRPr>
          </a:p>
          <a:p>
            <a:pPr algn="l" fontAlgn="auto">
              <a:spcBef>
                <a:spcPts val="1200"/>
              </a:spcBef>
              <a:buFont typeface="Arial" panose="020B0604020202020204" pitchFamily="34" charset="0"/>
              <a:buChar char="•"/>
            </a:pPr>
            <a:r>
              <a:rPr lang="en-US" sz="2800" b="0" i="0" dirty="0">
                <a:effectLst/>
                <a:latin typeface="-apple-system"/>
              </a:rPr>
              <a:t>maintain timber products in place for longer,</a:t>
            </a:r>
          </a:p>
          <a:p>
            <a:pPr algn="l" fontAlgn="auto">
              <a:spcBef>
                <a:spcPts val="1200"/>
              </a:spcBef>
              <a:buFont typeface="Arial" panose="020B0604020202020204" pitchFamily="34" charset="0"/>
              <a:buChar char="•"/>
            </a:pPr>
            <a:r>
              <a:rPr lang="en-US" sz="2800" b="0" i="0" dirty="0">
                <a:effectLst/>
                <a:latin typeface="-apple-system"/>
              </a:rPr>
              <a:t>refurbish and reuse timber components,</a:t>
            </a:r>
          </a:p>
          <a:p>
            <a:pPr algn="l" fontAlgn="auto">
              <a:spcBef>
                <a:spcPts val="1200"/>
              </a:spcBef>
              <a:buFont typeface="Arial" panose="020B0604020202020204" pitchFamily="34" charset="0"/>
              <a:buChar char="•"/>
            </a:pPr>
            <a:r>
              <a:rPr lang="en-US" sz="2800" b="0" i="0" dirty="0">
                <a:effectLst/>
                <a:latin typeface="-apple-system"/>
              </a:rPr>
              <a:t>look at how certain components could be remanufactured</a:t>
            </a:r>
            <a:r>
              <a:rPr lang="lt-LT" sz="2800" b="0" i="0" dirty="0">
                <a:effectLst/>
                <a:latin typeface="-apple-system"/>
              </a:rPr>
              <a:t>.</a:t>
            </a:r>
            <a:endParaRPr lang="en-US" sz="2800" b="0" i="0" dirty="0">
              <a:effectLst/>
              <a:latin typeface="-apple-system"/>
            </a:endParaRPr>
          </a:p>
        </p:txBody>
      </p:sp>
    </p:spTree>
    <p:extLst>
      <p:ext uri="{BB962C8B-B14F-4D97-AF65-F5344CB8AC3E}">
        <p14:creationId xmlns:p14="http://schemas.microsoft.com/office/powerpoint/2010/main" val="33764121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ED26B4D-7FF4-9AEC-C600-58100B5DF40A}"/>
              </a:ext>
            </a:extLst>
          </p:cNvPr>
          <p:cNvSpPr>
            <a:spLocks noGrp="1"/>
          </p:cNvSpPr>
          <p:nvPr>
            <p:ph type="title"/>
          </p:nvPr>
        </p:nvSpPr>
        <p:spPr>
          <a:xfrm>
            <a:off x="9249102" y="490802"/>
            <a:ext cx="3212431" cy="550863"/>
          </a:xfrm>
        </p:spPr>
        <p:txBody>
          <a:bodyPr/>
          <a:lstStyle/>
          <a:p>
            <a:r>
              <a:rPr lang="en-US" dirty="0"/>
              <a:t>Wood and paper in CE</a:t>
            </a:r>
          </a:p>
        </p:txBody>
      </p:sp>
      <p:pic>
        <p:nvPicPr>
          <p:cNvPr id="4" name="Paveikslėlis 3">
            <a:extLst>
              <a:ext uri="{FF2B5EF4-FFF2-40B4-BE49-F238E27FC236}">
                <a16:creationId xmlns:a16="http://schemas.microsoft.com/office/drawing/2014/main" id="{4C54ACE6-46BD-94FE-500D-E1118EE637B3}"/>
              </a:ext>
            </a:extLst>
          </p:cNvPr>
          <p:cNvPicPr>
            <a:picLocks noChangeAspect="1"/>
          </p:cNvPicPr>
          <p:nvPr/>
        </p:nvPicPr>
        <p:blipFill>
          <a:blip r:embed="rId3"/>
          <a:stretch>
            <a:fillRect/>
          </a:stretch>
        </p:blipFill>
        <p:spPr>
          <a:xfrm>
            <a:off x="189569" y="0"/>
            <a:ext cx="8912005" cy="6858000"/>
          </a:xfrm>
          <a:prstGeom prst="rect">
            <a:avLst/>
          </a:prstGeom>
        </p:spPr>
      </p:pic>
      <p:sp>
        <p:nvSpPr>
          <p:cNvPr id="6" name="TextBox 5">
            <a:extLst>
              <a:ext uri="{FF2B5EF4-FFF2-40B4-BE49-F238E27FC236}">
                <a16:creationId xmlns:a16="http://schemas.microsoft.com/office/drawing/2014/main" id="{E3D8E57A-B028-86E1-CA6A-EE0A3D7FB611}"/>
              </a:ext>
            </a:extLst>
          </p:cNvPr>
          <p:cNvSpPr txBox="1"/>
          <p:nvPr/>
        </p:nvSpPr>
        <p:spPr>
          <a:xfrm>
            <a:off x="9258728" y="5219541"/>
            <a:ext cx="2933272" cy="646331"/>
          </a:xfrm>
          <a:prstGeom prst="rect">
            <a:avLst/>
          </a:prstGeom>
          <a:noFill/>
        </p:spPr>
        <p:txBody>
          <a:bodyPr wrap="square">
            <a:spAutoFit/>
          </a:bodyPr>
          <a:lstStyle/>
          <a:p>
            <a:r>
              <a:rPr lang="en-US" dirty="0"/>
              <a:t>Source: The American Forest &amp; Paper Association (AF&amp;PA) </a:t>
            </a:r>
          </a:p>
        </p:txBody>
      </p:sp>
    </p:spTree>
    <p:extLst>
      <p:ext uri="{BB962C8B-B14F-4D97-AF65-F5344CB8AC3E}">
        <p14:creationId xmlns:p14="http://schemas.microsoft.com/office/powerpoint/2010/main" val="29412373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4AABA63-120B-6833-C7F8-7F6D35CDC846}"/>
              </a:ext>
            </a:extLst>
          </p:cNvPr>
          <p:cNvSpPr>
            <a:spLocks noGrp="1"/>
          </p:cNvSpPr>
          <p:nvPr>
            <p:ph type="title"/>
          </p:nvPr>
        </p:nvSpPr>
        <p:spPr/>
        <p:txBody>
          <a:bodyPr/>
          <a:lstStyle/>
          <a:p>
            <a:r>
              <a:rPr lang="en-US" dirty="0"/>
              <a:t>Paper in CE</a:t>
            </a:r>
          </a:p>
        </p:txBody>
      </p:sp>
      <p:pic>
        <p:nvPicPr>
          <p:cNvPr id="5122" name="Picture 2">
            <a:extLst>
              <a:ext uri="{FF2B5EF4-FFF2-40B4-BE49-F238E27FC236}">
                <a16:creationId xmlns:a16="http://schemas.microsoft.com/office/drawing/2014/main" id="{0E404840-6A2C-CA05-1191-4E316E63149D}"/>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41275"/>
            <a:ext cx="12192000" cy="677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836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F395F752-C583-B4D7-2A52-E7A8A86237D1}"/>
              </a:ext>
            </a:extLst>
          </p:cNvPr>
          <p:cNvSpPr>
            <a:spLocks noGrp="1"/>
          </p:cNvSpPr>
          <p:nvPr>
            <p:ph type="title"/>
          </p:nvPr>
        </p:nvSpPr>
        <p:spPr/>
        <p:txBody>
          <a:bodyPr/>
          <a:lstStyle/>
          <a:p>
            <a:r>
              <a:rPr lang="lt-LT" dirty="0" err="1"/>
              <a:t>Training</a:t>
            </a:r>
            <a:r>
              <a:rPr lang="lt-LT" dirty="0"/>
              <a:t> </a:t>
            </a:r>
            <a:r>
              <a:rPr lang="lt-LT" dirty="0" err="1"/>
              <a:t>Plan</a:t>
            </a:r>
            <a:endParaRPr lang="en-US" dirty="0"/>
          </a:p>
        </p:txBody>
      </p:sp>
      <p:graphicFrame>
        <p:nvGraphicFramePr>
          <p:cNvPr id="3" name="Lentelė 2">
            <a:extLst>
              <a:ext uri="{FF2B5EF4-FFF2-40B4-BE49-F238E27FC236}">
                <a16:creationId xmlns:a16="http://schemas.microsoft.com/office/drawing/2014/main" id="{72657D3E-F5E4-60D2-B771-6E3128575187}"/>
              </a:ext>
            </a:extLst>
          </p:cNvPr>
          <p:cNvGraphicFramePr>
            <a:graphicFrameLocks noGrp="1"/>
          </p:cNvGraphicFramePr>
          <p:nvPr>
            <p:extLst>
              <p:ext uri="{D42A27DB-BD31-4B8C-83A1-F6EECF244321}">
                <p14:modId xmlns:p14="http://schemas.microsoft.com/office/powerpoint/2010/main" val="1169631216"/>
              </p:ext>
            </p:extLst>
          </p:nvPr>
        </p:nvGraphicFramePr>
        <p:xfrm>
          <a:off x="600364" y="1569411"/>
          <a:ext cx="11333018" cy="4419600"/>
        </p:xfrm>
        <a:graphic>
          <a:graphicData uri="http://schemas.openxmlformats.org/drawingml/2006/table">
            <a:tbl>
              <a:tblPr firstRow="1" bandRow="1">
                <a:tableStyleId>{69CF1AB2-1976-4502-BF36-3FF5EA218861}</a:tableStyleId>
              </a:tblPr>
              <a:tblGrid>
                <a:gridCol w="1911927">
                  <a:extLst>
                    <a:ext uri="{9D8B030D-6E8A-4147-A177-3AD203B41FA5}">
                      <a16:colId xmlns:a16="http://schemas.microsoft.com/office/drawing/2014/main" val="77281962"/>
                    </a:ext>
                  </a:extLst>
                </a:gridCol>
                <a:gridCol w="9421091">
                  <a:extLst>
                    <a:ext uri="{9D8B030D-6E8A-4147-A177-3AD203B41FA5}">
                      <a16:colId xmlns:a16="http://schemas.microsoft.com/office/drawing/2014/main" val="2590758478"/>
                    </a:ext>
                  </a:extLst>
                </a:gridCol>
              </a:tblGrid>
              <a:tr h="370840">
                <a:tc>
                  <a:txBody>
                    <a:bodyPr/>
                    <a:lstStyle/>
                    <a:p>
                      <a:r>
                        <a:rPr lang="hr-HR" sz="1700" b="1" kern="1200" dirty="0">
                          <a:solidFill>
                            <a:schemeClr val="tx1"/>
                          </a:solidFill>
                          <a:effectLst/>
                        </a:rPr>
                        <a:t>Introduction</a:t>
                      </a:r>
                      <a:endParaRPr lang="en-US" sz="1700" dirty="0">
                        <a:solidFill>
                          <a:schemeClr val="tx1"/>
                        </a:solidFill>
                        <a:latin typeface="+mn-lt"/>
                      </a:endParaRPr>
                    </a:p>
                  </a:txBody>
                  <a:tcPr/>
                </a:tc>
                <a:tc>
                  <a:txBody>
                    <a:bodyPr/>
                    <a:lstStyle/>
                    <a:p>
                      <a:pPr lvl="0"/>
                      <a:r>
                        <a:rPr lang="hr-HR" sz="1700" b="1" kern="1200" dirty="0">
                          <a:solidFill>
                            <a:schemeClr val="tx1"/>
                          </a:solidFill>
                          <a:effectLst/>
                        </a:rPr>
                        <a:t>Introduction  topic - Role of waste as a resource in CE</a:t>
                      </a:r>
                      <a:endParaRPr lang="en-US" sz="1700" b="1" kern="1200" dirty="0">
                        <a:solidFill>
                          <a:schemeClr val="tx1"/>
                        </a:solidFill>
                        <a:effectLst/>
                      </a:endParaRPr>
                    </a:p>
                    <a:p>
                      <a:endParaRPr lang="en-US" sz="1700" dirty="0">
                        <a:solidFill>
                          <a:schemeClr val="tx1"/>
                        </a:solidFill>
                      </a:endParaRPr>
                    </a:p>
                  </a:txBody>
                  <a:tcPr/>
                </a:tc>
                <a:extLst>
                  <a:ext uri="{0D108BD9-81ED-4DB2-BD59-A6C34878D82A}">
                    <a16:rowId xmlns:a16="http://schemas.microsoft.com/office/drawing/2014/main" val="1079608880"/>
                  </a:ext>
                </a:extLst>
              </a:tr>
              <a:tr h="370840">
                <a:tc>
                  <a:txBody>
                    <a:bodyPr/>
                    <a:lstStyle/>
                    <a:p>
                      <a:pPr marL="0" marR="0">
                        <a:spcBef>
                          <a:spcPts val="0"/>
                        </a:spcBef>
                        <a:spcAft>
                          <a:spcPts val="0"/>
                        </a:spcAft>
                      </a:pPr>
                      <a:r>
                        <a:rPr lang="hr-HR" sz="1700" b="1" dirty="0">
                          <a:solidFill>
                            <a:schemeClr val="tx1"/>
                          </a:solidFill>
                          <a:effectLst/>
                        </a:rPr>
                        <a:t>Main part</a:t>
                      </a:r>
                      <a:endParaRPr lang="en-US" sz="17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342900" marR="0" lvl="0" indent="-342900" algn="just">
                        <a:spcBef>
                          <a:spcPts val="0"/>
                        </a:spcBef>
                        <a:spcAft>
                          <a:spcPts val="0"/>
                        </a:spcAft>
                        <a:buFont typeface="+mj-lt"/>
                        <a:buAutoNum type="arabicPeriod"/>
                      </a:pPr>
                      <a:r>
                        <a:rPr lang="hr-HR" sz="1700" b="1" dirty="0">
                          <a:solidFill>
                            <a:schemeClr val="tx1"/>
                          </a:solidFill>
                          <a:effectLst/>
                        </a:rPr>
                        <a:t>Technical and organic materials in waste </a:t>
                      </a:r>
                      <a:endParaRPr lang="en-US" sz="1700" dirty="0">
                        <a:solidFill>
                          <a:schemeClr val="tx1"/>
                        </a:solidFill>
                        <a:effectLst/>
                      </a:endParaRPr>
                    </a:p>
                    <a:p>
                      <a:pPr marL="342900" marR="0" lvl="0" indent="-342900" algn="just">
                        <a:spcBef>
                          <a:spcPts val="0"/>
                        </a:spcBef>
                        <a:spcAft>
                          <a:spcPts val="0"/>
                        </a:spcAft>
                        <a:buFont typeface="+mj-lt"/>
                        <a:buAutoNum type="arabicPeriod"/>
                      </a:pPr>
                      <a:r>
                        <a:rPr lang="hr-HR" sz="1700" b="1" dirty="0">
                          <a:solidFill>
                            <a:schemeClr val="tx1"/>
                          </a:solidFill>
                          <a:effectLst/>
                        </a:rPr>
                        <a:t>Plastic waste in </a:t>
                      </a:r>
                      <a:r>
                        <a:rPr lang="hr-HR" sz="1700" dirty="0">
                          <a:solidFill>
                            <a:schemeClr val="tx1"/>
                          </a:solidFill>
                          <a:effectLst/>
                        </a:rPr>
                        <a:t>CE (structure of plastic waste, different types of plastic and its recyclability properties, pollution prevention and eliminating possibilities)  </a:t>
                      </a:r>
                      <a:endParaRPr lang="en-US" sz="1700" dirty="0">
                        <a:solidFill>
                          <a:schemeClr val="tx1"/>
                        </a:solidFill>
                        <a:effectLst/>
                      </a:endParaRPr>
                    </a:p>
                    <a:p>
                      <a:pPr marL="342900" marR="0" lvl="0" indent="-342900" algn="just">
                        <a:spcBef>
                          <a:spcPts val="0"/>
                        </a:spcBef>
                        <a:spcAft>
                          <a:spcPts val="0"/>
                        </a:spcAft>
                        <a:buFont typeface="+mj-lt"/>
                        <a:buAutoNum type="arabicPeriod"/>
                      </a:pPr>
                      <a:r>
                        <a:rPr lang="hr-HR" sz="1700" b="1" dirty="0">
                          <a:solidFill>
                            <a:schemeClr val="tx1"/>
                          </a:solidFill>
                          <a:effectLst/>
                        </a:rPr>
                        <a:t>Bioplastics in CE </a:t>
                      </a:r>
                      <a:r>
                        <a:rPr lang="hr-HR" sz="1700" dirty="0">
                          <a:solidFill>
                            <a:schemeClr val="tx1"/>
                          </a:solidFill>
                          <a:effectLst/>
                        </a:rPr>
                        <a:t>(types, modifications, labeling and potential in CE)</a:t>
                      </a:r>
                      <a:endParaRPr lang="en-US" sz="1700" dirty="0">
                        <a:solidFill>
                          <a:schemeClr val="tx1"/>
                        </a:solidFill>
                        <a:effectLst/>
                      </a:endParaRPr>
                    </a:p>
                    <a:p>
                      <a:pPr marL="342900" marR="0" lvl="0" indent="-342900" algn="just">
                        <a:spcBef>
                          <a:spcPts val="0"/>
                        </a:spcBef>
                        <a:spcAft>
                          <a:spcPts val="0"/>
                        </a:spcAft>
                        <a:buFont typeface="+mj-lt"/>
                        <a:buAutoNum type="arabicPeriod"/>
                      </a:pPr>
                      <a:r>
                        <a:rPr lang="hr-HR" sz="1700" b="1" dirty="0">
                          <a:solidFill>
                            <a:schemeClr val="tx1"/>
                          </a:solidFill>
                          <a:effectLst/>
                        </a:rPr>
                        <a:t>Steel and metals in CE </a:t>
                      </a:r>
                      <a:r>
                        <a:rPr lang="hr-HR" sz="1700" dirty="0">
                          <a:solidFill>
                            <a:schemeClr val="tx1"/>
                          </a:solidFill>
                          <a:effectLst/>
                        </a:rPr>
                        <a:t>(types and potential in CE)</a:t>
                      </a:r>
                      <a:endParaRPr lang="en-US" sz="1700" dirty="0">
                        <a:solidFill>
                          <a:schemeClr val="tx1"/>
                        </a:solidFill>
                        <a:effectLst/>
                      </a:endParaRPr>
                    </a:p>
                    <a:p>
                      <a:pPr marL="342900" marR="0" lvl="0" indent="-342900" algn="just">
                        <a:spcBef>
                          <a:spcPts val="0"/>
                        </a:spcBef>
                        <a:spcAft>
                          <a:spcPts val="0"/>
                        </a:spcAft>
                        <a:buFont typeface="+mj-lt"/>
                        <a:buAutoNum type="arabicPeriod"/>
                      </a:pPr>
                      <a:r>
                        <a:rPr lang="hr-HR" sz="1700" b="1" dirty="0">
                          <a:solidFill>
                            <a:schemeClr val="tx1"/>
                          </a:solidFill>
                          <a:effectLst/>
                        </a:rPr>
                        <a:t>Wood, pulp and paper in CE </a:t>
                      </a:r>
                      <a:r>
                        <a:rPr lang="hr-HR" sz="1700" dirty="0">
                          <a:solidFill>
                            <a:schemeClr val="tx1"/>
                          </a:solidFill>
                          <a:effectLst/>
                        </a:rPr>
                        <a:t>(types, labelling and potential in CE)</a:t>
                      </a:r>
                      <a:endParaRPr lang="en-US" sz="1700" dirty="0">
                        <a:solidFill>
                          <a:schemeClr val="tx1"/>
                        </a:solidFill>
                        <a:effectLst/>
                      </a:endParaRPr>
                    </a:p>
                    <a:p>
                      <a:pPr marL="342900" marR="0" lvl="0" indent="-342900" algn="just">
                        <a:spcBef>
                          <a:spcPts val="0"/>
                        </a:spcBef>
                        <a:spcAft>
                          <a:spcPts val="0"/>
                        </a:spcAft>
                        <a:buFont typeface="+mj-lt"/>
                        <a:buAutoNum type="arabicPeriod"/>
                      </a:pPr>
                      <a:r>
                        <a:rPr lang="hr-HR" sz="1700" b="1" dirty="0">
                          <a:solidFill>
                            <a:schemeClr val="tx1"/>
                          </a:solidFill>
                          <a:effectLst/>
                        </a:rPr>
                        <a:t>Glass in CE </a:t>
                      </a:r>
                      <a:r>
                        <a:rPr lang="hr-HR" sz="1700" dirty="0">
                          <a:solidFill>
                            <a:schemeClr val="tx1"/>
                          </a:solidFill>
                          <a:effectLst/>
                        </a:rPr>
                        <a:t>(types, labelling and potential in CE)</a:t>
                      </a:r>
                      <a:endParaRPr lang="en-US" sz="1700" dirty="0">
                        <a:solidFill>
                          <a:schemeClr val="tx1"/>
                        </a:solidFill>
                        <a:effectLst/>
                      </a:endParaRPr>
                    </a:p>
                    <a:p>
                      <a:pPr marL="342900" marR="0" lvl="0" indent="-342900" algn="just">
                        <a:spcBef>
                          <a:spcPts val="0"/>
                        </a:spcBef>
                        <a:spcAft>
                          <a:spcPts val="0"/>
                        </a:spcAft>
                        <a:buFont typeface="+mj-lt"/>
                        <a:buAutoNum type="arabicPeriod"/>
                      </a:pPr>
                      <a:r>
                        <a:rPr lang="hr-HR" sz="1700" b="1" dirty="0">
                          <a:solidFill>
                            <a:schemeClr val="tx1"/>
                          </a:solidFill>
                          <a:effectLst/>
                        </a:rPr>
                        <a:t>Critical materials and their role in CE </a:t>
                      </a:r>
                      <a:r>
                        <a:rPr lang="hr-HR" sz="1700" dirty="0">
                          <a:solidFill>
                            <a:schemeClr val="tx1"/>
                          </a:solidFill>
                          <a:effectLst/>
                        </a:rPr>
                        <a:t>(what is “critical material” impact and possibilities to eliminate)</a:t>
                      </a:r>
                      <a:endParaRPr lang="en-US" sz="1700" dirty="0">
                        <a:solidFill>
                          <a:schemeClr val="tx1"/>
                        </a:solidFill>
                        <a:effectLst/>
                      </a:endParaRPr>
                    </a:p>
                    <a:p>
                      <a:pPr marL="342900" indent="-342900">
                        <a:buFont typeface="+mj-lt"/>
                        <a:buAutoNum type="arabicPeriod"/>
                      </a:pPr>
                      <a:r>
                        <a:rPr lang="hr-HR" sz="1700" b="1" dirty="0">
                          <a:solidFill>
                            <a:schemeClr val="tx1"/>
                          </a:solidFill>
                          <a:effectLst/>
                        </a:rPr>
                        <a:t>What are eco-materials?</a:t>
                      </a:r>
                      <a:r>
                        <a:rPr lang="hr-HR" sz="1700" dirty="0">
                          <a:solidFill>
                            <a:schemeClr val="tx1"/>
                          </a:solidFill>
                          <a:effectLst/>
                        </a:rPr>
                        <a:t> (Definition of superior properties of eco-materials)</a:t>
                      </a:r>
                      <a:endParaRPr lang="en-US" sz="1700" dirty="0">
                        <a:solidFill>
                          <a:schemeClr val="tx1"/>
                        </a:solidFill>
                      </a:endParaRPr>
                    </a:p>
                  </a:txBody>
                  <a:tcPr/>
                </a:tc>
                <a:extLst>
                  <a:ext uri="{0D108BD9-81ED-4DB2-BD59-A6C34878D82A}">
                    <a16:rowId xmlns:a16="http://schemas.microsoft.com/office/drawing/2014/main" val="479747704"/>
                  </a:ext>
                </a:extLst>
              </a:tr>
              <a:tr h="370840">
                <a:tc>
                  <a:txBody>
                    <a:bodyPr/>
                    <a:lstStyle/>
                    <a:p>
                      <a:pPr marL="0" marR="0">
                        <a:spcBef>
                          <a:spcPts val="0"/>
                        </a:spcBef>
                        <a:spcAft>
                          <a:spcPts val="0"/>
                        </a:spcAft>
                      </a:pPr>
                      <a:r>
                        <a:rPr lang="hr-HR" sz="1700" b="1" dirty="0">
                          <a:solidFill>
                            <a:schemeClr val="tx1"/>
                          </a:solidFill>
                          <a:effectLst/>
                        </a:rPr>
                        <a:t>Conclusion</a:t>
                      </a:r>
                      <a:endParaRPr lang="en-US" sz="17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r>
                        <a:rPr lang="hr-HR" sz="1700" b="1" kern="1200" dirty="0">
                          <a:solidFill>
                            <a:schemeClr val="tx1"/>
                          </a:solidFill>
                          <a:effectLst/>
                        </a:rPr>
                        <a:t>Practical Recommendations and Tips - Selection of low-impact materials as resources (from waste) in Circular Economy</a:t>
                      </a:r>
                      <a:endParaRPr lang="en-US" sz="1700" kern="1200" dirty="0">
                        <a:solidFill>
                          <a:schemeClr val="tx1"/>
                        </a:solidFill>
                        <a:effectLst/>
                      </a:endParaRPr>
                    </a:p>
                    <a:p>
                      <a:r>
                        <a:rPr lang="hr-HR" sz="1700" b="1" kern="1200" dirty="0">
                          <a:solidFill>
                            <a:schemeClr val="tx1"/>
                          </a:solidFill>
                          <a:effectLst/>
                        </a:rPr>
                        <a:t>How to choose</a:t>
                      </a:r>
                      <a:r>
                        <a:rPr lang="hr-HR" sz="1700" kern="1200" dirty="0">
                          <a:solidFill>
                            <a:schemeClr val="tx1"/>
                          </a:solidFill>
                          <a:effectLst/>
                        </a:rPr>
                        <a:t>: Cleaner materials, Renewable materials, Lower energy content materials, Recycled materials, Recyclable materials, Materials with positive social impact, i.e., generating local income, Reduction of materials usage.</a:t>
                      </a:r>
                      <a:endParaRPr lang="en-US" sz="1700" dirty="0">
                        <a:solidFill>
                          <a:schemeClr val="tx1"/>
                        </a:solidFill>
                      </a:endParaRPr>
                    </a:p>
                  </a:txBody>
                  <a:tcPr/>
                </a:tc>
                <a:extLst>
                  <a:ext uri="{0D108BD9-81ED-4DB2-BD59-A6C34878D82A}">
                    <a16:rowId xmlns:a16="http://schemas.microsoft.com/office/drawing/2014/main" val="2816675385"/>
                  </a:ext>
                </a:extLst>
              </a:tr>
            </a:tbl>
          </a:graphicData>
        </a:graphic>
      </p:graphicFrame>
    </p:spTree>
    <p:extLst>
      <p:ext uri="{BB962C8B-B14F-4D97-AF65-F5344CB8AC3E}">
        <p14:creationId xmlns:p14="http://schemas.microsoft.com/office/powerpoint/2010/main" val="33030608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90AE102-6105-03C2-01EB-2A07AC72039F}"/>
              </a:ext>
            </a:extLst>
          </p:cNvPr>
          <p:cNvSpPr>
            <a:spLocks noGrp="1"/>
          </p:cNvSpPr>
          <p:nvPr>
            <p:ph type="title"/>
          </p:nvPr>
        </p:nvSpPr>
        <p:spPr>
          <a:xfrm>
            <a:off x="482701" y="293231"/>
            <a:ext cx="11003806" cy="550863"/>
          </a:xfrm>
        </p:spPr>
        <p:txBody>
          <a:bodyPr/>
          <a:lstStyle/>
          <a:p>
            <a:r>
              <a:rPr lang="en-US" sz="2800" dirty="0">
                <a:latin typeface="Calibri" panose="020F0502020204030204" pitchFamily="34" charset="0"/>
              </a:rPr>
              <a:t>FSC® (Forest Stewardship Council) and PEFC™ (the </a:t>
            </a:r>
            <a:r>
              <a:rPr lang="en-US" sz="2800" dirty="0" err="1">
                <a:latin typeface="Calibri" panose="020F0502020204030204" pitchFamily="34" charset="0"/>
              </a:rPr>
              <a:t>Programme</a:t>
            </a:r>
            <a:r>
              <a:rPr lang="en-US" sz="2800" dirty="0">
                <a:latin typeface="Calibri" panose="020F0502020204030204" pitchFamily="34" charset="0"/>
              </a:rPr>
              <a:t> for the Endorsement of Forest Certification) labels</a:t>
            </a:r>
          </a:p>
        </p:txBody>
      </p:sp>
      <p:pic>
        <p:nvPicPr>
          <p:cNvPr id="3" name="Paveikslėlis 2">
            <a:extLst>
              <a:ext uri="{FF2B5EF4-FFF2-40B4-BE49-F238E27FC236}">
                <a16:creationId xmlns:a16="http://schemas.microsoft.com/office/drawing/2014/main" id="{45BD0CF3-94ED-40D4-8AA3-59448EFE8700}"/>
              </a:ext>
            </a:extLst>
          </p:cNvPr>
          <p:cNvPicPr>
            <a:picLocks noChangeAspect="1"/>
          </p:cNvPicPr>
          <p:nvPr/>
        </p:nvPicPr>
        <p:blipFill>
          <a:blip r:embed="rId3"/>
          <a:stretch>
            <a:fillRect/>
          </a:stretch>
        </p:blipFill>
        <p:spPr>
          <a:xfrm>
            <a:off x="1038161" y="1119780"/>
            <a:ext cx="8167483" cy="5444989"/>
          </a:xfrm>
          <a:prstGeom prst="rect">
            <a:avLst/>
          </a:prstGeom>
        </p:spPr>
      </p:pic>
    </p:spTree>
    <p:extLst>
      <p:ext uri="{BB962C8B-B14F-4D97-AF65-F5344CB8AC3E}">
        <p14:creationId xmlns:p14="http://schemas.microsoft.com/office/powerpoint/2010/main" val="40195358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C81ACD10-5927-8078-88EE-6452DD52A96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907"/>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160" name="Rectangle 615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a:extLst>
              <a:ext uri="{FF2B5EF4-FFF2-40B4-BE49-F238E27FC236}">
                <a16:creationId xmlns:a16="http://schemas.microsoft.com/office/drawing/2014/main" id="{8B1198FD-C603-EE0F-D424-3792104F13DC}"/>
              </a:ext>
            </a:extLst>
          </p:cNvPr>
          <p:cNvSpPr>
            <a:spLocks noGrp="1"/>
          </p:cNvSpPr>
          <p:nvPr>
            <p:ph type="title"/>
          </p:nvPr>
        </p:nvSpPr>
        <p:spPr>
          <a:xfrm>
            <a:off x="523875" y="5317240"/>
            <a:ext cx="11210925" cy="744836"/>
          </a:xfrm>
        </p:spPr>
        <p:txBody>
          <a:bodyPr vert="horz" lIns="91440" tIns="45720" rIns="91440" bIns="45720" rtlCol="0" anchor="ctr">
            <a:normAutofit/>
          </a:bodyPr>
          <a:lstStyle/>
          <a:p>
            <a:r>
              <a:rPr lang="en-US" dirty="0"/>
              <a:t>Glass in CE</a:t>
            </a:r>
          </a:p>
        </p:txBody>
      </p:sp>
      <p:cxnSp>
        <p:nvCxnSpPr>
          <p:cNvPr id="6162" name="Straight Connector 616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6164" name="Straight Connector 616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1154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BC532589-C4E3-87EB-33C1-B44F1CD940D0}"/>
              </a:ext>
            </a:extLst>
          </p:cNvPr>
          <p:cNvSpPr>
            <a:spLocks noGrp="1"/>
          </p:cNvSpPr>
          <p:nvPr>
            <p:ph type="title"/>
          </p:nvPr>
        </p:nvSpPr>
        <p:spPr>
          <a:xfrm>
            <a:off x="9473557" y="679988"/>
            <a:ext cx="2928650" cy="550863"/>
          </a:xfrm>
        </p:spPr>
        <p:txBody>
          <a:bodyPr/>
          <a:lstStyle/>
          <a:p>
            <a:r>
              <a:rPr lang="en-US" dirty="0"/>
              <a:t>Circularity of Glass</a:t>
            </a:r>
          </a:p>
        </p:txBody>
      </p:sp>
      <p:pic>
        <p:nvPicPr>
          <p:cNvPr id="3" name="Paveikslėlis 2">
            <a:extLst>
              <a:ext uri="{FF2B5EF4-FFF2-40B4-BE49-F238E27FC236}">
                <a16:creationId xmlns:a16="http://schemas.microsoft.com/office/drawing/2014/main" id="{19B44AF4-90BA-EE0E-8330-B6CE3CD5FDDE}"/>
              </a:ext>
            </a:extLst>
          </p:cNvPr>
          <p:cNvPicPr>
            <a:picLocks noChangeAspect="1"/>
          </p:cNvPicPr>
          <p:nvPr/>
        </p:nvPicPr>
        <p:blipFill>
          <a:blip r:embed="rId3"/>
          <a:stretch>
            <a:fillRect/>
          </a:stretch>
        </p:blipFill>
        <p:spPr>
          <a:xfrm>
            <a:off x="174255" y="80130"/>
            <a:ext cx="8959236" cy="6697553"/>
          </a:xfrm>
          <a:prstGeom prst="rect">
            <a:avLst/>
          </a:prstGeom>
        </p:spPr>
      </p:pic>
    </p:spTree>
    <p:extLst>
      <p:ext uri="{BB962C8B-B14F-4D97-AF65-F5344CB8AC3E}">
        <p14:creationId xmlns:p14="http://schemas.microsoft.com/office/powerpoint/2010/main" val="258276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BC532589-C4E3-87EB-33C1-B44F1CD940D0}"/>
              </a:ext>
            </a:extLst>
          </p:cNvPr>
          <p:cNvSpPr>
            <a:spLocks noGrp="1"/>
          </p:cNvSpPr>
          <p:nvPr>
            <p:ph type="title"/>
          </p:nvPr>
        </p:nvSpPr>
        <p:spPr>
          <a:xfrm>
            <a:off x="487680" y="344708"/>
            <a:ext cx="10649607" cy="550863"/>
          </a:xfrm>
        </p:spPr>
        <p:txBody>
          <a:bodyPr/>
          <a:lstStyle/>
          <a:p>
            <a:r>
              <a:rPr lang="en-US" dirty="0"/>
              <a:t>Circularity of Glass</a:t>
            </a:r>
          </a:p>
        </p:txBody>
      </p:sp>
      <p:sp>
        <p:nvSpPr>
          <p:cNvPr id="5" name="TextBox 4">
            <a:extLst>
              <a:ext uri="{FF2B5EF4-FFF2-40B4-BE49-F238E27FC236}">
                <a16:creationId xmlns:a16="http://schemas.microsoft.com/office/drawing/2014/main" id="{4987052F-681D-40CA-ADBE-F6F41BDC72B5}"/>
              </a:ext>
            </a:extLst>
          </p:cNvPr>
          <p:cNvSpPr txBox="1"/>
          <p:nvPr/>
        </p:nvSpPr>
        <p:spPr>
          <a:xfrm>
            <a:off x="686457" y="1536174"/>
            <a:ext cx="10450830" cy="4247317"/>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sz="2400" dirty="0">
                <a:solidFill>
                  <a:srgbClr val="000000"/>
                </a:solidFill>
                <a:effectLst/>
                <a:latin typeface="Calibri" panose="020F0502020204030204" pitchFamily="34" charset="0"/>
                <a:ea typeface="Times New Roman" panose="02020603050405020304" pitchFamily="18" charset="0"/>
              </a:rPr>
              <a:t>Once produced, glass is one of those rare materials that can be 100% and infinitely recycled in a bottle-to-bottle loop without any loss of quality: recycled glass is not waste, but a precious resource the industry requires to replace virgin raw materials. </a:t>
            </a:r>
            <a:endParaRPr lang="lt-LT" sz="2400" dirty="0">
              <a:solidFill>
                <a:srgbClr val="000000"/>
              </a:solidFill>
              <a:effectLst/>
              <a:latin typeface="Calibri" panose="020F0502020204030204" pitchFamily="34" charset="0"/>
              <a:ea typeface="Times New Roman" panose="02020603050405020304" pitchFamily="18" charset="0"/>
            </a:endParaRPr>
          </a:p>
          <a:p>
            <a:pPr marL="285750" indent="-285750">
              <a:spcBef>
                <a:spcPts val="1200"/>
              </a:spcBef>
              <a:buFont typeface="Arial" panose="020B0604020202020204" pitchFamily="34" charset="0"/>
              <a:buChar char="•"/>
            </a:pPr>
            <a:r>
              <a:rPr lang="en-US" sz="2400" dirty="0">
                <a:solidFill>
                  <a:srgbClr val="000000"/>
                </a:solidFill>
                <a:effectLst/>
                <a:latin typeface="Calibri" panose="020F0502020204030204" pitchFamily="34" charset="0"/>
                <a:ea typeface="Times New Roman" panose="02020603050405020304" pitchFamily="18" charset="0"/>
              </a:rPr>
              <a:t>Glass recycling has many benefits: more than 70% of all post-consumer glass packaging is recycled in the EU, thus keeping valuable resources out of landfills.</a:t>
            </a:r>
            <a:endParaRPr lang="lt-LT" sz="2400" dirty="0">
              <a:solidFill>
                <a:srgbClr val="000000"/>
              </a:solidFill>
              <a:effectLst/>
              <a:latin typeface="Calibri" panose="020F0502020204030204" pitchFamily="34" charset="0"/>
              <a:ea typeface="Times New Roman" panose="02020603050405020304" pitchFamily="18" charset="0"/>
            </a:endParaRPr>
          </a:p>
          <a:p>
            <a:pPr marL="285750" indent="-285750">
              <a:spcBef>
                <a:spcPts val="1200"/>
              </a:spcBef>
              <a:buFont typeface="Arial" panose="020B0604020202020204" pitchFamily="34" charset="0"/>
              <a:buChar char="•"/>
            </a:pPr>
            <a:r>
              <a:rPr lang="en-US" sz="2400" dirty="0">
                <a:solidFill>
                  <a:srgbClr val="000000"/>
                </a:solidFill>
                <a:effectLst/>
                <a:latin typeface="Calibri" panose="020F0502020204030204" pitchFamily="34" charset="0"/>
                <a:ea typeface="Times New Roman" panose="02020603050405020304" pitchFamily="18" charset="0"/>
              </a:rPr>
              <a:t> One ton of recycled glass saves 1.2 tons of virgin raw materials and cuts CO2 emissions by 60%. </a:t>
            </a:r>
            <a:endParaRPr lang="lt-LT" sz="2400" dirty="0">
              <a:solidFill>
                <a:srgbClr val="000000"/>
              </a:solidFill>
              <a:effectLst/>
              <a:latin typeface="Calibri" panose="020F0502020204030204" pitchFamily="34" charset="0"/>
              <a:ea typeface="Times New Roman" panose="02020603050405020304" pitchFamily="18" charset="0"/>
            </a:endParaRPr>
          </a:p>
          <a:p>
            <a:pPr marL="285750" indent="-285750">
              <a:spcBef>
                <a:spcPts val="1200"/>
              </a:spcBef>
              <a:buFont typeface="Arial" panose="020B0604020202020204" pitchFamily="34" charset="0"/>
              <a:buChar char="•"/>
            </a:pPr>
            <a:r>
              <a:rPr lang="en-US" sz="2400" dirty="0">
                <a:solidFill>
                  <a:srgbClr val="000000"/>
                </a:solidFill>
                <a:effectLst/>
                <a:latin typeface="Calibri" panose="020F0502020204030204" pitchFamily="34" charset="0"/>
                <a:ea typeface="Times New Roman" panose="02020603050405020304" pitchFamily="18" charset="0"/>
              </a:rPr>
              <a:t>The container glass manufacturing model fits perfectly with the EU’s ambition to build a circular economy. </a:t>
            </a:r>
            <a:endParaRPr lang="en-US" sz="2400" dirty="0"/>
          </a:p>
        </p:txBody>
      </p:sp>
    </p:spTree>
    <p:extLst>
      <p:ext uri="{BB962C8B-B14F-4D97-AF65-F5344CB8AC3E}">
        <p14:creationId xmlns:p14="http://schemas.microsoft.com/office/powerpoint/2010/main" val="36681354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20F0238-6E06-3405-9ED3-8BCC74275302}"/>
              </a:ext>
            </a:extLst>
          </p:cNvPr>
          <p:cNvSpPr>
            <a:spLocks noGrp="1"/>
          </p:cNvSpPr>
          <p:nvPr>
            <p:ph type="title"/>
          </p:nvPr>
        </p:nvSpPr>
        <p:spPr>
          <a:xfrm>
            <a:off x="9589170" y="995298"/>
            <a:ext cx="2602830" cy="550863"/>
          </a:xfrm>
        </p:spPr>
        <p:txBody>
          <a:bodyPr/>
          <a:lstStyle/>
          <a:p>
            <a:pPr algn="ctr"/>
            <a:r>
              <a:rPr lang="en-US" dirty="0"/>
              <a:t>Collection and Recycling</a:t>
            </a:r>
          </a:p>
        </p:txBody>
      </p:sp>
      <p:pic>
        <p:nvPicPr>
          <p:cNvPr id="7170" name="Picture 2">
            <a:extLst>
              <a:ext uri="{FF2B5EF4-FFF2-40B4-BE49-F238E27FC236}">
                <a16:creationId xmlns:a16="http://schemas.microsoft.com/office/drawing/2014/main" id="{30ED213D-A4B4-18BE-C4B1-ECD75A10273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
            <a:ext cx="9545102" cy="6747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99945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BD44659F-054D-9FDF-B216-387FEBDAF475}"/>
              </a:ext>
            </a:extLst>
          </p:cNvPr>
          <p:cNvSpPr>
            <a:spLocks noGrp="1"/>
          </p:cNvSpPr>
          <p:nvPr>
            <p:ph type="title"/>
          </p:nvPr>
        </p:nvSpPr>
        <p:spPr/>
        <p:txBody>
          <a:bodyPr/>
          <a:lstStyle/>
          <a:p>
            <a:r>
              <a:rPr lang="en-US" dirty="0"/>
              <a:t>Glass in CE</a:t>
            </a:r>
          </a:p>
        </p:txBody>
      </p:sp>
      <p:sp>
        <p:nvSpPr>
          <p:cNvPr id="4" name="TextBox 3">
            <a:extLst>
              <a:ext uri="{FF2B5EF4-FFF2-40B4-BE49-F238E27FC236}">
                <a16:creationId xmlns:a16="http://schemas.microsoft.com/office/drawing/2014/main" id="{BFCC1A08-B5CF-22D6-F9B6-2DA2979DB6DE}"/>
              </a:ext>
            </a:extLst>
          </p:cNvPr>
          <p:cNvSpPr txBox="1"/>
          <p:nvPr/>
        </p:nvSpPr>
        <p:spPr>
          <a:xfrm>
            <a:off x="513524" y="1276281"/>
            <a:ext cx="10222971" cy="4893647"/>
          </a:xfrm>
          <a:prstGeom prst="rect">
            <a:avLst/>
          </a:prstGeom>
          <a:noFill/>
        </p:spPr>
        <p:txBody>
          <a:bodyPr wrap="square">
            <a:spAutoFit/>
          </a:bodyPr>
          <a:lstStyle/>
          <a:p>
            <a:r>
              <a:rPr lang="en-US" sz="2400" dirty="0"/>
              <a:t>To close the loop and achieve a complete circular economy for glass packaging in Europe, the European container glass industry calls on the European Institutions to consider the following points as essentials for a Circular Economy: </a:t>
            </a:r>
          </a:p>
          <a:p>
            <a:endParaRPr lang="en-US" sz="2400" dirty="0"/>
          </a:p>
          <a:p>
            <a:r>
              <a:rPr lang="en-US" sz="2400" dirty="0"/>
              <a:t>•	Multiple recycling of a permanent material is the best option for resource efficiency. </a:t>
            </a:r>
          </a:p>
          <a:p>
            <a:r>
              <a:rPr lang="en-US" sz="2400" dirty="0"/>
              <a:t>•	Separate collection and a ban on backfilling for recyclable materials are key to ensure that the best quality recycles are re-introduced into the production process. </a:t>
            </a:r>
          </a:p>
          <a:p>
            <a:r>
              <a:rPr lang="en-US" sz="2400" dirty="0"/>
              <a:t>•	Manufacturing industries, such as glass packaging which produce sustainable products, create jobs and bring added value to Europe, and need to be supported as they already are successful examples of a European Circular Economy.</a:t>
            </a:r>
          </a:p>
        </p:txBody>
      </p:sp>
    </p:spTree>
    <p:extLst>
      <p:ext uri="{BB962C8B-B14F-4D97-AF65-F5344CB8AC3E}">
        <p14:creationId xmlns:p14="http://schemas.microsoft.com/office/powerpoint/2010/main" val="8177438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Securing Europe's supply of critical raw materials: The material ...">
            <a:extLst>
              <a:ext uri="{FF2B5EF4-FFF2-40B4-BE49-F238E27FC236}">
                <a16:creationId xmlns:a16="http://schemas.microsoft.com/office/drawing/2014/main" id="{22D3C3F6-23C2-CE50-91A7-B848910612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042" b="937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3079" name="Rectangle 307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a:extLst>
              <a:ext uri="{FF2B5EF4-FFF2-40B4-BE49-F238E27FC236}">
                <a16:creationId xmlns:a16="http://schemas.microsoft.com/office/drawing/2014/main" id="{778CBDC4-944B-4281-4F11-39A1FDF465D5}"/>
              </a:ext>
            </a:extLst>
          </p:cNvPr>
          <p:cNvSpPr>
            <a:spLocks noGrp="1"/>
          </p:cNvSpPr>
          <p:nvPr>
            <p:ph type="title"/>
          </p:nvPr>
        </p:nvSpPr>
        <p:spPr>
          <a:xfrm>
            <a:off x="523875" y="5317240"/>
            <a:ext cx="11210925" cy="744836"/>
          </a:xfrm>
        </p:spPr>
        <p:txBody>
          <a:bodyPr vert="horz" lIns="91440" tIns="45720" rIns="91440" bIns="45720" rtlCol="0" anchor="ctr">
            <a:normAutofit/>
          </a:bodyPr>
          <a:lstStyle/>
          <a:p>
            <a:r>
              <a:rPr lang="en-US" dirty="0"/>
              <a:t>Critical materials</a:t>
            </a:r>
          </a:p>
        </p:txBody>
      </p:sp>
      <p:cxnSp>
        <p:nvCxnSpPr>
          <p:cNvPr id="3081" name="Straight Connector 308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083" name="Straight Connector 308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2296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in characteristics of critical raw materials. | Download ...">
            <a:extLst>
              <a:ext uri="{FF2B5EF4-FFF2-40B4-BE49-F238E27FC236}">
                <a16:creationId xmlns:a16="http://schemas.microsoft.com/office/drawing/2014/main" id="{4B9A944A-FAAF-1168-2220-95241F8673AD}"/>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8260804" y="221983"/>
            <a:ext cx="3340316" cy="3207017"/>
          </a:xfrm>
          <a:prstGeom prst="rect">
            <a:avLst/>
          </a:prstGeom>
          <a:noFill/>
          <a:extLst>
            <a:ext uri="{909E8E84-426E-40DD-AFC4-6F175D3DCCD1}">
              <a14:hiddenFill xmlns:a14="http://schemas.microsoft.com/office/drawing/2010/main">
                <a:solidFill>
                  <a:srgbClr val="FFFFFF"/>
                </a:solidFill>
              </a14:hiddenFill>
            </a:ext>
          </a:extLst>
        </p:spPr>
      </p:pic>
      <p:sp>
        <p:nvSpPr>
          <p:cNvPr id="2" name="Pavadinimas 1">
            <a:extLst>
              <a:ext uri="{FF2B5EF4-FFF2-40B4-BE49-F238E27FC236}">
                <a16:creationId xmlns:a16="http://schemas.microsoft.com/office/drawing/2014/main" id="{E0A86E76-3816-CB1F-D64B-6DF19AF552BC}"/>
              </a:ext>
            </a:extLst>
          </p:cNvPr>
          <p:cNvSpPr>
            <a:spLocks noGrp="1"/>
          </p:cNvSpPr>
          <p:nvPr>
            <p:ph type="title"/>
          </p:nvPr>
        </p:nvSpPr>
        <p:spPr/>
        <p:txBody>
          <a:bodyPr/>
          <a:lstStyle/>
          <a:p>
            <a:r>
              <a:rPr lang="en-US" dirty="0"/>
              <a:t>Critical materials</a:t>
            </a:r>
          </a:p>
        </p:txBody>
      </p:sp>
      <p:graphicFrame>
        <p:nvGraphicFramePr>
          <p:cNvPr id="3" name="Lentelė 2">
            <a:extLst>
              <a:ext uri="{FF2B5EF4-FFF2-40B4-BE49-F238E27FC236}">
                <a16:creationId xmlns:a16="http://schemas.microsoft.com/office/drawing/2014/main" id="{1640F875-D725-8E7A-B81A-20462851642B}"/>
              </a:ext>
            </a:extLst>
          </p:cNvPr>
          <p:cNvGraphicFramePr>
            <a:graphicFrameLocks noGrp="1"/>
          </p:cNvGraphicFramePr>
          <p:nvPr>
            <p:extLst>
              <p:ext uri="{D42A27DB-BD31-4B8C-83A1-F6EECF244321}">
                <p14:modId xmlns:p14="http://schemas.microsoft.com/office/powerpoint/2010/main" val="417153514"/>
              </p:ext>
            </p:extLst>
          </p:nvPr>
        </p:nvGraphicFramePr>
        <p:xfrm>
          <a:off x="513523" y="3647090"/>
          <a:ext cx="10470196" cy="3100834"/>
        </p:xfrm>
        <a:graphic>
          <a:graphicData uri="http://schemas.openxmlformats.org/drawingml/2006/table">
            <a:tbl>
              <a:tblPr firstRow="1" firstCol="1" bandRow="1"/>
              <a:tblGrid>
                <a:gridCol w="2517591">
                  <a:extLst>
                    <a:ext uri="{9D8B030D-6E8A-4147-A177-3AD203B41FA5}">
                      <a16:colId xmlns:a16="http://schemas.microsoft.com/office/drawing/2014/main" val="3402849845"/>
                    </a:ext>
                  </a:extLst>
                </a:gridCol>
                <a:gridCol w="5184989">
                  <a:extLst>
                    <a:ext uri="{9D8B030D-6E8A-4147-A177-3AD203B41FA5}">
                      <a16:colId xmlns:a16="http://schemas.microsoft.com/office/drawing/2014/main" val="2041068364"/>
                    </a:ext>
                  </a:extLst>
                </a:gridCol>
                <a:gridCol w="2673640">
                  <a:extLst>
                    <a:ext uri="{9D8B030D-6E8A-4147-A177-3AD203B41FA5}">
                      <a16:colId xmlns:a16="http://schemas.microsoft.com/office/drawing/2014/main" val="3810217752"/>
                    </a:ext>
                  </a:extLst>
                </a:gridCol>
                <a:gridCol w="93976">
                  <a:extLst>
                    <a:ext uri="{9D8B030D-6E8A-4147-A177-3AD203B41FA5}">
                      <a16:colId xmlns:a16="http://schemas.microsoft.com/office/drawing/2014/main" val="1676125069"/>
                    </a:ext>
                  </a:extLst>
                </a:gridCol>
              </a:tblGrid>
              <a:tr h="281894">
                <a:tc gridSpan="4">
                  <a:txBody>
                    <a:bodyPr/>
                    <a:lstStyle/>
                    <a:p>
                      <a:pPr marL="0" marR="0" algn="just">
                        <a:lnSpc>
                          <a:spcPct val="107000"/>
                        </a:lnSpc>
                        <a:spcBef>
                          <a:spcPts val="0"/>
                        </a:spcBef>
                        <a:spcAft>
                          <a:spcPts val="800"/>
                        </a:spcAft>
                      </a:pPr>
                      <a:r>
                        <a:rPr lang="en-US" sz="1800" dirty="0">
                          <a:solidFill>
                            <a:srgbClr val="000000"/>
                          </a:solidFill>
                          <a:effectLst/>
                          <a:highlight>
                            <a:srgbClr val="FFBE61"/>
                          </a:highlight>
                          <a:latin typeface="Calibri" panose="020F0502020204030204" pitchFamily="34" charset="0"/>
                          <a:ea typeface="Times New Roman" panose="02020603050405020304" pitchFamily="18" charset="0"/>
                        </a:rPr>
                        <a:t>2020 EU Critical Raw Materials </a:t>
                      </a:r>
                      <a:endParaRPr lang="en-US" sz="1600" dirty="0">
                        <a:effectLst/>
                        <a:highlight>
                          <a:srgbClr val="FFBE61"/>
                        </a:highlight>
                        <a:latin typeface="Calibri" panose="020F0502020204030204" pitchFamily="34" charset="0"/>
                        <a:ea typeface="Calibri" panose="020F0502020204030204" pitchFamily="34"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710720640"/>
                  </a:ext>
                </a:extLst>
              </a:tr>
              <a:tr h="281894">
                <a:tc>
                  <a:txBody>
                    <a:bodyPr/>
                    <a:lstStyle/>
                    <a:p>
                      <a:pPr marL="0" marR="0" algn="just">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rPr>
                        <a:t>Antimony</a:t>
                      </a:r>
                      <a:endParaRPr lang="en-US" sz="1600">
                        <a:effectLst/>
                        <a:latin typeface="Calibri" panose="020F0502020204030204" pitchFamily="34" charset="0"/>
                        <a:ea typeface="Calibri" panose="020F0502020204030204" pitchFamily="34"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rPr>
                        <a:t>Hafnium</a:t>
                      </a:r>
                      <a:endParaRPr lang="en-US" sz="1600">
                        <a:effectLst/>
                        <a:latin typeface="Calibri" panose="020F0502020204030204" pitchFamily="34" charset="0"/>
                        <a:ea typeface="Calibri" panose="020F0502020204030204" pitchFamily="34"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rPr>
                        <a:t>Phosphorus</a:t>
                      </a:r>
                      <a:endParaRPr lang="en-US" sz="1600" dirty="0">
                        <a:effectLst/>
                        <a:latin typeface="Calibri" panose="020F0502020204030204" pitchFamily="34" charset="0"/>
                        <a:ea typeface="Calibri" panose="020F0502020204030204" pitchFamily="34"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pPr>
                      <a:endParaRPr lang="en-US" sz="1600">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081249447"/>
                  </a:ext>
                </a:extLst>
              </a:tr>
              <a:tr h="281894">
                <a:tc>
                  <a:txBody>
                    <a:bodyPr/>
                    <a:lstStyle/>
                    <a:p>
                      <a:pPr marL="0" marR="0" algn="just">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rPr>
                        <a:t>Baryte</a:t>
                      </a:r>
                      <a:endParaRPr lang="en-US" sz="1600">
                        <a:effectLst/>
                        <a:latin typeface="Calibri" panose="020F0502020204030204" pitchFamily="34" charset="0"/>
                        <a:ea typeface="Calibri" panose="020F0502020204030204" pitchFamily="34"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rPr>
                        <a:t>Heavy Rare Earth Elements</a:t>
                      </a:r>
                      <a:endParaRPr lang="en-US" sz="1600" dirty="0">
                        <a:effectLst/>
                        <a:latin typeface="Calibri" panose="020F0502020204030204" pitchFamily="34" charset="0"/>
                        <a:ea typeface="Calibri" panose="020F0502020204030204" pitchFamily="34"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rPr>
                        <a:t>Scandium</a:t>
                      </a:r>
                      <a:endParaRPr lang="en-US" sz="1600">
                        <a:effectLst/>
                        <a:latin typeface="Calibri" panose="020F0502020204030204" pitchFamily="34" charset="0"/>
                        <a:ea typeface="Calibri" panose="020F0502020204030204" pitchFamily="34"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pPr>
                      <a:endParaRPr lang="en-US" sz="1600">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419714932"/>
                  </a:ext>
                </a:extLst>
              </a:tr>
              <a:tr h="281894">
                <a:tc>
                  <a:txBody>
                    <a:bodyPr/>
                    <a:lstStyle/>
                    <a:p>
                      <a:pPr marL="0" marR="0" algn="just">
                        <a:lnSpc>
                          <a:spcPct val="107000"/>
                        </a:lnSpc>
                        <a:spcBef>
                          <a:spcPts val="0"/>
                        </a:spcBef>
                        <a:spcAft>
                          <a:spcPts val="800"/>
                        </a:spcAft>
                      </a:pPr>
                      <a:r>
                        <a:rPr lang="en-US" sz="1800" dirty="0">
                          <a:solidFill>
                            <a:srgbClr val="000000"/>
                          </a:solidFill>
                          <a:effectLst/>
                          <a:latin typeface="Calibri" panose="020F0502020204030204" pitchFamily="34" charset="0"/>
                          <a:ea typeface="Times New Roman" panose="02020603050405020304" pitchFamily="18" charset="0"/>
                        </a:rPr>
                        <a:t>Beryllium</a:t>
                      </a:r>
                      <a:endParaRPr lang="en-US" sz="1600" dirty="0">
                        <a:effectLst/>
                        <a:latin typeface="Calibri" panose="020F0502020204030204" pitchFamily="34" charset="0"/>
                        <a:ea typeface="Calibri" panose="020F0502020204030204" pitchFamily="34"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rPr>
                        <a:t>Light Rare Earth Elements</a:t>
                      </a:r>
                      <a:endParaRPr lang="en-US" sz="1600">
                        <a:effectLst/>
                        <a:latin typeface="Calibri" panose="020F0502020204030204" pitchFamily="34" charset="0"/>
                        <a:ea typeface="Calibri" panose="020F0502020204030204" pitchFamily="34"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rPr>
                        <a:t>Silicon metal</a:t>
                      </a:r>
                      <a:endParaRPr lang="en-US" sz="1600">
                        <a:effectLst/>
                        <a:latin typeface="Calibri" panose="020F0502020204030204" pitchFamily="34" charset="0"/>
                        <a:ea typeface="Calibri" panose="020F0502020204030204" pitchFamily="34"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pPr>
                      <a:endParaRPr lang="en-US" sz="1600">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786506355"/>
                  </a:ext>
                </a:extLst>
              </a:tr>
              <a:tr h="281894">
                <a:tc>
                  <a:txBody>
                    <a:bodyPr/>
                    <a:lstStyle/>
                    <a:p>
                      <a:pPr marL="0" marR="0" algn="just">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rPr>
                        <a:t>Bismuth</a:t>
                      </a:r>
                      <a:endParaRPr lang="en-US" sz="1600">
                        <a:effectLst/>
                        <a:latin typeface="Calibri" panose="020F0502020204030204" pitchFamily="34" charset="0"/>
                        <a:ea typeface="Calibri" panose="020F0502020204030204" pitchFamily="34"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rPr>
                        <a:t>Indium</a:t>
                      </a:r>
                      <a:endParaRPr lang="en-US" sz="1600">
                        <a:effectLst/>
                        <a:latin typeface="Calibri" panose="020F0502020204030204" pitchFamily="34" charset="0"/>
                        <a:ea typeface="Calibri" panose="020F0502020204030204" pitchFamily="34"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rPr>
                        <a:t>Tantalum</a:t>
                      </a:r>
                      <a:endParaRPr lang="en-US" sz="1600">
                        <a:effectLst/>
                        <a:latin typeface="Calibri" panose="020F0502020204030204" pitchFamily="34" charset="0"/>
                        <a:ea typeface="Calibri" panose="020F0502020204030204" pitchFamily="34"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pPr>
                      <a:endParaRPr lang="en-US" sz="1600">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965871504"/>
                  </a:ext>
                </a:extLst>
              </a:tr>
              <a:tr h="281894">
                <a:tc>
                  <a:txBody>
                    <a:bodyPr/>
                    <a:lstStyle/>
                    <a:p>
                      <a:pPr marL="0" marR="0" algn="just">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rPr>
                        <a:t>Borate</a:t>
                      </a:r>
                      <a:endParaRPr lang="en-US" sz="1600">
                        <a:effectLst/>
                        <a:latin typeface="Calibri" panose="020F0502020204030204" pitchFamily="34" charset="0"/>
                        <a:ea typeface="Calibri" panose="020F0502020204030204" pitchFamily="34"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rPr>
                        <a:t>Magnesium</a:t>
                      </a:r>
                      <a:endParaRPr lang="en-US" sz="1600">
                        <a:effectLst/>
                        <a:latin typeface="Calibri" panose="020F0502020204030204" pitchFamily="34" charset="0"/>
                        <a:ea typeface="Calibri" panose="020F0502020204030204" pitchFamily="34"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rPr>
                        <a:t>Tungsten</a:t>
                      </a:r>
                      <a:endParaRPr lang="en-US" sz="1600">
                        <a:effectLst/>
                        <a:latin typeface="Calibri" panose="020F0502020204030204" pitchFamily="34" charset="0"/>
                        <a:ea typeface="Calibri" panose="020F0502020204030204" pitchFamily="34"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pPr>
                      <a:endParaRPr lang="en-US" sz="1600">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366119743"/>
                  </a:ext>
                </a:extLst>
              </a:tr>
              <a:tr h="281894">
                <a:tc>
                  <a:txBody>
                    <a:bodyPr/>
                    <a:lstStyle/>
                    <a:p>
                      <a:pPr marL="0" marR="0" algn="just">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rPr>
                        <a:t>Cobalt</a:t>
                      </a:r>
                      <a:endParaRPr lang="en-US" sz="1600">
                        <a:effectLst/>
                        <a:latin typeface="Calibri" panose="020F0502020204030204" pitchFamily="34" charset="0"/>
                        <a:ea typeface="Calibri" panose="020F0502020204030204" pitchFamily="34"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rPr>
                        <a:t>Natural Graphite</a:t>
                      </a:r>
                      <a:endParaRPr lang="en-US" sz="1600">
                        <a:effectLst/>
                        <a:latin typeface="Calibri" panose="020F0502020204030204" pitchFamily="34" charset="0"/>
                        <a:ea typeface="Calibri" panose="020F0502020204030204" pitchFamily="34"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rPr>
                        <a:t>Vanadium</a:t>
                      </a:r>
                      <a:endParaRPr lang="en-US" sz="1600">
                        <a:effectLst/>
                        <a:latin typeface="Calibri" panose="020F0502020204030204" pitchFamily="34" charset="0"/>
                        <a:ea typeface="Calibri" panose="020F0502020204030204" pitchFamily="34"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pPr>
                      <a:endParaRPr lang="en-US" sz="1600">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4192465800"/>
                  </a:ext>
                </a:extLst>
              </a:tr>
              <a:tr h="281894">
                <a:tc>
                  <a:txBody>
                    <a:bodyPr/>
                    <a:lstStyle/>
                    <a:p>
                      <a:pPr marL="0" marR="0" algn="just">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rPr>
                        <a:t>Coking Coal</a:t>
                      </a:r>
                      <a:endParaRPr lang="en-US" sz="1600">
                        <a:effectLst/>
                        <a:latin typeface="Calibri" panose="020F0502020204030204" pitchFamily="34" charset="0"/>
                        <a:ea typeface="Calibri" panose="020F0502020204030204" pitchFamily="34"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rPr>
                        <a:t>Natural Rubber</a:t>
                      </a:r>
                      <a:endParaRPr lang="en-US" sz="1600">
                        <a:effectLst/>
                        <a:latin typeface="Calibri" panose="020F0502020204030204" pitchFamily="34" charset="0"/>
                        <a:ea typeface="Calibri" panose="020F0502020204030204" pitchFamily="34"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rPr>
                        <a:t>Bauxite</a:t>
                      </a:r>
                      <a:endParaRPr lang="en-US" sz="1600">
                        <a:effectLst/>
                        <a:latin typeface="Calibri" panose="020F0502020204030204" pitchFamily="34" charset="0"/>
                        <a:ea typeface="Calibri" panose="020F0502020204030204" pitchFamily="34"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pPr>
                      <a:endParaRPr lang="en-US" sz="1600">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793278198"/>
                  </a:ext>
                </a:extLst>
              </a:tr>
              <a:tr h="281894">
                <a:tc>
                  <a:txBody>
                    <a:bodyPr/>
                    <a:lstStyle/>
                    <a:p>
                      <a:pPr marL="0" marR="0" algn="just">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rPr>
                        <a:t>Fluorspar</a:t>
                      </a:r>
                      <a:endParaRPr lang="en-US" sz="1600">
                        <a:effectLst/>
                        <a:latin typeface="Calibri" panose="020F0502020204030204" pitchFamily="34" charset="0"/>
                        <a:ea typeface="Calibri" panose="020F0502020204030204" pitchFamily="34"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rPr>
                        <a:t>Niobium</a:t>
                      </a:r>
                      <a:endParaRPr lang="en-US" sz="1600">
                        <a:effectLst/>
                        <a:latin typeface="Calibri" panose="020F0502020204030204" pitchFamily="34" charset="0"/>
                        <a:ea typeface="Calibri" panose="020F0502020204030204" pitchFamily="34"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rPr>
                        <a:t>Lithium</a:t>
                      </a:r>
                      <a:endParaRPr lang="en-US" sz="1600">
                        <a:effectLst/>
                        <a:latin typeface="Calibri" panose="020F0502020204030204" pitchFamily="34" charset="0"/>
                        <a:ea typeface="Calibri" panose="020F0502020204030204" pitchFamily="34"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pPr>
                      <a:endParaRPr lang="en-US" sz="1600">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2887673840"/>
                  </a:ext>
                </a:extLst>
              </a:tr>
              <a:tr h="281894">
                <a:tc>
                  <a:txBody>
                    <a:bodyPr/>
                    <a:lstStyle/>
                    <a:p>
                      <a:pPr marL="0" marR="0" algn="just">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rPr>
                        <a:t>Gallium</a:t>
                      </a:r>
                      <a:endParaRPr lang="en-US" sz="1600">
                        <a:effectLst/>
                        <a:latin typeface="Calibri" panose="020F0502020204030204" pitchFamily="34" charset="0"/>
                        <a:ea typeface="Calibri" panose="020F0502020204030204" pitchFamily="34"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rPr>
                        <a:t>Platinum Group Metals</a:t>
                      </a:r>
                      <a:endParaRPr lang="en-US" sz="1600">
                        <a:effectLst/>
                        <a:latin typeface="Calibri" panose="020F0502020204030204" pitchFamily="34" charset="0"/>
                        <a:ea typeface="Calibri" panose="020F0502020204030204" pitchFamily="34"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rPr>
                        <a:t>Titanium</a:t>
                      </a:r>
                      <a:endParaRPr lang="en-US" sz="1600">
                        <a:effectLst/>
                        <a:latin typeface="Calibri" panose="020F0502020204030204" pitchFamily="34" charset="0"/>
                        <a:ea typeface="Calibri" panose="020F0502020204030204" pitchFamily="34"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pPr>
                      <a:endParaRPr lang="en-US" sz="1600">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32771082"/>
                  </a:ext>
                </a:extLst>
              </a:tr>
              <a:tr h="281894">
                <a:tc>
                  <a:txBody>
                    <a:bodyPr/>
                    <a:lstStyle/>
                    <a:p>
                      <a:pPr marL="0" marR="0" algn="just">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rPr>
                        <a:t>Germanium</a:t>
                      </a:r>
                      <a:endParaRPr lang="en-US" sz="1600">
                        <a:effectLst/>
                        <a:latin typeface="Calibri" panose="020F0502020204030204" pitchFamily="34" charset="0"/>
                        <a:ea typeface="Calibri" panose="020F0502020204030204" pitchFamily="34"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rPr>
                        <a:t>Phosphate rock</a:t>
                      </a:r>
                      <a:endParaRPr lang="en-US" sz="1600">
                        <a:effectLst/>
                        <a:latin typeface="Calibri" panose="020F0502020204030204" pitchFamily="34" charset="0"/>
                        <a:ea typeface="Calibri" panose="020F0502020204030204" pitchFamily="34"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0" marR="0" algn="just">
                        <a:lnSpc>
                          <a:spcPct val="107000"/>
                        </a:lnSpc>
                        <a:spcBef>
                          <a:spcPts val="0"/>
                        </a:spcBef>
                        <a:spcAft>
                          <a:spcPts val="800"/>
                        </a:spcAft>
                      </a:pPr>
                      <a:r>
                        <a:rPr lang="en-US" sz="1800">
                          <a:solidFill>
                            <a:srgbClr val="000000"/>
                          </a:solidFill>
                          <a:effectLst/>
                          <a:latin typeface="Calibri" panose="020F0502020204030204" pitchFamily="34" charset="0"/>
                          <a:ea typeface="Times New Roman" panose="02020603050405020304" pitchFamily="18" charset="0"/>
                        </a:rPr>
                        <a:t>Strontium</a:t>
                      </a:r>
                      <a:endParaRPr lang="en-US" sz="1600">
                        <a:effectLst/>
                        <a:latin typeface="Calibri" panose="020F0502020204030204" pitchFamily="34" charset="0"/>
                        <a:ea typeface="Calibri" panose="020F0502020204030204" pitchFamily="34" charset="0"/>
                      </a:endParaRPr>
                    </a:p>
                  </a:txBody>
                  <a:tcPr marL="68576" marR="6857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nSpc>
                          <a:spcPct val="107000"/>
                        </a:lnSpc>
                      </a:pPr>
                      <a:endParaRPr lang="en-US" sz="1600" dirty="0">
                        <a:effectLst/>
                        <a:latin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solidFill>
                      <a:srgbClr val="FFFFFF"/>
                    </a:solidFill>
                  </a:tcPr>
                </a:tc>
                <a:extLst>
                  <a:ext uri="{0D108BD9-81ED-4DB2-BD59-A6C34878D82A}">
                    <a16:rowId xmlns:a16="http://schemas.microsoft.com/office/drawing/2014/main" val="1901299007"/>
                  </a:ext>
                </a:extLst>
              </a:tr>
            </a:tbl>
          </a:graphicData>
        </a:graphic>
      </p:graphicFrame>
      <p:sp>
        <p:nvSpPr>
          <p:cNvPr id="5" name="TextBox 4">
            <a:extLst>
              <a:ext uri="{FF2B5EF4-FFF2-40B4-BE49-F238E27FC236}">
                <a16:creationId xmlns:a16="http://schemas.microsoft.com/office/drawing/2014/main" id="{F0794827-1A87-D811-54AC-A45F8EA58BCD}"/>
              </a:ext>
            </a:extLst>
          </p:cNvPr>
          <p:cNvSpPr txBox="1"/>
          <p:nvPr/>
        </p:nvSpPr>
        <p:spPr>
          <a:xfrm>
            <a:off x="489734" y="1077319"/>
            <a:ext cx="7298103" cy="2308324"/>
          </a:xfrm>
          <a:prstGeom prst="rect">
            <a:avLst/>
          </a:prstGeom>
          <a:noFill/>
        </p:spPr>
        <p:txBody>
          <a:bodyPr wrap="square">
            <a:spAutoFit/>
          </a:bodyPr>
          <a:lstStyle/>
          <a:p>
            <a:r>
              <a:rPr lang="en-US" sz="1800" dirty="0">
                <a:solidFill>
                  <a:srgbClr val="000000"/>
                </a:solidFill>
                <a:effectLst/>
                <a:latin typeface="Calibri" panose="020F0502020204030204" pitchFamily="34" charset="0"/>
                <a:ea typeface="Times New Roman" panose="02020603050405020304" pitchFamily="18" charset="0"/>
              </a:rPr>
              <a:t>Critical materials are fundamental to both advanced and clean technologies. Access to a secure supply of these materials is key to maintaining quality of life, geopolitical and economic stability and is necessary for the transition to a climate-neutral global economy.</a:t>
            </a:r>
            <a:endParaRPr lang="en-US" sz="1800" dirty="0">
              <a:effectLst/>
              <a:latin typeface="Calibri" panose="020F0502020204030204" pitchFamily="34" charset="0"/>
              <a:ea typeface="Calibri" panose="020F0502020204030204" pitchFamily="34"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r>
              <a:rPr lang="en-US" sz="1800" dirty="0">
                <a:solidFill>
                  <a:srgbClr val="000000"/>
                </a:solidFill>
                <a:effectLst/>
                <a:latin typeface="Calibri" panose="020F0502020204030204" pitchFamily="34" charset="0"/>
                <a:ea typeface="Times New Roman" panose="02020603050405020304" pitchFamily="18" charset="0"/>
              </a:rPr>
              <a:t>The 2020 EU list contains 30 materials as compared to 14 materials in 2011, 20 materials in 2014 and 27 materials in 2017. Currently, 26 materials remain on the list.</a:t>
            </a:r>
            <a:endParaRPr lang="en-US" dirty="0"/>
          </a:p>
        </p:txBody>
      </p:sp>
    </p:spTree>
    <p:extLst>
      <p:ext uri="{BB962C8B-B14F-4D97-AF65-F5344CB8AC3E}">
        <p14:creationId xmlns:p14="http://schemas.microsoft.com/office/powerpoint/2010/main" val="32156524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90390453-551A-E19C-C9EC-B78EAC2C55F8}"/>
              </a:ext>
            </a:extLst>
          </p:cNvPr>
          <p:cNvSpPr>
            <a:spLocks noGrp="1"/>
          </p:cNvSpPr>
          <p:nvPr>
            <p:ph type="title"/>
          </p:nvPr>
        </p:nvSpPr>
        <p:spPr>
          <a:xfrm>
            <a:off x="458111" y="335099"/>
            <a:ext cx="11538063" cy="550863"/>
          </a:xfrm>
        </p:spPr>
        <p:txBody>
          <a:bodyPr>
            <a:noAutofit/>
          </a:bodyPr>
          <a:lstStyle/>
          <a:p>
            <a:r>
              <a:rPr lang="en-US" sz="2400" dirty="0"/>
              <a:t>Short-term (2020–2025) and Medium-term (2025–2035) U.S. criticality matrix</a:t>
            </a:r>
          </a:p>
        </p:txBody>
      </p:sp>
      <p:pic>
        <p:nvPicPr>
          <p:cNvPr id="3" name="Paveikslėlis 2">
            <a:extLst>
              <a:ext uri="{FF2B5EF4-FFF2-40B4-BE49-F238E27FC236}">
                <a16:creationId xmlns:a16="http://schemas.microsoft.com/office/drawing/2014/main" id="{78F3C42D-4329-0285-511A-7D849D8F80BB}"/>
              </a:ext>
            </a:extLst>
          </p:cNvPr>
          <p:cNvPicPr>
            <a:picLocks noChangeAspect="1"/>
          </p:cNvPicPr>
          <p:nvPr/>
        </p:nvPicPr>
        <p:blipFill>
          <a:blip r:embed="rId3"/>
          <a:stretch>
            <a:fillRect/>
          </a:stretch>
        </p:blipFill>
        <p:spPr>
          <a:xfrm>
            <a:off x="698108" y="894611"/>
            <a:ext cx="5397892" cy="5628290"/>
          </a:xfrm>
          <a:prstGeom prst="rect">
            <a:avLst/>
          </a:prstGeom>
        </p:spPr>
      </p:pic>
      <p:pic>
        <p:nvPicPr>
          <p:cNvPr id="4" name="Paveikslėlis 3">
            <a:extLst>
              <a:ext uri="{FF2B5EF4-FFF2-40B4-BE49-F238E27FC236}">
                <a16:creationId xmlns:a16="http://schemas.microsoft.com/office/drawing/2014/main" id="{F99448CA-E940-F295-24B2-4E2F280B7F95}"/>
              </a:ext>
            </a:extLst>
          </p:cNvPr>
          <p:cNvPicPr>
            <a:picLocks noChangeAspect="1"/>
          </p:cNvPicPr>
          <p:nvPr/>
        </p:nvPicPr>
        <p:blipFill>
          <a:blip r:embed="rId4"/>
          <a:stretch>
            <a:fillRect/>
          </a:stretch>
        </p:blipFill>
        <p:spPr>
          <a:xfrm>
            <a:off x="5802817" y="1073287"/>
            <a:ext cx="5226530" cy="5449614"/>
          </a:xfrm>
          <a:prstGeom prst="rect">
            <a:avLst/>
          </a:prstGeom>
        </p:spPr>
      </p:pic>
      <p:sp>
        <p:nvSpPr>
          <p:cNvPr id="6" name="TextBox 5">
            <a:extLst>
              <a:ext uri="{FF2B5EF4-FFF2-40B4-BE49-F238E27FC236}">
                <a16:creationId xmlns:a16="http://schemas.microsoft.com/office/drawing/2014/main" id="{D3D3CE8C-994C-AD65-8408-D351C51E6FC9}"/>
              </a:ext>
            </a:extLst>
          </p:cNvPr>
          <p:cNvSpPr txBox="1"/>
          <p:nvPr/>
        </p:nvSpPr>
        <p:spPr>
          <a:xfrm>
            <a:off x="6674943" y="6340894"/>
            <a:ext cx="4525766" cy="369332"/>
          </a:xfrm>
          <a:prstGeom prst="rect">
            <a:avLst/>
          </a:prstGeom>
          <a:noFill/>
        </p:spPr>
        <p:txBody>
          <a:bodyPr wrap="square">
            <a:spAutoFit/>
          </a:bodyPr>
          <a:lstStyle/>
          <a:p>
            <a:r>
              <a:rPr lang="en-US" b="0" i="0" dirty="0">
                <a:solidFill>
                  <a:srgbClr val="292929"/>
                </a:solidFill>
                <a:effectLst/>
                <a:latin typeface="Karla" pitchFamily="2" charset="0"/>
              </a:rPr>
              <a:t> Source: U.S. Geological Survey, 2022</a:t>
            </a:r>
            <a:endParaRPr lang="en-US" dirty="0"/>
          </a:p>
        </p:txBody>
      </p:sp>
    </p:spTree>
    <p:extLst>
      <p:ext uri="{BB962C8B-B14F-4D97-AF65-F5344CB8AC3E}">
        <p14:creationId xmlns:p14="http://schemas.microsoft.com/office/powerpoint/2010/main" val="850074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F0A9E39B-29E3-0E12-6BEA-C30FE79FE344}"/>
              </a:ext>
            </a:extLst>
          </p:cNvPr>
          <p:cNvSpPr>
            <a:spLocks noGrp="1"/>
          </p:cNvSpPr>
          <p:nvPr>
            <p:ph type="title"/>
          </p:nvPr>
        </p:nvSpPr>
        <p:spPr/>
        <p:txBody>
          <a:bodyPr/>
          <a:lstStyle/>
          <a:p>
            <a:endParaRPr lang="en-US"/>
          </a:p>
        </p:txBody>
      </p:sp>
      <p:pic>
        <p:nvPicPr>
          <p:cNvPr id="1026" name="Picture 2">
            <a:extLst>
              <a:ext uri="{FF2B5EF4-FFF2-40B4-BE49-F238E27FC236}">
                <a16:creationId xmlns:a16="http://schemas.microsoft.com/office/drawing/2014/main" id="{8EA85B0C-D82E-4DB9-BFCE-9C9809C0698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1500" y="0"/>
            <a:ext cx="11049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9120013-2DA3-82F3-A31A-FF3EBC3AA075}"/>
              </a:ext>
            </a:extLst>
          </p:cNvPr>
          <p:cNvSpPr txBox="1"/>
          <p:nvPr/>
        </p:nvSpPr>
        <p:spPr>
          <a:xfrm>
            <a:off x="6719299" y="6488668"/>
            <a:ext cx="5352835" cy="646331"/>
          </a:xfrm>
          <a:prstGeom prst="rect">
            <a:avLst/>
          </a:prstGeom>
          <a:noFill/>
        </p:spPr>
        <p:txBody>
          <a:bodyPr wrap="square">
            <a:spAutoFit/>
          </a:bodyPr>
          <a:lstStyle/>
          <a:p>
            <a:r>
              <a:rPr lang="en-US" b="0" i="1" dirty="0">
                <a:solidFill>
                  <a:srgbClr val="535353"/>
                </a:solidFill>
                <a:effectLst/>
                <a:latin typeface="akzidenz-grotesk"/>
              </a:rPr>
              <a:t>Source: Geological Survey of Sweden </a:t>
            </a:r>
            <a:r>
              <a:rPr lang="en-US" b="0" i="0" dirty="0">
                <a:solidFill>
                  <a:srgbClr val="212529"/>
                </a:solidFill>
                <a:effectLst/>
                <a:latin typeface="-apple-system"/>
              </a:rPr>
              <a:t>SCRREEN2/EU.</a:t>
            </a:r>
          </a:p>
          <a:p>
            <a:endParaRPr lang="en-US" dirty="0"/>
          </a:p>
        </p:txBody>
      </p:sp>
    </p:spTree>
    <p:extLst>
      <p:ext uri="{BB962C8B-B14F-4D97-AF65-F5344CB8AC3E}">
        <p14:creationId xmlns:p14="http://schemas.microsoft.com/office/powerpoint/2010/main" val="6924126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5423" y="574875"/>
            <a:ext cx="9992551" cy="550863"/>
          </a:xfrm>
        </p:spPr>
        <p:txBody>
          <a:bodyPr>
            <a:normAutofit fontScale="90000"/>
          </a:bodyPr>
          <a:lstStyle/>
          <a:p>
            <a:r>
              <a:rPr lang="en-US" sz="4900" dirty="0"/>
              <a:t>Introduction</a:t>
            </a:r>
            <a:r>
              <a:rPr lang="lt-LT" sz="4900" dirty="0"/>
              <a:t> – </a:t>
            </a:r>
            <a:br>
              <a:rPr lang="lt-LT" sz="4900" dirty="0"/>
            </a:br>
            <a:r>
              <a:rPr lang="en-US" sz="4900" dirty="0"/>
              <a:t>Role of waste as a resource in CE</a:t>
            </a:r>
            <a:endParaRPr lang="de-AT" dirty="0"/>
          </a:p>
        </p:txBody>
      </p:sp>
      <p:sp>
        <p:nvSpPr>
          <p:cNvPr id="15" name="TextBox 14">
            <a:extLst>
              <a:ext uri="{FF2B5EF4-FFF2-40B4-BE49-F238E27FC236}">
                <a16:creationId xmlns:a16="http://schemas.microsoft.com/office/drawing/2014/main" id="{F5547197-05E2-75DA-8F5B-85A1600CC64C}"/>
              </a:ext>
            </a:extLst>
          </p:cNvPr>
          <p:cNvSpPr txBox="1"/>
          <p:nvPr/>
        </p:nvSpPr>
        <p:spPr>
          <a:xfrm>
            <a:off x="572569" y="1840345"/>
            <a:ext cx="4828374" cy="1714706"/>
          </a:xfrm>
          <a:prstGeom prst="rect">
            <a:avLst/>
          </a:prstGeom>
          <a:noFill/>
        </p:spPr>
        <p:txBody>
          <a:bodyPr wrap="square" lIns="0" tIns="0" rIns="0" bIns="0" rtlCol="0">
            <a:noAutofit/>
          </a:bodyPr>
          <a:lstStyle/>
          <a:p>
            <a:pPr>
              <a:lnSpc>
                <a:spcPts val="2500"/>
              </a:lnSpc>
            </a:pPr>
            <a:endParaRPr lang="lt-LT" sz="2200" dirty="0">
              <a:solidFill>
                <a:srgbClr val="FF0000"/>
              </a:solidFill>
            </a:endParaRPr>
          </a:p>
        </p:txBody>
      </p:sp>
      <p:sp>
        <p:nvSpPr>
          <p:cNvPr id="6" name="TextBox 5">
            <a:extLst>
              <a:ext uri="{FF2B5EF4-FFF2-40B4-BE49-F238E27FC236}">
                <a16:creationId xmlns:a16="http://schemas.microsoft.com/office/drawing/2014/main" id="{1EC72171-6765-3AC6-96D3-7E433837B24C}"/>
              </a:ext>
            </a:extLst>
          </p:cNvPr>
          <p:cNvSpPr txBox="1"/>
          <p:nvPr/>
        </p:nvSpPr>
        <p:spPr>
          <a:xfrm>
            <a:off x="11348813" y="6557996"/>
            <a:ext cx="2256090" cy="215444"/>
          </a:xfrm>
          <a:prstGeom prst="rect">
            <a:avLst/>
          </a:prstGeom>
          <a:noFill/>
        </p:spPr>
        <p:txBody>
          <a:bodyPr wrap="square" lIns="0" tIns="0" rIns="0" bIns="0" rtlCol="0" anchor="ctr">
            <a:spAutoFit/>
          </a:bodyPr>
          <a:lstStyle/>
          <a:p>
            <a:r>
              <a:rPr lang="lt-LT" sz="1400" b="1" dirty="0">
                <a:solidFill>
                  <a:schemeClr val="bg1"/>
                </a:solidFill>
              </a:rPr>
              <a:t>©Pixabay</a:t>
            </a:r>
          </a:p>
        </p:txBody>
      </p:sp>
      <p:pic>
        <p:nvPicPr>
          <p:cNvPr id="3" name="Paveikslėlis 2">
            <a:extLst>
              <a:ext uri="{FF2B5EF4-FFF2-40B4-BE49-F238E27FC236}">
                <a16:creationId xmlns:a16="http://schemas.microsoft.com/office/drawing/2014/main" id="{C3B6CDA0-58A0-3A0A-0A97-DC555439981E}"/>
              </a:ext>
            </a:extLst>
          </p:cNvPr>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20643" y="1599268"/>
            <a:ext cx="8528519" cy="4355908"/>
          </a:xfrm>
          <a:prstGeom prst="rect">
            <a:avLst/>
          </a:prstGeom>
          <a:noFill/>
        </p:spPr>
      </p:pic>
      <p:sp>
        <p:nvSpPr>
          <p:cNvPr id="5" name="TextBox 4">
            <a:extLst>
              <a:ext uri="{FF2B5EF4-FFF2-40B4-BE49-F238E27FC236}">
                <a16:creationId xmlns:a16="http://schemas.microsoft.com/office/drawing/2014/main" id="{31245C85-917B-7D65-DDEF-7AFC2103D700}"/>
              </a:ext>
            </a:extLst>
          </p:cNvPr>
          <p:cNvSpPr txBox="1"/>
          <p:nvPr/>
        </p:nvSpPr>
        <p:spPr>
          <a:xfrm>
            <a:off x="1625512" y="5959959"/>
            <a:ext cx="8423650" cy="646331"/>
          </a:xfrm>
          <a:prstGeom prst="rect">
            <a:avLst/>
          </a:prstGeom>
          <a:noFill/>
        </p:spPr>
        <p:txBody>
          <a:bodyPr wrap="square">
            <a:spAutoFit/>
          </a:bodyPr>
          <a:lstStyle/>
          <a:p>
            <a:pPr algn="ctr"/>
            <a:r>
              <a:rPr lang="en-US" sz="1800" dirty="0">
                <a:solidFill>
                  <a:srgbClr val="000000"/>
                </a:solidFill>
                <a:effectLst/>
                <a:latin typeface="Calibri" panose="020F0502020204030204" pitchFamily="34" charset="0"/>
                <a:ea typeface="Times New Roman" panose="02020603050405020304" pitchFamily="18" charset="0"/>
              </a:rPr>
              <a:t> Conceptual scheme of the components of a circular economy (Circular Economy: a smart way of using materials, materialflows.net)</a:t>
            </a:r>
            <a:endParaRPr lang="en-US" dirty="0"/>
          </a:p>
        </p:txBody>
      </p:sp>
    </p:spTree>
    <p:extLst>
      <p:ext uri="{BB962C8B-B14F-4D97-AF65-F5344CB8AC3E}">
        <p14:creationId xmlns:p14="http://schemas.microsoft.com/office/powerpoint/2010/main" val="19542871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20CB0C0-E0D2-0E4B-F78C-6C62165620D3}"/>
              </a:ext>
            </a:extLst>
          </p:cNvPr>
          <p:cNvSpPr>
            <a:spLocks noGrp="1"/>
          </p:cNvSpPr>
          <p:nvPr>
            <p:ph type="title"/>
          </p:nvPr>
        </p:nvSpPr>
        <p:spPr/>
        <p:txBody>
          <a:bodyPr/>
          <a:lstStyle/>
          <a:p>
            <a:r>
              <a:rPr lang="en-US" dirty="0"/>
              <a:t>Critical materials</a:t>
            </a:r>
          </a:p>
        </p:txBody>
      </p:sp>
      <p:sp>
        <p:nvSpPr>
          <p:cNvPr id="4" name="TextBox 3">
            <a:extLst>
              <a:ext uri="{FF2B5EF4-FFF2-40B4-BE49-F238E27FC236}">
                <a16:creationId xmlns:a16="http://schemas.microsoft.com/office/drawing/2014/main" id="{CD4EE722-D3E6-03F9-7E73-A998D0AFEBB7}"/>
              </a:ext>
            </a:extLst>
          </p:cNvPr>
          <p:cNvSpPr txBox="1"/>
          <p:nvPr/>
        </p:nvSpPr>
        <p:spPr>
          <a:xfrm>
            <a:off x="336711" y="1196582"/>
            <a:ext cx="11014080" cy="2849050"/>
          </a:xfrm>
          <a:prstGeom prst="rect">
            <a:avLst/>
          </a:prstGeom>
          <a:noFill/>
        </p:spPr>
        <p:txBody>
          <a:bodyPr wrap="square">
            <a:spAutoFit/>
          </a:bodyPr>
          <a:lstStyle/>
          <a:p>
            <a:pPr marL="0" marR="0" algn="just">
              <a:lnSpc>
                <a:spcPct val="107000"/>
              </a:lnSpc>
              <a:spcBef>
                <a:spcPts val="0"/>
              </a:spcBef>
              <a:spcAft>
                <a:spcPts val="800"/>
              </a:spcAft>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Integration of the roles of the key stakeholders at all stages of the cradle-to-cradle cycle: </a:t>
            </a:r>
            <a:endParaRPr lang="en-US" sz="1600" dirty="0">
              <a:effectLst/>
              <a:latin typeface="Calibri" panose="020F0502020204030204" pitchFamily="34" charset="0"/>
              <a:ea typeface="Calibri" panose="020F0502020204030204" pitchFamily="34" charset="0"/>
            </a:endParaRPr>
          </a:p>
          <a:p>
            <a:pPr marL="342900" marR="0" lvl="0" indent="-342900" algn="just">
              <a:lnSpc>
                <a:spcPct val="107000"/>
              </a:lnSpc>
              <a:spcBef>
                <a:spcPts val="0"/>
              </a:spcBef>
              <a:spcAft>
                <a:spcPts val="0"/>
              </a:spcAft>
              <a:buFont typeface="Calibri" panose="020F0502020204030204" pitchFamily="34" charset="0"/>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primary metals producers of both base and rarer metals; </a:t>
            </a:r>
            <a:endParaRPr lang="en-US" sz="1600" dirty="0">
              <a:effectLst/>
              <a:latin typeface="Calibri" panose="020F0502020204030204" pitchFamily="34" charset="0"/>
              <a:ea typeface="Calibri" panose="020F0502020204030204" pitchFamily="34" charset="0"/>
            </a:endParaRPr>
          </a:p>
          <a:p>
            <a:pPr marL="342900" marR="0" lvl="0" indent="-342900" algn="just">
              <a:lnSpc>
                <a:spcPct val="107000"/>
              </a:lnSpc>
              <a:spcBef>
                <a:spcPts val="0"/>
              </a:spcBef>
              <a:spcAft>
                <a:spcPts val="0"/>
              </a:spcAft>
              <a:buFont typeface="Calibri" panose="020F0502020204030204" pitchFamily="34" charset="0"/>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product designers to optimize critical material use and recyclability into the design phase; </a:t>
            </a:r>
            <a:endParaRPr lang="en-US" sz="1600" dirty="0">
              <a:effectLst/>
              <a:latin typeface="Calibri" panose="020F0502020204030204" pitchFamily="34" charset="0"/>
              <a:ea typeface="Calibri" panose="020F0502020204030204" pitchFamily="34" charset="0"/>
            </a:endParaRPr>
          </a:p>
          <a:p>
            <a:pPr marL="342900" marR="0" lvl="0" indent="-342900" algn="just">
              <a:lnSpc>
                <a:spcPct val="107000"/>
              </a:lnSpc>
              <a:spcBef>
                <a:spcPts val="0"/>
              </a:spcBef>
              <a:spcAft>
                <a:spcPts val="0"/>
              </a:spcAft>
              <a:buFont typeface="Calibri" panose="020F0502020204030204" pitchFamily="34" charset="0"/>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retailers and local government to provide the facilities for collection and separation to provide the raw materials for recycling;</a:t>
            </a:r>
            <a:endParaRPr lang="en-US" sz="1600" dirty="0">
              <a:effectLst/>
              <a:latin typeface="Calibri" panose="020F0502020204030204" pitchFamily="34" charset="0"/>
              <a:ea typeface="Calibri" panose="020F0502020204030204" pitchFamily="34" charset="0"/>
            </a:endParaRPr>
          </a:p>
          <a:p>
            <a:pPr marL="342900" marR="0" lvl="0" indent="-342900" algn="just">
              <a:lnSpc>
                <a:spcPct val="107000"/>
              </a:lnSpc>
              <a:spcBef>
                <a:spcPts val="0"/>
              </a:spcBef>
              <a:spcAft>
                <a:spcPts val="0"/>
              </a:spcAft>
              <a:buFont typeface="Calibri" panose="020F0502020204030204" pitchFamily="34" charset="0"/>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consumers to cooperate in separation and return programs for </a:t>
            </a:r>
            <a:r>
              <a:rPr lang="en-US" sz="1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EoL</a:t>
            </a: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goods; </a:t>
            </a:r>
            <a:endParaRPr lang="en-US" sz="1600" dirty="0">
              <a:effectLst/>
              <a:latin typeface="Calibri" panose="020F0502020204030204" pitchFamily="34" charset="0"/>
              <a:ea typeface="Calibri" panose="020F0502020204030204" pitchFamily="34" charset="0"/>
            </a:endParaRPr>
          </a:p>
          <a:p>
            <a:pPr marL="342900" marR="0" lvl="0" indent="-342900" algn="just">
              <a:lnSpc>
                <a:spcPct val="107000"/>
              </a:lnSpc>
              <a:spcBef>
                <a:spcPts val="0"/>
              </a:spcBef>
              <a:spcAft>
                <a:spcPts val="0"/>
              </a:spcAft>
              <a:buFont typeface="Calibri" panose="020F0502020204030204" pitchFamily="34" charset="0"/>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governments to provide an appropriate societal and legislative framework to deliver high rates of recycling (e.g., Extended Producer Responsibility schemes, effective collection and sorting and public education); </a:t>
            </a:r>
            <a:endParaRPr lang="en-US" sz="1600" dirty="0">
              <a:effectLst/>
              <a:latin typeface="Calibri" panose="020F0502020204030204" pitchFamily="34" charset="0"/>
              <a:ea typeface="Calibri" panose="020F0502020204030204" pitchFamily="34" charset="0"/>
            </a:endParaRPr>
          </a:p>
          <a:p>
            <a:pPr marL="342900" marR="0" lvl="0" indent="-342900" algn="just">
              <a:lnSpc>
                <a:spcPct val="107000"/>
              </a:lnSpc>
              <a:spcBef>
                <a:spcPts val="0"/>
              </a:spcBef>
              <a:spcAft>
                <a:spcPts val="800"/>
              </a:spcAft>
              <a:buFont typeface="Calibri" panose="020F0502020204030204" pitchFamily="34" charset="0"/>
              <a:buChar char="•"/>
            </a:pPr>
            <a:r>
              <a:rPr lang="en-US"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recyclers applying best available techniques (BAT) to recover critical materials from separated waste streams. </a:t>
            </a:r>
            <a:endParaRPr lang="en-US" sz="1600" dirty="0">
              <a:effectLst/>
              <a:latin typeface="Calibri" panose="020F0502020204030204" pitchFamily="34" charset="0"/>
              <a:ea typeface="Calibri" panose="020F0502020204030204" pitchFamily="34" charset="0"/>
            </a:endParaRPr>
          </a:p>
        </p:txBody>
      </p:sp>
      <p:pic>
        <p:nvPicPr>
          <p:cNvPr id="4098" name="Picture 2" descr="Critical raw materials: will scarcity impede the energy transition">
            <a:extLst>
              <a:ext uri="{FF2B5EF4-FFF2-40B4-BE49-F238E27FC236}">
                <a16:creationId xmlns:a16="http://schemas.microsoft.com/office/drawing/2014/main" id="{3C919414-7973-91F1-0BD0-3BF498C499B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76855" y="4561488"/>
            <a:ext cx="8723586" cy="2180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5859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0A2A4EE-76FD-7F69-607B-95E348B1E1B2}"/>
              </a:ext>
            </a:extLst>
          </p:cNvPr>
          <p:cNvSpPr>
            <a:spLocks noGrp="1"/>
          </p:cNvSpPr>
          <p:nvPr>
            <p:ph type="title"/>
          </p:nvPr>
        </p:nvSpPr>
        <p:spPr/>
        <p:txBody>
          <a:bodyPr/>
          <a:lstStyle/>
          <a:p>
            <a:r>
              <a:rPr lang="en-US" dirty="0"/>
              <a:t>Critical materials</a:t>
            </a:r>
          </a:p>
        </p:txBody>
      </p:sp>
      <p:sp>
        <p:nvSpPr>
          <p:cNvPr id="4" name="TextBox 3">
            <a:extLst>
              <a:ext uri="{FF2B5EF4-FFF2-40B4-BE49-F238E27FC236}">
                <a16:creationId xmlns:a16="http://schemas.microsoft.com/office/drawing/2014/main" id="{44C48B62-75DC-FED6-2A96-F4E8901D663D}"/>
              </a:ext>
            </a:extLst>
          </p:cNvPr>
          <p:cNvSpPr txBox="1"/>
          <p:nvPr/>
        </p:nvSpPr>
        <p:spPr>
          <a:xfrm>
            <a:off x="513524" y="1266410"/>
            <a:ext cx="5834724" cy="4801314"/>
          </a:xfrm>
          <a:prstGeom prst="rect">
            <a:avLst/>
          </a:prstGeom>
          <a:noFill/>
        </p:spPr>
        <p:txBody>
          <a:bodyPr wrap="square">
            <a:spAutoFit/>
          </a:bodyPr>
          <a:lstStyle/>
          <a:p>
            <a:r>
              <a:rPr lang="en-US" dirty="0"/>
              <a:t>Seven conditions (</a:t>
            </a:r>
            <a:r>
              <a:rPr lang="en-US" dirty="0" err="1"/>
              <a:t>Hagelüken</a:t>
            </a:r>
            <a:r>
              <a:rPr lang="en-US" dirty="0"/>
              <a:t> (2014)) for effective recycling: </a:t>
            </a:r>
          </a:p>
          <a:p>
            <a:r>
              <a:rPr lang="en-US" dirty="0"/>
              <a:t>1.	Technical recyclability from the source. </a:t>
            </a:r>
          </a:p>
          <a:p>
            <a:r>
              <a:rPr lang="en-US" dirty="0"/>
              <a:t>2.	Accessibility of the source components (e.g., automotive catalysts, car battery, personal computer, mobile phone, motors). </a:t>
            </a:r>
          </a:p>
          <a:p>
            <a:r>
              <a:rPr lang="en-US" dirty="0"/>
              <a:t>3.	Economic viability, whether by the inherent value of the extractive material or the fiscal environment established by regulation. </a:t>
            </a:r>
          </a:p>
          <a:p>
            <a:r>
              <a:rPr lang="en-US" dirty="0"/>
              <a:t>4.	Collection mechanisms to ensure the product is available for recycling. </a:t>
            </a:r>
          </a:p>
          <a:p>
            <a:r>
              <a:rPr lang="en-US" dirty="0"/>
              <a:t>5.	Entry into the recycling chain rather than loss due to export or improper disposal (for instance mislabeling of electronic goods as for reuse and export thereby bypassing waste export regulations). </a:t>
            </a:r>
          </a:p>
          <a:p>
            <a:r>
              <a:rPr lang="en-US" dirty="0"/>
              <a:t>6.	Optimal technical and organizational set-up adapted to the particular product type. </a:t>
            </a:r>
          </a:p>
          <a:p>
            <a:r>
              <a:rPr lang="en-US" dirty="0"/>
              <a:t>7.	Sufficient capacity to handle the potential supply.</a:t>
            </a:r>
          </a:p>
        </p:txBody>
      </p:sp>
      <p:pic>
        <p:nvPicPr>
          <p:cNvPr id="5122" name="Picture 2" descr="Advanced Manufacturing - Critical Materials Research">
            <a:extLst>
              <a:ext uri="{FF2B5EF4-FFF2-40B4-BE49-F238E27FC236}">
                <a16:creationId xmlns:a16="http://schemas.microsoft.com/office/drawing/2014/main" id="{8689F752-462D-70D3-D564-763024C92154}"/>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633617" y="979531"/>
            <a:ext cx="5680620" cy="42619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77889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aveikslėlis 2">
            <a:extLst>
              <a:ext uri="{FF2B5EF4-FFF2-40B4-BE49-F238E27FC236}">
                <a16:creationId xmlns:a16="http://schemas.microsoft.com/office/drawing/2014/main" id="{D2DFF082-13FC-6A28-075D-463220B6C772}"/>
              </a:ext>
            </a:extLst>
          </p:cNvPr>
          <p:cNvPicPr>
            <a:picLocks noChangeAspect="1"/>
          </p:cNvPicPr>
          <p:nvPr/>
        </p:nvPicPr>
        <p:blipFill rotWithShape="1">
          <a:blip r:embed="rId3"/>
          <a:srcRect r="7110" b="-1"/>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a:extLst>
              <a:ext uri="{FF2B5EF4-FFF2-40B4-BE49-F238E27FC236}">
                <a16:creationId xmlns:a16="http://schemas.microsoft.com/office/drawing/2014/main" id="{92D28C1D-2957-4576-5F8D-E16D78FF53D4}"/>
              </a:ext>
            </a:extLst>
          </p:cNvPr>
          <p:cNvSpPr>
            <a:spLocks noGrp="1"/>
          </p:cNvSpPr>
          <p:nvPr>
            <p:ph type="title"/>
          </p:nvPr>
        </p:nvSpPr>
        <p:spPr>
          <a:xfrm>
            <a:off x="523875" y="5317240"/>
            <a:ext cx="11210925" cy="744836"/>
          </a:xfrm>
        </p:spPr>
        <p:txBody>
          <a:bodyPr vert="horz" lIns="91440" tIns="45720" rIns="91440" bIns="45720" rtlCol="0" anchor="ctr">
            <a:normAutofit/>
          </a:bodyPr>
          <a:lstStyle/>
          <a:p>
            <a:r>
              <a:rPr lang="en-US" dirty="0"/>
              <a:t>What are eco-materials?</a:t>
            </a:r>
          </a:p>
        </p:txBody>
      </p:sp>
      <p:cxnSp>
        <p:nvCxnSpPr>
          <p:cNvPr id="10" name="Straight Connector 9">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621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770E149-B032-4013-3DE9-EF175C3DDD2D}"/>
              </a:ext>
            </a:extLst>
          </p:cNvPr>
          <p:cNvSpPr>
            <a:spLocks noGrp="1"/>
          </p:cNvSpPr>
          <p:nvPr>
            <p:ph type="title"/>
          </p:nvPr>
        </p:nvSpPr>
        <p:spPr/>
        <p:txBody>
          <a:bodyPr/>
          <a:lstStyle/>
          <a:p>
            <a:r>
              <a:rPr lang="en-US" dirty="0"/>
              <a:t>Eco-materials</a:t>
            </a:r>
          </a:p>
        </p:txBody>
      </p:sp>
      <p:sp>
        <p:nvSpPr>
          <p:cNvPr id="4" name="TextBox 3">
            <a:extLst>
              <a:ext uri="{FF2B5EF4-FFF2-40B4-BE49-F238E27FC236}">
                <a16:creationId xmlns:a16="http://schemas.microsoft.com/office/drawing/2014/main" id="{63CB788C-0C25-264E-F8BE-F91CA1857A0F}"/>
              </a:ext>
            </a:extLst>
          </p:cNvPr>
          <p:cNvSpPr txBox="1"/>
          <p:nvPr/>
        </p:nvSpPr>
        <p:spPr>
          <a:xfrm>
            <a:off x="616450" y="1390937"/>
            <a:ext cx="10762180" cy="4358886"/>
          </a:xfrm>
          <a:prstGeom prst="rect">
            <a:avLst/>
          </a:prstGeom>
          <a:noFill/>
        </p:spPr>
        <p:txBody>
          <a:bodyPr wrap="square">
            <a:spAutoFit/>
          </a:bodyPr>
          <a:lstStyle/>
          <a:p>
            <a:pPr marL="0" marR="0" algn="just">
              <a:lnSpc>
                <a:spcPct val="107000"/>
              </a:lnSpc>
              <a:spcBef>
                <a:spcPts val="0"/>
              </a:spcBef>
              <a:spcAft>
                <a:spcPts val="0"/>
              </a:spcAft>
            </a:pPr>
            <a:r>
              <a:rPr lang="en-US"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Definition of superior properties of eco-materials:</a:t>
            </a:r>
            <a:endParaRPr lang="en-US" dirty="0">
              <a:effectLst/>
              <a:latin typeface="Calibri" panose="020F0502020204030204" pitchFamily="34" charset="0"/>
              <a:ea typeface="Calibri" panose="020F0502020204030204" pitchFamily="34" charset="0"/>
            </a:endParaRPr>
          </a:p>
          <a:p>
            <a:pPr marL="0" marR="0" algn="just">
              <a:lnSpc>
                <a:spcPct val="107000"/>
              </a:lnSpc>
              <a:spcBef>
                <a:spcPts val="0"/>
              </a:spcBef>
              <a:spcAft>
                <a:spcPts val="0"/>
              </a:spcAft>
            </a:pPr>
            <a:r>
              <a:rPr lang="en-US"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a:t>
            </a:r>
            <a:endParaRPr lang="en-US" dirty="0">
              <a:effectLst/>
              <a:latin typeface="Calibri" panose="020F0502020204030204" pitchFamily="34" charset="0"/>
              <a:ea typeface="Calibri" panose="020F0502020204030204" pitchFamily="34" charset="0"/>
            </a:endParaRPr>
          </a:p>
          <a:p>
            <a:pPr marL="342900" marR="0" lvl="0" indent="-342900" algn="just">
              <a:lnSpc>
                <a:spcPct val="107000"/>
              </a:lnSpc>
              <a:spcBef>
                <a:spcPts val="0"/>
              </a:spcBef>
              <a:spcAft>
                <a:spcPts val="0"/>
              </a:spcAft>
              <a:buFont typeface="+mj-lt"/>
              <a:buAutoNum type="arabicPeriod"/>
            </a:pPr>
            <a:r>
              <a:rPr lang="en-US" sz="2000" b="1" i="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Energy saving ability </a:t>
            </a:r>
            <a:r>
              <a:rPr lang="en-US"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to reduce total life cycle energy consumption of a system or device.</a:t>
            </a:r>
            <a:endParaRPr lang="en-US" dirty="0">
              <a:effectLst/>
              <a:latin typeface="Calibri" panose="020F0502020204030204" pitchFamily="34" charset="0"/>
              <a:ea typeface="Calibri" panose="020F0502020204030204" pitchFamily="34" charset="0"/>
            </a:endParaRPr>
          </a:p>
          <a:p>
            <a:pPr marL="342900" marR="0" lvl="0" indent="-342900" algn="just">
              <a:lnSpc>
                <a:spcPct val="107000"/>
              </a:lnSpc>
              <a:spcBef>
                <a:spcPts val="0"/>
              </a:spcBef>
              <a:spcAft>
                <a:spcPts val="0"/>
              </a:spcAft>
              <a:buFont typeface="+mj-lt"/>
              <a:buAutoNum type="arabicPeriod"/>
            </a:pPr>
            <a:r>
              <a:rPr lang="en-US" sz="2000" b="1" i="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Resource saving ability </a:t>
            </a:r>
            <a:r>
              <a:rPr lang="en-US"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to reduce the total life cycle material consumption of a system or device.</a:t>
            </a:r>
            <a:endParaRPr lang="en-US" dirty="0">
              <a:effectLst/>
              <a:latin typeface="Calibri" panose="020F0502020204030204" pitchFamily="34" charset="0"/>
              <a:ea typeface="Calibri" panose="020F0502020204030204" pitchFamily="34" charset="0"/>
            </a:endParaRPr>
          </a:p>
          <a:p>
            <a:pPr marL="342900" marR="0" lvl="0" indent="-342900" algn="just">
              <a:lnSpc>
                <a:spcPct val="107000"/>
              </a:lnSpc>
              <a:spcBef>
                <a:spcPts val="0"/>
              </a:spcBef>
              <a:spcAft>
                <a:spcPts val="0"/>
              </a:spcAft>
              <a:buFont typeface="+mj-lt"/>
              <a:buAutoNum type="arabicPeriod"/>
            </a:pPr>
            <a:r>
              <a:rPr lang="en-US" sz="2000" b="1" i="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Reusability </a:t>
            </a:r>
            <a:r>
              <a:rPr lang="en-US"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to allow the reuse of collected products as similar functions.</a:t>
            </a:r>
            <a:endParaRPr lang="en-US" dirty="0">
              <a:effectLst/>
              <a:latin typeface="Calibri" panose="020F0502020204030204" pitchFamily="34" charset="0"/>
              <a:ea typeface="Calibri" panose="020F0502020204030204" pitchFamily="34" charset="0"/>
            </a:endParaRPr>
          </a:p>
          <a:p>
            <a:pPr marL="342900" marR="0" lvl="0" indent="-342900" algn="just">
              <a:lnSpc>
                <a:spcPct val="107000"/>
              </a:lnSpc>
              <a:spcBef>
                <a:spcPts val="0"/>
              </a:spcBef>
              <a:spcAft>
                <a:spcPts val="0"/>
              </a:spcAft>
              <a:buFont typeface="+mj-lt"/>
              <a:buAutoNum type="arabicPeriod"/>
            </a:pPr>
            <a:r>
              <a:rPr lang="en-US" sz="2000" b="1" i="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Recyclability</a:t>
            </a:r>
            <a:r>
              <a:rPr lang="en-US"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 to allow the use of collected product of material as a raw material.</a:t>
            </a:r>
            <a:endParaRPr lang="en-US" dirty="0">
              <a:effectLst/>
              <a:latin typeface="Calibri" panose="020F0502020204030204" pitchFamily="34" charset="0"/>
              <a:ea typeface="Calibri" panose="020F0502020204030204" pitchFamily="34" charset="0"/>
            </a:endParaRPr>
          </a:p>
          <a:p>
            <a:pPr marL="342900" marR="0" lvl="0" indent="-342900" algn="just">
              <a:lnSpc>
                <a:spcPct val="107000"/>
              </a:lnSpc>
              <a:spcBef>
                <a:spcPts val="0"/>
              </a:spcBef>
              <a:spcAft>
                <a:spcPts val="0"/>
              </a:spcAft>
              <a:buFont typeface="+mj-lt"/>
              <a:buAutoNum type="arabicPeriod"/>
            </a:pPr>
            <a:r>
              <a:rPr lang="en-US" sz="2000" b="1" i="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Structural reliability </a:t>
            </a:r>
            <a:r>
              <a:rPr lang="en-US"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to be used on the basis of its reliable mechanical properties.</a:t>
            </a:r>
            <a:endParaRPr lang="en-US" dirty="0">
              <a:effectLst/>
              <a:latin typeface="Calibri" panose="020F0502020204030204" pitchFamily="34" charset="0"/>
              <a:ea typeface="Calibri" panose="020F0502020204030204" pitchFamily="34" charset="0"/>
            </a:endParaRPr>
          </a:p>
          <a:p>
            <a:pPr marL="342900" marR="0" lvl="0" indent="-342900" algn="just">
              <a:lnSpc>
                <a:spcPct val="107000"/>
              </a:lnSpc>
              <a:spcBef>
                <a:spcPts val="0"/>
              </a:spcBef>
              <a:spcAft>
                <a:spcPts val="0"/>
              </a:spcAft>
              <a:buFont typeface="+mj-lt"/>
              <a:buAutoNum type="arabicPeriod"/>
            </a:pPr>
            <a:r>
              <a:rPr lang="en-US" sz="2000" b="1" i="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Chemical stability </a:t>
            </a:r>
            <a:r>
              <a:rPr lang="en-US"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to be used over the long term without chemical degradation.</a:t>
            </a:r>
            <a:endParaRPr lang="en-US" dirty="0">
              <a:effectLst/>
              <a:latin typeface="Calibri" panose="020F0502020204030204" pitchFamily="34" charset="0"/>
              <a:ea typeface="Calibri" panose="020F0502020204030204" pitchFamily="34" charset="0"/>
            </a:endParaRPr>
          </a:p>
          <a:p>
            <a:pPr marL="342900" marR="0" lvl="0" indent="-342900" algn="just">
              <a:lnSpc>
                <a:spcPct val="107000"/>
              </a:lnSpc>
              <a:spcBef>
                <a:spcPts val="0"/>
              </a:spcBef>
              <a:spcAft>
                <a:spcPts val="0"/>
              </a:spcAft>
              <a:buFont typeface="+mj-lt"/>
              <a:buAutoNum type="arabicPeriod"/>
            </a:pPr>
            <a:r>
              <a:rPr lang="en-US" sz="2000" b="1" i="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Biological safety ability </a:t>
            </a:r>
            <a:r>
              <a:rPr lang="en-US"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to be used without causing negative effects to the ecological system.</a:t>
            </a:r>
            <a:endParaRPr lang="en-US" dirty="0">
              <a:effectLst/>
              <a:latin typeface="Calibri" panose="020F0502020204030204" pitchFamily="34" charset="0"/>
              <a:ea typeface="Calibri" panose="020F0502020204030204" pitchFamily="34" charset="0"/>
            </a:endParaRPr>
          </a:p>
          <a:p>
            <a:pPr marL="342900" marR="0" lvl="0" indent="-342900" algn="just">
              <a:lnSpc>
                <a:spcPct val="107000"/>
              </a:lnSpc>
              <a:spcBef>
                <a:spcPts val="0"/>
              </a:spcBef>
              <a:spcAft>
                <a:spcPts val="0"/>
              </a:spcAft>
              <a:buFont typeface="+mj-lt"/>
              <a:buAutoNum type="arabicPeriod"/>
            </a:pPr>
            <a:r>
              <a:rPr lang="en-US" sz="2000" b="1" i="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Substitutability </a:t>
            </a:r>
            <a:r>
              <a:rPr lang="en-US"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to be used as an alternative to ‘bad’ materials.</a:t>
            </a:r>
            <a:endParaRPr lang="en-US" dirty="0">
              <a:effectLst/>
              <a:latin typeface="Calibri" panose="020F0502020204030204" pitchFamily="34" charset="0"/>
              <a:ea typeface="Calibri" panose="020F0502020204030204" pitchFamily="34" charset="0"/>
            </a:endParaRPr>
          </a:p>
          <a:p>
            <a:pPr marL="342900" marR="0" lvl="0" indent="-342900" algn="just">
              <a:lnSpc>
                <a:spcPct val="107000"/>
              </a:lnSpc>
              <a:spcBef>
                <a:spcPts val="0"/>
              </a:spcBef>
              <a:spcAft>
                <a:spcPts val="0"/>
              </a:spcAft>
              <a:buFont typeface="+mj-lt"/>
              <a:buAutoNum type="arabicPeriod"/>
            </a:pPr>
            <a:r>
              <a:rPr lang="en-US" sz="2000" b="1" i="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Amenity </a:t>
            </a:r>
            <a:r>
              <a:rPr lang="en-US"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to ensure the comfort of working environment</a:t>
            </a:r>
            <a:endParaRPr lang="en-US" dirty="0">
              <a:effectLst/>
              <a:latin typeface="Calibri" panose="020F0502020204030204" pitchFamily="34" charset="0"/>
              <a:ea typeface="Calibri" panose="020F0502020204030204" pitchFamily="34" charset="0"/>
            </a:endParaRPr>
          </a:p>
          <a:p>
            <a:pPr marL="342900" marR="0" lvl="0" indent="-342900" algn="just">
              <a:lnSpc>
                <a:spcPct val="107000"/>
              </a:lnSpc>
              <a:spcBef>
                <a:spcPts val="0"/>
              </a:spcBef>
              <a:spcAft>
                <a:spcPts val="0"/>
              </a:spcAft>
              <a:buFont typeface="+mj-lt"/>
              <a:buAutoNum type="arabicPeriod"/>
            </a:pPr>
            <a:r>
              <a:rPr lang="en-US" sz="2000" b="1" i="1"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Cleanability </a:t>
            </a:r>
            <a:r>
              <a:rPr lang="en-US" sz="2000" dirty="0">
                <a:solidFill>
                  <a:srgbClr val="231F20"/>
                </a:solidFill>
                <a:effectLst/>
                <a:latin typeface="Calibri" panose="020F0502020204030204" pitchFamily="34" charset="0"/>
                <a:ea typeface="Calibri" panose="020F0502020204030204" pitchFamily="34" charset="0"/>
                <a:cs typeface="Calibri" panose="020F0502020204030204" pitchFamily="34" charset="0"/>
              </a:rPr>
              <a:t>to separate, fix, remove and detoxify a pollutant for the environmental treatment process.</a:t>
            </a:r>
            <a:endParaRPr lang="en-US"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3639854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C955441-2079-F32F-F15B-3473DB8F2BAF}"/>
              </a:ext>
            </a:extLst>
          </p:cNvPr>
          <p:cNvSpPr>
            <a:spLocks noGrp="1"/>
          </p:cNvSpPr>
          <p:nvPr>
            <p:ph type="title"/>
          </p:nvPr>
        </p:nvSpPr>
        <p:spPr/>
        <p:txBody>
          <a:bodyPr/>
          <a:lstStyle/>
          <a:p>
            <a:r>
              <a:rPr lang="en-US" dirty="0"/>
              <a:t>Eco-materials</a:t>
            </a:r>
          </a:p>
        </p:txBody>
      </p:sp>
      <p:pic>
        <p:nvPicPr>
          <p:cNvPr id="3" name="image1.png">
            <a:extLst>
              <a:ext uri="{FF2B5EF4-FFF2-40B4-BE49-F238E27FC236}">
                <a16:creationId xmlns:a16="http://schemas.microsoft.com/office/drawing/2014/main" id="{3C74578A-79F1-7152-0564-C835F3247BDC}"/>
              </a:ext>
            </a:extLst>
          </p:cNvPr>
          <p:cNvPicPr/>
          <p:nvPr/>
        </p:nvPicPr>
        <p:blipFill>
          <a:blip r:embed="rId3"/>
          <a:srcRect/>
          <a:stretch>
            <a:fillRect/>
          </a:stretch>
        </p:blipFill>
        <p:spPr>
          <a:xfrm>
            <a:off x="513524" y="1111304"/>
            <a:ext cx="4703676" cy="4501453"/>
          </a:xfrm>
          <a:prstGeom prst="rect">
            <a:avLst/>
          </a:prstGeom>
          <a:ln/>
        </p:spPr>
      </p:pic>
      <p:sp>
        <p:nvSpPr>
          <p:cNvPr id="5" name="TextBox 4">
            <a:extLst>
              <a:ext uri="{FF2B5EF4-FFF2-40B4-BE49-F238E27FC236}">
                <a16:creationId xmlns:a16="http://schemas.microsoft.com/office/drawing/2014/main" id="{8DF82CE5-6134-FB7A-4A2D-17187CCC64B8}"/>
              </a:ext>
            </a:extLst>
          </p:cNvPr>
          <p:cNvSpPr txBox="1"/>
          <p:nvPr/>
        </p:nvSpPr>
        <p:spPr>
          <a:xfrm>
            <a:off x="251746" y="5886590"/>
            <a:ext cx="11688507" cy="375552"/>
          </a:xfrm>
          <a:prstGeom prst="rect">
            <a:avLst/>
          </a:prstGeom>
          <a:noFill/>
        </p:spPr>
        <p:txBody>
          <a:bodyPr wrap="square">
            <a:spAutoFit/>
          </a:bodyPr>
          <a:lstStyle/>
          <a:p>
            <a:pPr marL="0" marR="0">
              <a:lnSpc>
                <a:spcPct val="107000"/>
              </a:lnSpc>
              <a:spcBef>
                <a:spcPts val="0"/>
              </a:spcBef>
              <a:spcAft>
                <a:spcPts val="800"/>
              </a:spcAft>
            </a:pPr>
            <a:r>
              <a:rPr lang="en-US" sz="1800" i="1" dirty="0">
                <a:effectLst/>
                <a:latin typeface="Calibri" panose="020F0502020204030204" pitchFamily="34" charset="0"/>
                <a:ea typeface="Calibri" panose="020F0502020204030204" pitchFamily="34" charset="0"/>
              </a:rPr>
              <a:t>Conceptual model of eco-materials within the context of material science (Nguyen, X. H.,T. Honda, et al. (2003)).</a:t>
            </a:r>
            <a:r>
              <a:rPr lang="en-US" i="1" dirty="0">
                <a:effectLst/>
              </a:rPr>
              <a:t> </a:t>
            </a:r>
            <a:r>
              <a:rPr lang="en-GB" sz="1050" i="1" dirty="0">
                <a:effectLst/>
                <a:latin typeface="Calibri" panose="020F0502020204030204" pitchFamily="34" charset="0"/>
                <a:ea typeface="Calibri" panose="020F0502020204030204" pitchFamily="34" charset="0"/>
              </a:rPr>
              <a:t> </a:t>
            </a:r>
            <a:endParaRPr lang="en-US" sz="1600" i="1" dirty="0">
              <a:effectLst/>
              <a:latin typeface="Calibri" panose="020F0502020204030204" pitchFamily="34" charset="0"/>
              <a:ea typeface="Calibri" panose="020F0502020204030204" pitchFamily="34" charset="0"/>
            </a:endParaRPr>
          </a:p>
        </p:txBody>
      </p:sp>
      <p:sp>
        <p:nvSpPr>
          <p:cNvPr id="7" name="TextBox 6">
            <a:extLst>
              <a:ext uri="{FF2B5EF4-FFF2-40B4-BE49-F238E27FC236}">
                <a16:creationId xmlns:a16="http://schemas.microsoft.com/office/drawing/2014/main" id="{F4598BA4-AD68-61E9-6818-11C1D4C838CF}"/>
              </a:ext>
            </a:extLst>
          </p:cNvPr>
          <p:cNvSpPr txBox="1"/>
          <p:nvPr/>
        </p:nvSpPr>
        <p:spPr>
          <a:xfrm>
            <a:off x="5959010" y="1585946"/>
            <a:ext cx="5506949" cy="3576107"/>
          </a:xfrm>
          <a:prstGeom prst="rect">
            <a:avLst/>
          </a:prstGeom>
          <a:noFill/>
        </p:spPr>
        <p:txBody>
          <a:bodyPr wrap="square">
            <a:spAutoFit/>
          </a:bodyPr>
          <a:lstStyle/>
          <a:p>
            <a:pPr marL="285750" marR="0" indent="-285750">
              <a:lnSpc>
                <a:spcPct val="107000"/>
              </a:lnSpc>
              <a:spcBef>
                <a:spcPts val="0"/>
              </a:spcBef>
              <a:spcAft>
                <a:spcPts val="80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rPr>
              <a:t>Eco-materials are those that can contribute to reduction of environmental burden through their life cycles.</a:t>
            </a:r>
          </a:p>
          <a:p>
            <a:pPr marL="285750" marR="0" indent="-285750">
              <a:lnSpc>
                <a:spcPct val="107000"/>
              </a:lnSpc>
              <a:spcBef>
                <a:spcPts val="0"/>
              </a:spcBef>
              <a:spcAft>
                <a:spcPts val="80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rPr>
              <a:t> In other words, any material could be an eco-material as long as it satisfies the pre-requisites (I) and necessary conditions of eco-materials (II and/or III). </a:t>
            </a:r>
          </a:p>
          <a:p>
            <a:pPr marL="285750" marR="0" indent="-285750">
              <a:lnSpc>
                <a:spcPct val="107000"/>
              </a:lnSpc>
              <a:spcBef>
                <a:spcPts val="0"/>
              </a:spcBef>
              <a:spcAft>
                <a:spcPts val="800"/>
              </a:spcAft>
              <a:buFont typeface="Arial" panose="020B0604020202020204" pitchFamily="34" charset="0"/>
              <a:buChar char="•"/>
            </a:pPr>
            <a:r>
              <a:rPr lang="en-US" sz="2000" dirty="0">
                <a:effectLst/>
                <a:latin typeface="Calibri" panose="020F0502020204030204" pitchFamily="34" charset="0"/>
                <a:ea typeface="Calibri" panose="020F0502020204030204" pitchFamily="34" charset="0"/>
              </a:rPr>
              <a:t>The pre-requisites of eco-materials include the optimization of physical and/or chemical properties and best technical performance (I). </a:t>
            </a:r>
            <a:endParaRPr lang="en-US"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590543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4.png">
            <a:extLst>
              <a:ext uri="{FF2B5EF4-FFF2-40B4-BE49-F238E27FC236}">
                <a16:creationId xmlns:a16="http://schemas.microsoft.com/office/drawing/2014/main" id="{BDABDFCC-EEB9-F8D3-B280-B950E65871D3}"/>
              </a:ext>
            </a:extLst>
          </p:cNvPr>
          <p:cNvPicPr/>
          <p:nvPr/>
        </p:nvPicPr>
        <p:blipFill>
          <a:blip r:embed="rId2"/>
          <a:srcRect/>
          <a:stretch>
            <a:fillRect/>
          </a:stretch>
        </p:blipFill>
        <p:spPr>
          <a:xfrm>
            <a:off x="159801" y="87971"/>
            <a:ext cx="8742461" cy="6638649"/>
          </a:xfrm>
          <a:prstGeom prst="rect">
            <a:avLst/>
          </a:prstGeom>
          <a:ln/>
        </p:spPr>
      </p:pic>
      <p:sp>
        <p:nvSpPr>
          <p:cNvPr id="5" name="TextBox 4">
            <a:extLst>
              <a:ext uri="{FF2B5EF4-FFF2-40B4-BE49-F238E27FC236}">
                <a16:creationId xmlns:a16="http://schemas.microsoft.com/office/drawing/2014/main" id="{BD702B48-5766-A6F9-96F6-CCA6E4E1E730}"/>
              </a:ext>
            </a:extLst>
          </p:cNvPr>
          <p:cNvSpPr txBox="1"/>
          <p:nvPr/>
        </p:nvSpPr>
        <p:spPr>
          <a:xfrm>
            <a:off x="8990873" y="907275"/>
            <a:ext cx="3041326" cy="2554545"/>
          </a:xfrm>
          <a:prstGeom prst="rect">
            <a:avLst/>
          </a:prstGeom>
          <a:noFill/>
        </p:spPr>
        <p:txBody>
          <a:bodyPr wrap="square">
            <a:spAutoFit/>
          </a:bodyPr>
          <a:lstStyle/>
          <a:p>
            <a:pPr marL="0" marR="0">
              <a:spcBef>
                <a:spcPts val="0"/>
              </a:spcBef>
              <a:spcAft>
                <a:spcPts val="800"/>
              </a:spcAft>
            </a:pPr>
            <a:r>
              <a:rPr lang="en-US" sz="3200" b="1" dirty="0">
                <a:solidFill>
                  <a:srgbClr val="5C8064"/>
                </a:solidFill>
                <a:ea typeface="+mj-ea"/>
                <a:cs typeface="+mj-cs"/>
              </a:rPr>
              <a:t>Some examples of eco-materials which are currently commercialized</a:t>
            </a:r>
            <a:r>
              <a:rPr lang="lt-LT" sz="3200" b="1" dirty="0">
                <a:solidFill>
                  <a:srgbClr val="5C8064"/>
                </a:solidFill>
                <a:ea typeface="+mj-ea"/>
                <a:cs typeface="+mj-cs"/>
              </a:rPr>
              <a:t> </a:t>
            </a:r>
            <a:r>
              <a:rPr lang="en-US" sz="3200" b="1" dirty="0">
                <a:solidFill>
                  <a:srgbClr val="5C8064"/>
                </a:solidFill>
                <a:ea typeface="+mj-ea"/>
                <a:cs typeface="+mj-cs"/>
              </a:rPr>
              <a:t>. </a:t>
            </a:r>
          </a:p>
        </p:txBody>
      </p:sp>
      <p:sp>
        <p:nvSpPr>
          <p:cNvPr id="7" name="TextBox 6">
            <a:extLst>
              <a:ext uri="{FF2B5EF4-FFF2-40B4-BE49-F238E27FC236}">
                <a16:creationId xmlns:a16="http://schemas.microsoft.com/office/drawing/2014/main" id="{499168C2-2415-4436-955C-18978E6EE65E}"/>
              </a:ext>
            </a:extLst>
          </p:cNvPr>
          <p:cNvSpPr txBox="1"/>
          <p:nvPr/>
        </p:nvSpPr>
        <p:spPr>
          <a:xfrm>
            <a:off x="8902262" y="5918183"/>
            <a:ext cx="2542854" cy="646331"/>
          </a:xfrm>
          <a:prstGeom prst="rect">
            <a:avLst/>
          </a:prstGeom>
          <a:noFill/>
        </p:spPr>
        <p:txBody>
          <a:bodyPr wrap="square">
            <a:spAutoFit/>
          </a:bodyPr>
          <a:lstStyle/>
          <a:p>
            <a:r>
              <a:rPr lang="en-US" sz="1800" i="1" dirty="0">
                <a:effectLst/>
                <a:latin typeface="Calibri" panose="020F0502020204030204" pitchFamily="34" charset="0"/>
                <a:ea typeface="Calibri" panose="020F0502020204030204" pitchFamily="34" charset="0"/>
              </a:rPr>
              <a:t>Source: (Nguyen, X. H.,T. Honda, et al. (2003))</a:t>
            </a:r>
            <a:endParaRPr lang="en-US" i="1" dirty="0"/>
          </a:p>
        </p:txBody>
      </p:sp>
    </p:spTree>
    <p:extLst>
      <p:ext uri="{BB962C8B-B14F-4D97-AF65-F5344CB8AC3E}">
        <p14:creationId xmlns:p14="http://schemas.microsoft.com/office/powerpoint/2010/main" val="28270898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60" name="Rectangle 615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What is circular design? Key to the circular economy - Iberdrola">
            <a:extLst>
              <a:ext uri="{FF2B5EF4-FFF2-40B4-BE49-F238E27FC236}">
                <a16:creationId xmlns:a16="http://schemas.microsoft.com/office/drawing/2014/main" id="{1D084D0A-F461-954A-5B92-03988984A7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16" t="9091" r="5475"/>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6162" name="Rectangle 616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vadinimas 1">
            <a:extLst>
              <a:ext uri="{FF2B5EF4-FFF2-40B4-BE49-F238E27FC236}">
                <a16:creationId xmlns:a16="http://schemas.microsoft.com/office/drawing/2014/main" id="{01C39494-288E-C008-B9FB-E7ACE9A9E6BF}"/>
              </a:ext>
            </a:extLst>
          </p:cNvPr>
          <p:cNvSpPr>
            <a:spLocks noGrp="1"/>
          </p:cNvSpPr>
          <p:nvPr>
            <p:ph type="title"/>
          </p:nvPr>
        </p:nvSpPr>
        <p:spPr>
          <a:xfrm>
            <a:off x="89242" y="3784078"/>
            <a:ext cx="11041213" cy="2387600"/>
          </a:xfrm>
        </p:spPr>
        <p:txBody>
          <a:bodyPr vert="horz" lIns="91440" tIns="45720" rIns="91440" bIns="45720" rtlCol="0" anchor="b">
            <a:normAutofit/>
          </a:bodyPr>
          <a:lstStyle/>
          <a:p>
            <a:r>
              <a:rPr lang="en-US" sz="4100" dirty="0">
                <a:solidFill>
                  <a:schemeClr val="bg1"/>
                </a:solidFill>
                <a:latin typeface="+mj-lt"/>
              </a:rPr>
              <a:t>Practical Recommendations and Tips:</a:t>
            </a:r>
            <a:br>
              <a:rPr lang="en-US" sz="4100" dirty="0">
                <a:solidFill>
                  <a:schemeClr val="bg1"/>
                </a:solidFill>
                <a:latin typeface="+mj-lt"/>
              </a:rPr>
            </a:br>
            <a:r>
              <a:rPr lang="en-US" sz="4100" b="0" dirty="0">
                <a:solidFill>
                  <a:schemeClr val="bg1"/>
                </a:solidFill>
                <a:latin typeface="+mj-lt"/>
              </a:rPr>
              <a:t> Selection of low-impact materials in Circular Design</a:t>
            </a:r>
            <a:br>
              <a:rPr lang="en-US" sz="4100" dirty="0">
                <a:solidFill>
                  <a:schemeClr val="bg1"/>
                </a:solidFill>
                <a:latin typeface="+mj-lt"/>
              </a:rPr>
            </a:br>
            <a:endParaRPr lang="en-US" sz="4100" dirty="0">
              <a:solidFill>
                <a:schemeClr val="bg1"/>
              </a:solidFill>
              <a:latin typeface="+mj-lt"/>
            </a:endParaRPr>
          </a:p>
        </p:txBody>
      </p:sp>
      <p:sp>
        <p:nvSpPr>
          <p:cNvPr id="6164" name="Rectangle: Rounded Corners 616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8678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E6678783-8C6E-E1DB-D1D6-F1D55E4362F3}"/>
              </a:ext>
            </a:extLst>
          </p:cNvPr>
          <p:cNvSpPr>
            <a:spLocks noGrp="1"/>
          </p:cNvSpPr>
          <p:nvPr>
            <p:ph type="title"/>
          </p:nvPr>
        </p:nvSpPr>
        <p:spPr>
          <a:xfrm>
            <a:off x="513521" y="539810"/>
            <a:ext cx="10675033" cy="550863"/>
          </a:xfrm>
        </p:spPr>
        <p:txBody>
          <a:bodyPr/>
          <a:lstStyle/>
          <a:p>
            <a:r>
              <a:rPr lang="en-US" dirty="0"/>
              <a:t>How to select:</a:t>
            </a:r>
            <a:br>
              <a:rPr lang="en-US" dirty="0"/>
            </a:br>
            <a:r>
              <a:rPr lang="en-US" b="0" dirty="0"/>
              <a:t>Cleaner materials?</a:t>
            </a:r>
          </a:p>
        </p:txBody>
      </p:sp>
      <p:sp>
        <p:nvSpPr>
          <p:cNvPr id="4" name="TextBox 3">
            <a:extLst>
              <a:ext uri="{FF2B5EF4-FFF2-40B4-BE49-F238E27FC236}">
                <a16:creationId xmlns:a16="http://schemas.microsoft.com/office/drawing/2014/main" id="{5CEAEE97-CAC9-69A3-609E-F71A8D8361DB}"/>
              </a:ext>
            </a:extLst>
          </p:cNvPr>
          <p:cNvSpPr txBox="1"/>
          <p:nvPr/>
        </p:nvSpPr>
        <p:spPr>
          <a:xfrm>
            <a:off x="259328" y="1786533"/>
            <a:ext cx="11183421" cy="3259097"/>
          </a:xfrm>
          <a:prstGeom prst="rect">
            <a:avLst/>
          </a:prstGeom>
          <a:noFill/>
        </p:spPr>
        <p:txBody>
          <a:bodyPr wrap="square">
            <a:spAutoFit/>
          </a:bodyPr>
          <a:lstStyle/>
          <a:p>
            <a:pPr marL="342900" marR="25400" lvl="0" indent="-342900" algn="just">
              <a:lnSpc>
                <a:spcPct val="115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Do not use materials or additives which are prohibited due to their toxicity. These include PCBs (polychlorinated biphenyls), PCTs (polychlorinated terphenyls), lead (in PVC, electronics, dyes, and batteries), cadmium (in dyes and batteries), and mercury (in thermometers, switches, fluorescent tubes).</a:t>
            </a:r>
            <a:endParaRPr lang="en-US" sz="1600" dirty="0">
              <a:effectLst/>
              <a:latin typeface="Calibri" panose="020F0502020204030204" pitchFamily="34" charset="0"/>
              <a:ea typeface="Calibri" panose="020F0502020204030204" pitchFamily="34" charset="0"/>
            </a:endParaRPr>
          </a:p>
          <a:p>
            <a:pPr marL="342900" marR="25400" lvl="0" indent="-342900" algn="just">
              <a:lnSpc>
                <a:spcPct val="115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Avoid materials and additives that deplete the ozone layer such as chlorine, fluorine, bromine, methyl bromide, halons and aerosols, foams, refrigerants, and solvents that contain CFCs.</a:t>
            </a:r>
            <a:endParaRPr lang="en-US" sz="1600" dirty="0">
              <a:effectLst/>
              <a:latin typeface="Calibri" panose="020F0502020204030204" pitchFamily="34" charset="0"/>
              <a:ea typeface="Calibri" panose="020F0502020204030204" pitchFamily="34" charset="0"/>
            </a:endParaRPr>
          </a:p>
          <a:p>
            <a:pPr marL="342900" marR="25400" lvl="0" indent="-342900" algn="just">
              <a:lnSpc>
                <a:spcPct val="115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Avoid the use of summer smog-causing hydrocarbons.</a:t>
            </a:r>
            <a:endParaRPr lang="en-US" sz="1600" dirty="0">
              <a:effectLst/>
              <a:latin typeface="Calibri" panose="020F0502020204030204" pitchFamily="34" charset="0"/>
              <a:ea typeface="Calibri" panose="020F0502020204030204" pitchFamily="34" charset="0"/>
            </a:endParaRPr>
          </a:p>
          <a:p>
            <a:pPr marL="342900" marR="25400" lvl="0" indent="-342900" algn="just">
              <a:lnSpc>
                <a:spcPct val="115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Find alternatives for surface treatment techniques such as hot-dip galvanization, electrolytic zinc plating and electrolytic chromium plating.</a:t>
            </a:r>
            <a:endParaRPr lang="en-US" sz="1600" dirty="0">
              <a:effectLst/>
              <a:latin typeface="Calibri" panose="020F0502020204030204" pitchFamily="34" charset="0"/>
              <a:ea typeface="Calibri" panose="020F0502020204030204" pitchFamily="34" charset="0"/>
            </a:endParaRPr>
          </a:p>
          <a:p>
            <a:pPr marL="342900" marR="25400" lvl="0" indent="-342900" algn="just">
              <a:lnSpc>
                <a:spcPct val="115000"/>
              </a:lnSpc>
              <a:spcBef>
                <a:spcPts val="0"/>
              </a:spcBef>
              <a:spcAft>
                <a:spcPts val="0"/>
              </a:spcAft>
              <a:buFont typeface="+mj-lt"/>
              <a:buAutoNum type="arabicPeriod"/>
            </a:pPr>
            <a:r>
              <a:rPr lang="en-US" sz="1800" dirty="0">
                <a:effectLst/>
                <a:latin typeface="Calibri" panose="020F0502020204030204" pitchFamily="34" charset="0"/>
                <a:ea typeface="Calibri" panose="020F0502020204030204" pitchFamily="34" charset="0"/>
                <a:cs typeface="Calibri" panose="020F0502020204030204" pitchFamily="34" charset="0"/>
              </a:rPr>
              <a:t>Find alternatives for non-ferrous metals such as cop- per, zinc, brass, chromium, and nickel because of the harmful emissions that occur during their production.</a:t>
            </a:r>
            <a:endParaRPr lang="en-US"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3288533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859E3-8B24-A75D-0B16-35E8AF175703}"/>
            </a:ext>
          </a:extLst>
        </p:cNvPr>
        <p:cNvGrpSpPr/>
        <p:nvPr/>
      </p:nvGrpSpPr>
      <p:grpSpPr>
        <a:xfrm>
          <a:off x="0" y="0"/>
          <a:ext cx="0" cy="0"/>
          <a:chOff x="0" y="0"/>
          <a:chExt cx="0" cy="0"/>
        </a:xfrm>
      </p:grpSpPr>
      <p:sp>
        <p:nvSpPr>
          <p:cNvPr id="2" name="Pavadinimas 1">
            <a:extLst>
              <a:ext uri="{FF2B5EF4-FFF2-40B4-BE49-F238E27FC236}">
                <a16:creationId xmlns:a16="http://schemas.microsoft.com/office/drawing/2014/main" id="{B73B3AFD-F9F7-D545-9C6C-8F790110D1FA}"/>
              </a:ext>
            </a:extLst>
          </p:cNvPr>
          <p:cNvSpPr>
            <a:spLocks noGrp="1"/>
          </p:cNvSpPr>
          <p:nvPr>
            <p:ph type="title"/>
          </p:nvPr>
        </p:nvSpPr>
        <p:spPr>
          <a:xfrm>
            <a:off x="513523" y="385698"/>
            <a:ext cx="10675033" cy="550863"/>
          </a:xfrm>
        </p:spPr>
        <p:txBody>
          <a:bodyPr/>
          <a:lstStyle/>
          <a:p>
            <a:r>
              <a:rPr lang="en-US" dirty="0"/>
              <a:t>How to select:</a:t>
            </a:r>
            <a:br>
              <a:rPr lang="en-US" dirty="0"/>
            </a:br>
            <a:r>
              <a:rPr lang="en-US" b="0" dirty="0"/>
              <a:t>Renewable materials?</a:t>
            </a:r>
          </a:p>
        </p:txBody>
      </p:sp>
      <p:sp>
        <p:nvSpPr>
          <p:cNvPr id="4" name="TextBox 3">
            <a:extLst>
              <a:ext uri="{FF2B5EF4-FFF2-40B4-BE49-F238E27FC236}">
                <a16:creationId xmlns:a16="http://schemas.microsoft.com/office/drawing/2014/main" id="{7CB008D9-B0E8-80A8-9CA1-0060581FC756}"/>
              </a:ext>
            </a:extLst>
          </p:cNvPr>
          <p:cNvSpPr txBox="1"/>
          <p:nvPr/>
        </p:nvSpPr>
        <p:spPr>
          <a:xfrm>
            <a:off x="513523" y="1284286"/>
            <a:ext cx="11183421" cy="392159"/>
          </a:xfrm>
          <a:prstGeom prst="rect">
            <a:avLst/>
          </a:prstGeom>
          <a:noFill/>
        </p:spPr>
        <p:txBody>
          <a:bodyPr wrap="square">
            <a:spAutoFit/>
          </a:bodyPr>
          <a:lstStyle/>
          <a:p>
            <a:pPr marL="342900" marR="685800" lvl="0" indent="-342900" algn="just">
              <a:lnSpc>
                <a:spcPct val="115000"/>
              </a:lnSpc>
              <a:spcBef>
                <a:spcPts val="0"/>
              </a:spcBef>
              <a:spcAft>
                <a:spcPts val="0"/>
              </a:spcAft>
              <a:buFont typeface="+mj-lt"/>
              <a:buAutoNum type="arabicPeriod" startAt="6"/>
            </a:pPr>
            <a:r>
              <a:rPr lang="en-US" sz="1800" dirty="0">
                <a:effectLst/>
                <a:latin typeface="Calibri" panose="020F0502020204030204" pitchFamily="34" charset="0"/>
                <a:ea typeface="Calibri" panose="020F0502020204030204" pitchFamily="34" charset="0"/>
                <a:cs typeface="Calibri" panose="020F0502020204030204" pitchFamily="34" charset="0"/>
              </a:rPr>
              <a:t> Find alternatives for exhaustible materials.</a:t>
            </a:r>
            <a:endParaRPr lang="en-US" sz="1800" dirty="0">
              <a:effectLst/>
              <a:latin typeface="Calibri" panose="020F05020202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DA0E5C6F-EA2F-4ED0-ABAF-B6C94F6A4D71}"/>
              </a:ext>
            </a:extLst>
          </p:cNvPr>
          <p:cNvSpPr txBox="1"/>
          <p:nvPr/>
        </p:nvSpPr>
        <p:spPr>
          <a:xfrm>
            <a:off x="409905" y="1931826"/>
            <a:ext cx="6337738" cy="1446550"/>
          </a:xfrm>
          <a:prstGeom prst="rect">
            <a:avLst/>
          </a:prstGeom>
          <a:noFill/>
        </p:spPr>
        <p:txBody>
          <a:bodyPr wrap="square">
            <a:spAutoFit/>
          </a:bodyPr>
          <a:lstStyle/>
          <a:p>
            <a:pPr marR="685800">
              <a:spcBef>
                <a:spcPts val="0"/>
              </a:spcBef>
              <a:spcAft>
                <a:spcPts val="0"/>
              </a:spcAft>
            </a:pPr>
            <a:r>
              <a:rPr lang="en-US" sz="4400" dirty="0">
                <a:solidFill>
                  <a:srgbClr val="5C8064"/>
                </a:solidFill>
                <a:ea typeface="+mj-ea"/>
                <a:cs typeface="+mj-cs"/>
              </a:rPr>
              <a:t>Lower energy content materials?</a:t>
            </a:r>
          </a:p>
        </p:txBody>
      </p:sp>
      <p:sp>
        <p:nvSpPr>
          <p:cNvPr id="6" name="TextBox 5">
            <a:extLst>
              <a:ext uri="{FF2B5EF4-FFF2-40B4-BE49-F238E27FC236}">
                <a16:creationId xmlns:a16="http://schemas.microsoft.com/office/drawing/2014/main" id="{59F4FA87-5B8F-9842-EC42-93E4DAA53189}"/>
              </a:ext>
            </a:extLst>
          </p:cNvPr>
          <p:cNvSpPr txBox="1"/>
          <p:nvPr/>
        </p:nvSpPr>
        <p:spPr>
          <a:xfrm>
            <a:off x="409905" y="3633757"/>
            <a:ext cx="4953985" cy="1347805"/>
          </a:xfrm>
          <a:prstGeom prst="rect">
            <a:avLst/>
          </a:prstGeom>
          <a:noFill/>
        </p:spPr>
        <p:txBody>
          <a:bodyPr wrap="square">
            <a:spAutoFit/>
          </a:bodyPr>
          <a:lstStyle/>
          <a:p>
            <a:pPr marL="342900" marR="25400" lvl="0" indent="-342900" algn="just">
              <a:lnSpc>
                <a:spcPct val="115000"/>
              </a:lnSpc>
              <a:spcBef>
                <a:spcPts val="0"/>
              </a:spcBef>
              <a:spcAft>
                <a:spcPts val="0"/>
              </a:spcAft>
              <a:buFont typeface="+mj-lt"/>
              <a:buAutoNum type="arabicPeriod" startAt="7"/>
            </a:pPr>
            <a:r>
              <a:rPr lang="en-US" sz="1800" dirty="0">
                <a:effectLst/>
                <a:latin typeface="Calibri" panose="020F0502020204030204" pitchFamily="34" charset="0"/>
                <a:ea typeface="Calibri" panose="020F0502020204030204" pitchFamily="34" charset="0"/>
                <a:cs typeface="Calibri" panose="020F0502020204030204" pitchFamily="34" charset="0"/>
              </a:rPr>
              <a:t>Avoid energy-intensive materials such as aluminum in products with a short lifetime.</a:t>
            </a:r>
            <a:endParaRPr lang="en-US" sz="1800" dirty="0">
              <a:effectLst/>
              <a:latin typeface="Calibri" panose="020F0502020204030204" pitchFamily="34" charset="0"/>
              <a:ea typeface="Calibri" panose="020F0502020204030204" pitchFamily="34" charset="0"/>
            </a:endParaRPr>
          </a:p>
          <a:p>
            <a:pPr marL="342900" marR="25400" lvl="0" indent="-342900" algn="just">
              <a:lnSpc>
                <a:spcPct val="115000"/>
              </a:lnSpc>
              <a:spcBef>
                <a:spcPts val="0"/>
              </a:spcBef>
              <a:spcAft>
                <a:spcPts val="0"/>
              </a:spcAft>
              <a:buFont typeface="+mj-lt"/>
              <a:buAutoNum type="arabicPeriod" startAt="7"/>
            </a:pPr>
            <a:r>
              <a:rPr lang="en-US" sz="1800" dirty="0">
                <a:effectLst/>
                <a:latin typeface="Calibri" panose="020F0502020204030204" pitchFamily="34" charset="0"/>
                <a:ea typeface="Calibri" panose="020F0502020204030204" pitchFamily="34" charset="0"/>
                <a:cs typeface="Calibri" panose="020F0502020204030204" pitchFamily="34" charset="0"/>
              </a:rPr>
              <a:t>Avoid raw materials produced from intensive agriculture.</a:t>
            </a:r>
            <a:endParaRPr lang="en-US" sz="1800" dirty="0">
              <a:effectLst/>
              <a:latin typeface="Calibri" panose="020F0502020204030204" pitchFamily="34" charset="0"/>
              <a:ea typeface="Calibri" panose="020F0502020204030204" pitchFamily="34" charset="0"/>
            </a:endParaRPr>
          </a:p>
        </p:txBody>
      </p:sp>
      <p:pic>
        <p:nvPicPr>
          <p:cNvPr id="7170" name="Picture 2" descr="Material efficiency in clean energy transitions – Analysis - IEA">
            <a:extLst>
              <a:ext uri="{FF2B5EF4-FFF2-40B4-BE49-F238E27FC236}">
                <a16:creationId xmlns:a16="http://schemas.microsoft.com/office/drawing/2014/main" id="{6F6CB32A-38F8-58C6-1AA6-C8DF6E60E6A9}"/>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095999" y="1124382"/>
            <a:ext cx="5697598" cy="45079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93706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62B3E-5FC4-7B2C-C5B5-F1681481470E}"/>
            </a:ext>
          </a:extLst>
        </p:cNvPr>
        <p:cNvGrpSpPr/>
        <p:nvPr/>
      </p:nvGrpSpPr>
      <p:grpSpPr>
        <a:xfrm>
          <a:off x="0" y="0"/>
          <a:ext cx="0" cy="0"/>
          <a:chOff x="0" y="0"/>
          <a:chExt cx="0" cy="0"/>
        </a:xfrm>
      </p:grpSpPr>
      <p:sp>
        <p:nvSpPr>
          <p:cNvPr id="2" name="Pavadinimas 1">
            <a:extLst>
              <a:ext uri="{FF2B5EF4-FFF2-40B4-BE49-F238E27FC236}">
                <a16:creationId xmlns:a16="http://schemas.microsoft.com/office/drawing/2014/main" id="{566446FB-3FDA-7753-A333-46E7D534DA08}"/>
              </a:ext>
            </a:extLst>
          </p:cNvPr>
          <p:cNvSpPr>
            <a:spLocks noGrp="1"/>
          </p:cNvSpPr>
          <p:nvPr>
            <p:ph type="title"/>
          </p:nvPr>
        </p:nvSpPr>
        <p:spPr>
          <a:xfrm>
            <a:off x="492973" y="406246"/>
            <a:ext cx="10675033" cy="550863"/>
          </a:xfrm>
        </p:spPr>
        <p:txBody>
          <a:bodyPr/>
          <a:lstStyle/>
          <a:p>
            <a:r>
              <a:rPr lang="en-US" dirty="0"/>
              <a:t>How to select:</a:t>
            </a:r>
            <a:br>
              <a:rPr lang="en-US" dirty="0"/>
            </a:br>
            <a:r>
              <a:rPr lang="en-US" b="0" dirty="0"/>
              <a:t>Recycled materials?</a:t>
            </a:r>
          </a:p>
        </p:txBody>
      </p:sp>
      <p:sp>
        <p:nvSpPr>
          <p:cNvPr id="4" name="TextBox 3">
            <a:extLst>
              <a:ext uri="{FF2B5EF4-FFF2-40B4-BE49-F238E27FC236}">
                <a16:creationId xmlns:a16="http://schemas.microsoft.com/office/drawing/2014/main" id="{CA813FDC-4EC0-E8CF-3108-33864BF86E38}"/>
              </a:ext>
            </a:extLst>
          </p:cNvPr>
          <p:cNvSpPr txBox="1"/>
          <p:nvPr/>
        </p:nvSpPr>
        <p:spPr>
          <a:xfrm>
            <a:off x="616681" y="1282036"/>
            <a:ext cx="10675034" cy="2622000"/>
          </a:xfrm>
          <a:prstGeom prst="rect">
            <a:avLst/>
          </a:prstGeom>
          <a:noFill/>
        </p:spPr>
        <p:txBody>
          <a:bodyPr wrap="square">
            <a:spAutoFit/>
          </a:bodyPr>
          <a:lstStyle/>
          <a:p>
            <a:pPr marL="342900" marR="25400" lvl="0" indent="-342900" algn="just">
              <a:lnSpc>
                <a:spcPct val="115000"/>
              </a:lnSpc>
              <a:spcBef>
                <a:spcPts val="0"/>
              </a:spcBef>
              <a:spcAft>
                <a:spcPts val="0"/>
              </a:spcAft>
              <a:buFont typeface="+mj-lt"/>
              <a:buAutoNum type="arabicPeriod" startAt="9"/>
            </a:pPr>
            <a:r>
              <a:rPr lang="en-US" sz="1800" dirty="0">
                <a:effectLst/>
                <a:latin typeface="Calibri" panose="020F0502020204030204" pitchFamily="34" charset="0"/>
                <a:ea typeface="Calibri" panose="020F0502020204030204" pitchFamily="34" charset="0"/>
                <a:cs typeface="Calibri" panose="020F0502020204030204" pitchFamily="34" charset="0"/>
              </a:rPr>
              <a:t>Use recycled materials wherever possible, to increase the market demand for recycled materials.</a:t>
            </a:r>
            <a:endParaRPr lang="en-US" sz="1800" dirty="0">
              <a:effectLst/>
              <a:latin typeface="Calibri" panose="020F0502020204030204" pitchFamily="34" charset="0"/>
              <a:ea typeface="Calibri" panose="020F0502020204030204" pitchFamily="34" charset="0"/>
            </a:endParaRPr>
          </a:p>
          <a:p>
            <a:pPr marL="342900" marR="25400" lvl="0" indent="-342900" algn="just">
              <a:lnSpc>
                <a:spcPct val="115000"/>
              </a:lnSpc>
              <a:spcBef>
                <a:spcPts val="0"/>
              </a:spcBef>
              <a:spcAft>
                <a:spcPts val="0"/>
              </a:spcAft>
              <a:buFont typeface="+mj-lt"/>
              <a:buAutoNum type="arabicPeriod" startAt="9"/>
            </a:pPr>
            <a:r>
              <a:rPr lang="en-US" sz="1800" dirty="0">
                <a:effectLst/>
                <a:latin typeface="Calibri" panose="020F0502020204030204" pitchFamily="34" charset="0"/>
                <a:ea typeface="Calibri" panose="020F0502020204030204" pitchFamily="34" charset="0"/>
                <a:cs typeface="Calibri" panose="020F0502020204030204" pitchFamily="34" charset="0"/>
              </a:rPr>
              <a:t>Use secondary metals such as secondary aluminum and copper instead of their virgin (primary) equivalents.</a:t>
            </a:r>
            <a:endParaRPr lang="en-US" sz="1800" dirty="0">
              <a:effectLst/>
              <a:latin typeface="Calibri" panose="020F0502020204030204" pitchFamily="34" charset="0"/>
              <a:ea typeface="Calibri" panose="020F0502020204030204" pitchFamily="34" charset="0"/>
            </a:endParaRPr>
          </a:p>
          <a:p>
            <a:pPr marL="342900" marR="25400" lvl="0" indent="-342900" algn="just">
              <a:lnSpc>
                <a:spcPct val="115000"/>
              </a:lnSpc>
              <a:spcBef>
                <a:spcPts val="0"/>
              </a:spcBef>
              <a:spcAft>
                <a:spcPts val="0"/>
              </a:spcAft>
              <a:buFont typeface="+mj-lt"/>
              <a:buAutoNum type="arabicPeriod" startAt="9"/>
            </a:pPr>
            <a:r>
              <a:rPr lang="en-US" sz="1800" dirty="0">
                <a:effectLst/>
                <a:latin typeface="Calibri" panose="020F0502020204030204" pitchFamily="34" charset="0"/>
                <a:ea typeface="Calibri" panose="020F0502020204030204" pitchFamily="34" charset="0"/>
                <a:cs typeface="Calibri" panose="020F0502020204030204" pitchFamily="34" charset="0"/>
              </a:rPr>
              <a:t>Use recycled plastics for the inner parts of products which have only a supportive function and do not require a high mechanical, hygienic or tolerance quality.</a:t>
            </a:r>
            <a:endParaRPr lang="en-US" sz="1800" dirty="0">
              <a:effectLst/>
              <a:latin typeface="Calibri" panose="020F0502020204030204" pitchFamily="34" charset="0"/>
              <a:ea typeface="Calibri" panose="020F0502020204030204" pitchFamily="34" charset="0"/>
            </a:endParaRPr>
          </a:p>
          <a:p>
            <a:pPr marL="342900" marR="25400" lvl="0" indent="-342900" algn="just">
              <a:lnSpc>
                <a:spcPct val="115000"/>
              </a:lnSpc>
              <a:spcBef>
                <a:spcPts val="0"/>
              </a:spcBef>
              <a:spcAft>
                <a:spcPts val="0"/>
              </a:spcAft>
              <a:buFont typeface="+mj-lt"/>
              <a:buAutoNum type="arabicPeriod" startAt="9"/>
            </a:pPr>
            <a:r>
              <a:rPr lang="en-US" sz="1800" dirty="0">
                <a:effectLst/>
                <a:latin typeface="Calibri" panose="020F0502020204030204" pitchFamily="34" charset="0"/>
                <a:ea typeface="Calibri" panose="020F0502020204030204" pitchFamily="34" charset="0"/>
                <a:cs typeface="Calibri" panose="020F0502020204030204" pitchFamily="34" charset="0"/>
              </a:rPr>
              <a:t>When hygiene is important (as in coffee cups and some packaging) a laminate can be applied, the center of which is made from recycled plastic, covered with or surrounded by virgin plastic.</a:t>
            </a:r>
            <a:endParaRPr lang="en-US" sz="1800" dirty="0">
              <a:effectLst/>
              <a:latin typeface="Calibri" panose="020F0502020204030204" pitchFamily="34" charset="0"/>
              <a:ea typeface="Calibri" panose="020F0502020204030204" pitchFamily="34" charset="0"/>
            </a:endParaRPr>
          </a:p>
          <a:p>
            <a:pPr marL="342900" marR="25400" lvl="0" indent="-342900" algn="just">
              <a:lnSpc>
                <a:spcPct val="115000"/>
              </a:lnSpc>
              <a:spcBef>
                <a:spcPts val="0"/>
              </a:spcBef>
              <a:spcAft>
                <a:spcPts val="0"/>
              </a:spcAft>
              <a:buFont typeface="+mj-lt"/>
              <a:buAutoNum type="arabicPeriod" startAt="9"/>
            </a:pPr>
            <a:r>
              <a:rPr lang="en-US" sz="1800" dirty="0">
                <a:effectLst/>
                <a:latin typeface="Calibri" panose="020F0502020204030204" pitchFamily="34" charset="0"/>
                <a:ea typeface="Calibri" panose="020F0502020204030204" pitchFamily="34" charset="0"/>
                <a:cs typeface="Calibri" panose="020F0502020204030204" pitchFamily="34" charset="0"/>
              </a:rPr>
              <a:t>Make use of the unique features (such as variations in color and texture) of recycled materials in the design process.</a:t>
            </a:r>
            <a:endParaRPr lang="en-US" sz="1800" dirty="0">
              <a:effectLst/>
              <a:latin typeface="Calibri" panose="020F0502020204030204" pitchFamily="34" charset="0"/>
              <a:ea typeface="Calibri" panose="020F0502020204030204" pitchFamily="34" charset="0"/>
            </a:endParaRPr>
          </a:p>
        </p:txBody>
      </p:sp>
      <p:pic>
        <p:nvPicPr>
          <p:cNvPr id="8194" name="Picture 2" descr="Recycling vs Upcycling: Processes and Materials - Matmatch">
            <a:extLst>
              <a:ext uri="{FF2B5EF4-FFF2-40B4-BE49-F238E27FC236}">
                <a16:creationId xmlns:a16="http://schemas.microsoft.com/office/drawing/2014/main" id="{90A29893-30DB-45C3-2958-40F35F51A66C}"/>
              </a:ext>
            </a:extLst>
          </p:cNvPr>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t="21486" b="12495"/>
          <a:stretch/>
        </p:blipFill>
        <p:spPr bwMode="auto">
          <a:xfrm>
            <a:off x="2429860" y="3904036"/>
            <a:ext cx="6356788" cy="2802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334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6309B0E9-08D1-57C3-0E46-A0822425A94F}"/>
              </a:ext>
            </a:extLst>
          </p:cNvPr>
          <p:cNvSpPr>
            <a:spLocks noGrp="1"/>
          </p:cNvSpPr>
          <p:nvPr>
            <p:ph type="title"/>
          </p:nvPr>
        </p:nvSpPr>
        <p:spPr>
          <a:xfrm>
            <a:off x="513523" y="385698"/>
            <a:ext cx="9517167" cy="550863"/>
          </a:xfrm>
        </p:spPr>
        <p:txBody>
          <a:bodyPr/>
          <a:lstStyle/>
          <a:p>
            <a:r>
              <a:rPr lang="en-US" dirty="0"/>
              <a:t>Technical and organic materials</a:t>
            </a:r>
          </a:p>
        </p:txBody>
      </p:sp>
      <p:pic>
        <p:nvPicPr>
          <p:cNvPr id="3" name="Paveikslėlis 2">
            <a:extLst>
              <a:ext uri="{FF2B5EF4-FFF2-40B4-BE49-F238E27FC236}">
                <a16:creationId xmlns:a16="http://schemas.microsoft.com/office/drawing/2014/main" id="{300D4F05-BCC2-8CB2-64BD-D9A8E1A137D2}"/>
              </a:ext>
            </a:extLst>
          </p:cNvPr>
          <p:cNvPicPr>
            <a:picLocks noChangeAspect="1"/>
          </p:cNvPicPr>
          <p:nvPr/>
        </p:nvPicPr>
        <p:blipFill rotWithShape="1">
          <a:blip r:embed="rId3"/>
          <a:srcRect t="17182" b="32097"/>
          <a:stretch/>
        </p:blipFill>
        <p:spPr>
          <a:xfrm>
            <a:off x="1168138" y="1055801"/>
            <a:ext cx="9012810" cy="4571446"/>
          </a:xfrm>
          <a:prstGeom prst="rect">
            <a:avLst/>
          </a:prstGeom>
        </p:spPr>
      </p:pic>
      <p:sp>
        <p:nvSpPr>
          <p:cNvPr id="5" name="TextBox 4">
            <a:extLst>
              <a:ext uri="{FF2B5EF4-FFF2-40B4-BE49-F238E27FC236}">
                <a16:creationId xmlns:a16="http://schemas.microsoft.com/office/drawing/2014/main" id="{56C63889-6D69-AF94-7FC9-59006052E365}"/>
              </a:ext>
            </a:extLst>
          </p:cNvPr>
          <p:cNvSpPr txBox="1"/>
          <p:nvPr/>
        </p:nvSpPr>
        <p:spPr>
          <a:xfrm>
            <a:off x="605815" y="5952944"/>
            <a:ext cx="8083484" cy="369332"/>
          </a:xfrm>
          <a:prstGeom prst="rect">
            <a:avLst/>
          </a:prstGeom>
          <a:noFill/>
        </p:spPr>
        <p:txBody>
          <a:bodyPr wrap="square">
            <a:spAutoFit/>
          </a:bodyPr>
          <a:lstStyle/>
          <a:p>
            <a:r>
              <a:rPr lang="en-US" dirty="0"/>
              <a:t>Cradle to Cradle concept by M. </a:t>
            </a:r>
            <a:r>
              <a:rPr lang="en-US" dirty="0" err="1"/>
              <a:t>Braungart</a:t>
            </a:r>
            <a:r>
              <a:rPr lang="en-US" dirty="0"/>
              <a:t> and W. McDonough</a:t>
            </a:r>
          </a:p>
        </p:txBody>
      </p:sp>
    </p:spTree>
    <p:extLst>
      <p:ext uri="{BB962C8B-B14F-4D97-AF65-F5344CB8AC3E}">
        <p14:creationId xmlns:p14="http://schemas.microsoft.com/office/powerpoint/2010/main" val="232811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2F5B6-397F-8AEC-D2C5-BE0932988D32}"/>
            </a:ext>
          </a:extLst>
        </p:cNvPr>
        <p:cNvGrpSpPr/>
        <p:nvPr/>
      </p:nvGrpSpPr>
      <p:grpSpPr>
        <a:xfrm>
          <a:off x="0" y="0"/>
          <a:ext cx="0" cy="0"/>
          <a:chOff x="0" y="0"/>
          <a:chExt cx="0" cy="0"/>
        </a:xfrm>
      </p:grpSpPr>
      <p:sp>
        <p:nvSpPr>
          <p:cNvPr id="2" name="Pavadinimas 1">
            <a:extLst>
              <a:ext uri="{FF2B5EF4-FFF2-40B4-BE49-F238E27FC236}">
                <a16:creationId xmlns:a16="http://schemas.microsoft.com/office/drawing/2014/main" id="{C00F023B-5457-EEB4-EB02-3ED8F334A1EE}"/>
              </a:ext>
            </a:extLst>
          </p:cNvPr>
          <p:cNvSpPr>
            <a:spLocks noGrp="1"/>
          </p:cNvSpPr>
          <p:nvPr>
            <p:ph type="title"/>
          </p:nvPr>
        </p:nvSpPr>
        <p:spPr>
          <a:xfrm>
            <a:off x="513521" y="539810"/>
            <a:ext cx="10675033" cy="550863"/>
          </a:xfrm>
        </p:spPr>
        <p:txBody>
          <a:bodyPr/>
          <a:lstStyle/>
          <a:p>
            <a:r>
              <a:rPr lang="en-US" dirty="0"/>
              <a:t>How to select:</a:t>
            </a:r>
            <a:br>
              <a:rPr lang="en-US" dirty="0"/>
            </a:br>
            <a:r>
              <a:rPr lang="en-US" b="0" dirty="0"/>
              <a:t>Recyclable materials?</a:t>
            </a:r>
          </a:p>
        </p:txBody>
      </p:sp>
      <p:sp>
        <p:nvSpPr>
          <p:cNvPr id="4" name="TextBox 3">
            <a:extLst>
              <a:ext uri="{FF2B5EF4-FFF2-40B4-BE49-F238E27FC236}">
                <a16:creationId xmlns:a16="http://schemas.microsoft.com/office/drawing/2014/main" id="{1293332A-F8B7-07FA-1319-1F39FACDB939}"/>
              </a:ext>
            </a:extLst>
          </p:cNvPr>
          <p:cNvSpPr txBox="1"/>
          <p:nvPr/>
        </p:nvSpPr>
        <p:spPr>
          <a:xfrm>
            <a:off x="513521" y="1745436"/>
            <a:ext cx="11183421" cy="1984902"/>
          </a:xfrm>
          <a:prstGeom prst="rect">
            <a:avLst/>
          </a:prstGeom>
          <a:noFill/>
        </p:spPr>
        <p:txBody>
          <a:bodyPr wrap="square">
            <a:spAutoFit/>
          </a:bodyPr>
          <a:lstStyle/>
          <a:p>
            <a:pPr marL="342900" marR="25400" lvl="0" indent="-342900" algn="just">
              <a:lnSpc>
                <a:spcPct val="115000"/>
              </a:lnSpc>
              <a:spcBef>
                <a:spcPts val="0"/>
              </a:spcBef>
              <a:spcAft>
                <a:spcPts val="0"/>
              </a:spcAft>
              <a:buFont typeface="+mj-lt"/>
              <a:buAutoNum type="arabicPeriod" startAt="14"/>
            </a:pPr>
            <a:r>
              <a:rPr lang="en-US" sz="1800" dirty="0">
                <a:effectLst/>
                <a:latin typeface="Calibri" panose="020F0502020204030204" pitchFamily="34" charset="0"/>
                <a:ea typeface="Calibri" panose="020F0502020204030204" pitchFamily="34" charset="0"/>
                <a:cs typeface="Calibri" panose="020F0502020204030204" pitchFamily="34" charset="0"/>
              </a:rPr>
              <a:t>Select just one type of material for the product as a whole and for the various sub-assemblies.</a:t>
            </a:r>
            <a:endParaRPr lang="en-US" sz="1800" dirty="0">
              <a:effectLst/>
              <a:latin typeface="Calibri" panose="020F0502020204030204" pitchFamily="34" charset="0"/>
              <a:ea typeface="Calibri" panose="020F0502020204030204" pitchFamily="34" charset="0"/>
            </a:endParaRPr>
          </a:p>
          <a:p>
            <a:pPr marL="342900" marR="25400" lvl="0" indent="-342900" algn="just">
              <a:lnSpc>
                <a:spcPct val="115000"/>
              </a:lnSpc>
              <a:spcBef>
                <a:spcPts val="0"/>
              </a:spcBef>
              <a:spcAft>
                <a:spcPts val="0"/>
              </a:spcAft>
              <a:buFont typeface="+mj-lt"/>
              <a:buAutoNum type="arabicPeriod" startAt="14"/>
            </a:pPr>
            <a:r>
              <a:rPr lang="en-US" sz="1800" dirty="0">
                <a:effectLst/>
                <a:latin typeface="Calibri" panose="020F0502020204030204" pitchFamily="34" charset="0"/>
                <a:ea typeface="Calibri" panose="020F0502020204030204" pitchFamily="34" charset="0"/>
                <a:cs typeface="Calibri" panose="020F0502020204030204" pitchFamily="34" charset="0"/>
              </a:rPr>
              <a:t>When this is not possible, select mutually compatible materials.</a:t>
            </a:r>
            <a:endParaRPr lang="en-US" sz="1800" dirty="0">
              <a:effectLst/>
              <a:latin typeface="Calibri" panose="020F0502020204030204" pitchFamily="34" charset="0"/>
              <a:ea typeface="Calibri" panose="020F0502020204030204" pitchFamily="34" charset="0"/>
            </a:endParaRPr>
          </a:p>
          <a:p>
            <a:pPr marL="342900" marR="25400" lvl="0" indent="-342900" algn="just">
              <a:lnSpc>
                <a:spcPct val="115000"/>
              </a:lnSpc>
              <a:spcBef>
                <a:spcPts val="0"/>
              </a:spcBef>
              <a:spcAft>
                <a:spcPts val="0"/>
              </a:spcAft>
              <a:buFont typeface="+mj-lt"/>
              <a:buAutoNum type="arabicPeriod" startAt="14"/>
            </a:pPr>
            <a:r>
              <a:rPr lang="en-US" sz="1800" dirty="0">
                <a:effectLst/>
                <a:latin typeface="Calibri" panose="020F0502020204030204" pitchFamily="34" charset="0"/>
                <a:ea typeface="Calibri" panose="020F0502020204030204" pitchFamily="34" charset="0"/>
                <a:cs typeface="Calibri" panose="020F0502020204030204" pitchFamily="34" charset="0"/>
              </a:rPr>
              <a:t>Avoid materials which are difficult to separate such as compound materials, laminates, fillers, fire retardants and fiberglass reinforcements.</a:t>
            </a:r>
            <a:endParaRPr lang="en-US" sz="1800" dirty="0">
              <a:effectLst/>
              <a:latin typeface="Calibri" panose="020F0502020204030204" pitchFamily="34" charset="0"/>
              <a:ea typeface="Calibri" panose="020F0502020204030204" pitchFamily="34" charset="0"/>
            </a:endParaRPr>
          </a:p>
          <a:p>
            <a:pPr marL="342900" marR="25400" lvl="0" indent="-342900" algn="just">
              <a:lnSpc>
                <a:spcPct val="115000"/>
              </a:lnSpc>
              <a:spcBef>
                <a:spcPts val="0"/>
              </a:spcBef>
              <a:spcAft>
                <a:spcPts val="0"/>
              </a:spcAft>
              <a:buFont typeface="+mj-lt"/>
              <a:buAutoNum type="arabicPeriod" startAt="14"/>
            </a:pPr>
            <a:r>
              <a:rPr lang="en-US" sz="1800" dirty="0">
                <a:effectLst/>
                <a:latin typeface="Calibri" panose="020F0502020204030204" pitchFamily="34" charset="0"/>
                <a:ea typeface="Calibri" panose="020F0502020204030204" pitchFamily="34" charset="0"/>
                <a:cs typeface="Calibri" panose="020F0502020204030204" pitchFamily="34" charset="0"/>
              </a:rPr>
              <a:t>Preferably use recyclable materials for which a market already exists.</a:t>
            </a:r>
            <a:endParaRPr lang="en-US" sz="1800" dirty="0">
              <a:effectLst/>
              <a:latin typeface="Calibri" panose="020F0502020204030204" pitchFamily="34" charset="0"/>
              <a:ea typeface="Calibri" panose="020F0502020204030204" pitchFamily="34" charset="0"/>
            </a:endParaRPr>
          </a:p>
          <a:p>
            <a:pPr marL="342900" marR="25400" lvl="0" indent="-342900" algn="just">
              <a:lnSpc>
                <a:spcPct val="115000"/>
              </a:lnSpc>
              <a:spcBef>
                <a:spcPts val="0"/>
              </a:spcBef>
              <a:spcAft>
                <a:spcPts val="0"/>
              </a:spcAft>
              <a:buFont typeface="+mj-lt"/>
              <a:buAutoNum type="arabicPeriod" startAt="14"/>
            </a:pPr>
            <a:r>
              <a:rPr lang="en-US" sz="1800" dirty="0">
                <a:effectLst/>
                <a:latin typeface="Calibri" panose="020F0502020204030204" pitchFamily="34" charset="0"/>
                <a:ea typeface="Calibri" panose="020F0502020204030204" pitchFamily="34" charset="0"/>
                <a:cs typeface="Calibri" panose="020F0502020204030204" pitchFamily="34" charset="0"/>
              </a:rPr>
              <a:t>Avoid the use of polluting elements such as stickers, which interfere with recycling.</a:t>
            </a:r>
            <a:endParaRPr lang="en-US" sz="1800" dirty="0">
              <a:effectLst/>
              <a:latin typeface="Calibri" panose="020F0502020204030204" pitchFamily="34" charset="0"/>
              <a:ea typeface="Calibri" panose="020F0502020204030204" pitchFamily="34" charset="0"/>
            </a:endParaRPr>
          </a:p>
        </p:txBody>
      </p:sp>
      <p:pic>
        <p:nvPicPr>
          <p:cNvPr id="9218" name="Picture 2" descr="Food Packaging and Recycling">
            <a:extLst>
              <a:ext uri="{FF2B5EF4-FFF2-40B4-BE49-F238E27FC236}">
                <a16:creationId xmlns:a16="http://schemas.microsoft.com/office/drawing/2014/main" id="{BDB1E438-96AC-64D5-CDA7-EB85A9BB9968}"/>
              </a:ext>
            </a:extLst>
          </p:cNvPr>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618593" y="3994877"/>
            <a:ext cx="7956331" cy="2434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28649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F120A0-0014-07E3-F746-24C0F5A56A23}"/>
            </a:ext>
          </a:extLst>
        </p:cNvPr>
        <p:cNvGrpSpPr/>
        <p:nvPr/>
      </p:nvGrpSpPr>
      <p:grpSpPr>
        <a:xfrm>
          <a:off x="0" y="0"/>
          <a:ext cx="0" cy="0"/>
          <a:chOff x="0" y="0"/>
          <a:chExt cx="0" cy="0"/>
        </a:xfrm>
      </p:grpSpPr>
      <p:sp>
        <p:nvSpPr>
          <p:cNvPr id="2" name="Pavadinimas 1">
            <a:extLst>
              <a:ext uri="{FF2B5EF4-FFF2-40B4-BE49-F238E27FC236}">
                <a16:creationId xmlns:a16="http://schemas.microsoft.com/office/drawing/2014/main" id="{3D47950D-26BE-6F83-03AF-F4354BE712CB}"/>
              </a:ext>
            </a:extLst>
          </p:cNvPr>
          <p:cNvSpPr>
            <a:spLocks noGrp="1"/>
          </p:cNvSpPr>
          <p:nvPr>
            <p:ph type="title"/>
          </p:nvPr>
        </p:nvSpPr>
        <p:spPr>
          <a:xfrm>
            <a:off x="513521" y="806938"/>
            <a:ext cx="10675033" cy="550863"/>
          </a:xfrm>
        </p:spPr>
        <p:txBody>
          <a:bodyPr/>
          <a:lstStyle/>
          <a:p>
            <a:r>
              <a:rPr lang="en-US" dirty="0"/>
              <a:t>How to select:</a:t>
            </a:r>
            <a:br>
              <a:rPr lang="en-US" dirty="0"/>
            </a:br>
            <a:r>
              <a:rPr lang="en-US" b="0" dirty="0"/>
              <a:t>Materials with positive social impact, i.e., generating local income?</a:t>
            </a:r>
          </a:p>
        </p:txBody>
      </p:sp>
      <p:sp>
        <p:nvSpPr>
          <p:cNvPr id="4" name="TextBox 3">
            <a:extLst>
              <a:ext uri="{FF2B5EF4-FFF2-40B4-BE49-F238E27FC236}">
                <a16:creationId xmlns:a16="http://schemas.microsoft.com/office/drawing/2014/main" id="{9AF8EC5E-0BA4-5703-6367-FA992B2D25E3}"/>
              </a:ext>
            </a:extLst>
          </p:cNvPr>
          <p:cNvSpPr txBox="1"/>
          <p:nvPr/>
        </p:nvSpPr>
        <p:spPr>
          <a:xfrm>
            <a:off x="513521" y="2135854"/>
            <a:ext cx="11183421" cy="1029256"/>
          </a:xfrm>
          <a:prstGeom prst="rect">
            <a:avLst/>
          </a:prstGeom>
          <a:noFill/>
        </p:spPr>
        <p:txBody>
          <a:bodyPr wrap="square">
            <a:spAutoFit/>
          </a:bodyPr>
          <a:lstStyle/>
          <a:p>
            <a:pPr marL="342900" marR="25400" lvl="0" indent="-342900" algn="just">
              <a:lnSpc>
                <a:spcPct val="115000"/>
              </a:lnSpc>
              <a:spcBef>
                <a:spcPts val="0"/>
              </a:spcBef>
              <a:spcAft>
                <a:spcPts val="0"/>
              </a:spcAft>
              <a:buFont typeface="+mj-lt"/>
              <a:buAutoNum type="arabicPeriod" startAt="19"/>
            </a:pPr>
            <a:r>
              <a:rPr lang="en-US" sz="1800" dirty="0">
                <a:effectLst/>
                <a:latin typeface="Calibri" panose="020F0502020204030204" pitchFamily="34" charset="0"/>
                <a:ea typeface="Calibri" panose="020F0502020204030204" pitchFamily="34" charset="0"/>
                <a:cs typeface="Calibri" panose="020F0502020204030204" pitchFamily="34" charset="0"/>
              </a:rPr>
              <a:t>Make use of materials supplied by local producers.</a:t>
            </a:r>
            <a:endParaRPr lang="en-US" sz="1800" dirty="0">
              <a:effectLst/>
              <a:latin typeface="Calibri" panose="020F0502020204030204" pitchFamily="34" charset="0"/>
              <a:ea typeface="Calibri" panose="020F0502020204030204" pitchFamily="34" charset="0"/>
            </a:endParaRPr>
          </a:p>
          <a:p>
            <a:pPr marL="342900" marR="25400" lvl="0" indent="-342900" algn="just">
              <a:lnSpc>
                <a:spcPct val="115000"/>
              </a:lnSpc>
              <a:spcBef>
                <a:spcPts val="0"/>
              </a:spcBef>
              <a:spcAft>
                <a:spcPts val="0"/>
              </a:spcAft>
              <a:buFont typeface="+mj-lt"/>
              <a:buAutoNum type="arabicPeriod" startAt="19"/>
            </a:pPr>
            <a:r>
              <a:rPr lang="en-US" sz="1800" dirty="0">
                <a:effectLst/>
                <a:latin typeface="Calibri" panose="020F0502020204030204" pitchFamily="34" charset="0"/>
                <a:ea typeface="Calibri" panose="020F0502020204030204" pitchFamily="34" charset="0"/>
                <a:cs typeface="Calibri" panose="020F0502020204030204" pitchFamily="34" charset="0"/>
              </a:rPr>
              <a:t>Stimulate arrangements for recycling of materials by local companies which can substitute (part of) the raw materials of the company.</a:t>
            </a:r>
            <a:endParaRPr lang="en-US" sz="1800" dirty="0">
              <a:effectLst/>
              <a:latin typeface="Calibri" panose="020F0502020204030204" pitchFamily="34" charset="0"/>
              <a:ea typeface="Calibri" panose="020F0502020204030204" pitchFamily="34" charset="0"/>
            </a:endParaRPr>
          </a:p>
        </p:txBody>
      </p:sp>
      <p:pic>
        <p:nvPicPr>
          <p:cNvPr id="10242" name="Picture 2" descr="Here's How Brands Can Create A Positive Social Impact">
            <a:extLst>
              <a:ext uri="{FF2B5EF4-FFF2-40B4-BE49-F238E27FC236}">
                <a16:creationId xmlns:a16="http://schemas.microsoft.com/office/drawing/2014/main" id="{21C34ECC-FF52-CE65-BAA1-09977E1D1E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28314" y="2887170"/>
            <a:ext cx="5183851" cy="39708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76600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01830-425B-07ED-E23B-5957BEFB9077}"/>
            </a:ext>
          </a:extLst>
        </p:cNvPr>
        <p:cNvGrpSpPr/>
        <p:nvPr/>
      </p:nvGrpSpPr>
      <p:grpSpPr>
        <a:xfrm>
          <a:off x="0" y="0"/>
          <a:ext cx="0" cy="0"/>
          <a:chOff x="0" y="0"/>
          <a:chExt cx="0" cy="0"/>
        </a:xfrm>
      </p:grpSpPr>
      <p:sp>
        <p:nvSpPr>
          <p:cNvPr id="2" name="Pavadinimas 1">
            <a:extLst>
              <a:ext uri="{FF2B5EF4-FFF2-40B4-BE49-F238E27FC236}">
                <a16:creationId xmlns:a16="http://schemas.microsoft.com/office/drawing/2014/main" id="{06E330F3-BB1B-BBC5-5C49-F5E976431EA9}"/>
              </a:ext>
            </a:extLst>
          </p:cNvPr>
          <p:cNvSpPr>
            <a:spLocks noGrp="1"/>
          </p:cNvSpPr>
          <p:nvPr>
            <p:ph type="title"/>
          </p:nvPr>
        </p:nvSpPr>
        <p:spPr>
          <a:xfrm>
            <a:off x="513521" y="539810"/>
            <a:ext cx="10675033" cy="550863"/>
          </a:xfrm>
        </p:spPr>
        <p:txBody>
          <a:bodyPr/>
          <a:lstStyle/>
          <a:p>
            <a:r>
              <a:rPr lang="en-US" dirty="0"/>
              <a:t>How to select:</a:t>
            </a:r>
            <a:br>
              <a:rPr lang="en-US" dirty="0"/>
            </a:br>
            <a:r>
              <a:rPr lang="en-US" b="0" dirty="0"/>
              <a:t>Reduction of materials usage ?</a:t>
            </a:r>
          </a:p>
        </p:txBody>
      </p:sp>
      <p:sp>
        <p:nvSpPr>
          <p:cNvPr id="4" name="TextBox 3">
            <a:extLst>
              <a:ext uri="{FF2B5EF4-FFF2-40B4-BE49-F238E27FC236}">
                <a16:creationId xmlns:a16="http://schemas.microsoft.com/office/drawing/2014/main" id="{7B1C2ED5-1CCE-5F63-938D-EC59700BFADD}"/>
              </a:ext>
            </a:extLst>
          </p:cNvPr>
          <p:cNvSpPr txBox="1"/>
          <p:nvPr/>
        </p:nvSpPr>
        <p:spPr>
          <a:xfrm>
            <a:off x="259328" y="1786533"/>
            <a:ext cx="11183421" cy="3464282"/>
          </a:xfrm>
          <a:prstGeom prst="rect">
            <a:avLst/>
          </a:prstGeom>
          <a:noFill/>
        </p:spPr>
        <p:txBody>
          <a:bodyPr wrap="square">
            <a:spAutoFit/>
          </a:bodyPr>
          <a:lstStyle/>
          <a:p>
            <a:pPr marL="609600" marR="25400" algn="just">
              <a:lnSpc>
                <a:spcPct val="115000"/>
              </a:lnSpc>
              <a:spcBef>
                <a:spcPts val="0"/>
              </a:spcBef>
              <a:spcAft>
                <a:spcPts val="800"/>
              </a:spcAft>
            </a:pPr>
            <a:r>
              <a:rPr lang="en-US" sz="1800" b="1" dirty="0">
                <a:effectLst/>
                <a:latin typeface="Calibri" panose="020F0502020204030204" pitchFamily="34" charset="0"/>
                <a:ea typeface="Calibri" panose="020F0502020204030204" pitchFamily="34" charset="0"/>
                <a:cs typeface="Calibri" panose="020F0502020204030204" pitchFamily="34" charset="0"/>
              </a:rPr>
              <a:t>Reduction in weight</a:t>
            </a:r>
            <a:endParaRPr lang="en-US" sz="1800" dirty="0">
              <a:effectLst/>
              <a:latin typeface="Calibri" panose="020F0502020204030204" pitchFamily="34" charset="0"/>
              <a:ea typeface="Calibri" panose="020F0502020204030204" pitchFamily="34" charset="0"/>
            </a:endParaRPr>
          </a:p>
          <a:p>
            <a:pPr marL="342900" marR="25400" lvl="0" indent="-342900" algn="just">
              <a:lnSpc>
                <a:spcPct val="115000"/>
              </a:lnSpc>
              <a:spcBef>
                <a:spcPts val="0"/>
              </a:spcBef>
              <a:spcAft>
                <a:spcPts val="0"/>
              </a:spcAft>
              <a:buFont typeface="+mj-lt"/>
              <a:buAutoNum type="arabicPeriod" startAt="21"/>
            </a:pPr>
            <a:r>
              <a:rPr lang="en-US" sz="1800" dirty="0">
                <a:effectLst/>
                <a:latin typeface="Calibri" panose="020F0502020204030204" pitchFamily="34" charset="0"/>
                <a:ea typeface="Calibri" panose="020F0502020204030204" pitchFamily="34" charset="0"/>
                <a:cs typeface="Calibri" panose="020F0502020204030204" pitchFamily="34" charset="0"/>
              </a:rPr>
              <a:t>Aim for rigidity through construction techniques such as reinforcement ribs rather than ‘over dimensioning’ the product.</a:t>
            </a:r>
            <a:endParaRPr lang="en-US" sz="1800" dirty="0">
              <a:effectLst/>
              <a:latin typeface="Calibri" panose="020F0502020204030204" pitchFamily="34" charset="0"/>
              <a:ea typeface="Calibri" panose="020F0502020204030204" pitchFamily="34" charset="0"/>
            </a:endParaRPr>
          </a:p>
          <a:p>
            <a:pPr marL="342900" marR="25400" lvl="0" indent="-342900" algn="just">
              <a:lnSpc>
                <a:spcPct val="115000"/>
              </a:lnSpc>
              <a:spcBef>
                <a:spcPts val="0"/>
              </a:spcBef>
              <a:spcAft>
                <a:spcPts val="0"/>
              </a:spcAft>
              <a:buFont typeface="+mj-lt"/>
              <a:buAutoNum type="arabicPeriod" startAt="21"/>
            </a:pPr>
            <a:r>
              <a:rPr lang="en-US" sz="1800" dirty="0">
                <a:effectLst/>
                <a:latin typeface="Calibri" panose="020F0502020204030204" pitchFamily="34" charset="0"/>
                <a:ea typeface="Calibri" panose="020F0502020204030204" pitchFamily="34" charset="0"/>
                <a:cs typeface="Calibri" panose="020F0502020204030204" pitchFamily="34" charset="0"/>
              </a:rPr>
              <a:t>Aim to express quality through good design rather than over dimensioning the product.</a:t>
            </a:r>
            <a:endParaRPr lang="en-US" sz="1800" dirty="0">
              <a:effectLst/>
              <a:latin typeface="Calibri" panose="020F0502020204030204" pitchFamily="34" charset="0"/>
              <a:ea typeface="Calibri" panose="020F0502020204030204" pitchFamily="34" charset="0"/>
            </a:endParaRPr>
          </a:p>
          <a:p>
            <a:pPr marL="609600" marR="25400" algn="just">
              <a:lnSpc>
                <a:spcPct val="115000"/>
              </a:lnSpc>
              <a:spcBef>
                <a:spcPts val="0"/>
              </a:spcBef>
              <a:spcAft>
                <a:spcPts val="80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b="1" dirty="0">
                <a:effectLst/>
                <a:latin typeface="Calibri" panose="020F0502020204030204" pitchFamily="34" charset="0"/>
                <a:ea typeface="Calibri" panose="020F0502020204030204" pitchFamily="34" charset="0"/>
                <a:cs typeface="Calibri" panose="020F0502020204030204" pitchFamily="34" charset="0"/>
              </a:rPr>
              <a:t>Reduction in (transport) volume</a:t>
            </a:r>
            <a:endParaRPr lang="en-US" sz="1800" dirty="0">
              <a:effectLst/>
              <a:latin typeface="Calibri" panose="020F0502020204030204" pitchFamily="34" charset="0"/>
              <a:ea typeface="Calibri" panose="020F0502020204030204" pitchFamily="34" charset="0"/>
            </a:endParaRPr>
          </a:p>
          <a:p>
            <a:pPr marL="342900" marR="25400" lvl="0" indent="-342900" algn="just">
              <a:lnSpc>
                <a:spcPct val="115000"/>
              </a:lnSpc>
              <a:spcBef>
                <a:spcPts val="0"/>
              </a:spcBef>
              <a:spcAft>
                <a:spcPts val="0"/>
              </a:spcAft>
              <a:buFont typeface="+mj-lt"/>
              <a:buAutoNum type="arabicPeriod" startAt="23"/>
            </a:pPr>
            <a:r>
              <a:rPr lang="en-US" sz="1800" dirty="0">
                <a:effectLst/>
                <a:latin typeface="Calibri" panose="020F0502020204030204" pitchFamily="34" charset="0"/>
                <a:ea typeface="Calibri" panose="020F0502020204030204" pitchFamily="34" charset="0"/>
                <a:cs typeface="Calibri" panose="020F0502020204030204" pitchFamily="34" charset="0"/>
              </a:rPr>
              <a:t>Aim at reducing the amount of space required for transport and storage by decreasing the product’s size and total volume.</a:t>
            </a:r>
            <a:endParaRPr lang="en-US" sz="1800" dirty="0">
              <a:effectLst/>
              <a:latin typeface="Calibri" panose="020F0502020204030204" pitchFamily="34" charset="0"/>
              <a:ea typeface="Calibri" panose="020F0502020204030204" pitchFamily="34" charset="0"/>
            </a:endParaRPr>
          </a:p>
          <a:p>
            <a:pPr marL="342900" marR="25400" lvl="0" indent="-342900" algn="just">
              <a:lnSpc>
                <a:spcPct val="115000"/>
              </a:lnSpc>
              <a:spcBef>
                <a:spcPts val="0"/>
              </a:spcBef>
              <a:spcAft>
                <a:spcPts val="0"/>
              </a:spcAft>
              <a:buFont typeface="+mj-lt"/>
              <a:buAutoNum type="arabicPeriod" startAt="23"/>
            </a:pPr>
            <a:r>
              <a:rPr lang="en-US" sz="1800" dirty="0">
                <a:effectLst/>
                <a:latin typeface="Calibri" panose="020F0502020204030204" pitchFamily="34" charset="0"/>
                <a:ea typeface="Calibri" panose="020F0502020204030204" pitchFamily="34" charset="0"/>
                <a:cs typeface="Calibri" panose="020F0502020204030204" pitchFamily="34" charset="0"/>
              </a:rPr>
              <a:t>Make the product foldable and/or suitable for nesting.</a:t>
            </a:r>
            <a:endParaRPr lang="en-US" sz="1800" dirty="0">
              <a:effectLst/>
              <a:latin typeface="Calibri" panose="020F0502020204030204" pitchFamily="34" charset="0"/>
              <a:ea typeface="Calibri" panose="020F0502020204030204" pitchFamily="34" charset="0"/>
            </a:endParaRPr>
          </a:p>
          <a:p>
            <a:pPr marL="342900" marR="25400" lvl="0" indent="-342900" algn="just">
              <a:lnSpc>
                <a:spcPct val="115000"/>
              </a:lnSpc>
              <a:spcBef>
                <a:spcPts val="0"/>
              </a:spcBef>
              <a:spcAft>
                <a:spcPts val="0"/>
              </a:spcAft>
              <a:buFont typeface="+mj-lt"/>
              <a:buAutoNum type="arabicPeriod" startAt="23"/>
            </a:pPr>
            <a:r>
              <a:rPr lang="en-US" sz="1800" dirty="0">
                <a:effectLst/>
                <a:latin typeface="Calibri" panose="020F0502020204030204" pitchFamily="34" charset="0"/>
                <a:ea typeface="Calibri" panose="020F0502020204030204" pitchFamily="34" charset="0"/>
                <a:cs typeface="Calibri" panose="020F0502020204030204" pitchFamily="34" charset="0"/>
              </a:rPr>
              <a:t>Consider transporting the product in loose components that can be nested, leaving the final assembly up to a third party or even the end user.</a:t>
            </a:r>
            <a:endParaRPr lang="en-US" sz="18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8301028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5423" y="574875"/>
            <a:ext cx="9992551" cy="550863"/>
          </a:xfrm>
        </p:spPr>
        <p:txBody>
          <a:bodyPr>
            <a:normAutofit fontScale="90000"/>
          </a:bodyPr>
          <a:lstStyle/>
          <a:p>
            <a:r>
              <a:rPr lang="en-US" sz="4900" dirty="0"/>
              <a:t>External resources:</a:t>
            </a:r>
            <a:endParaRPr lang="de-AT" dirty="0"/>
          </a:p>
        </p:txBody>
      </p:sp>
      <p:sp>
        <p:nvSpPr>
          <p:cNvPr id="6" name="TextBox 5">
            <a:extLst>
              <a:ext uri="{FF2B5EF4-FFF2-40B4-BE49-F238E27FC236}">
                <a16:creationId xmlns:a16="http://schemas.microsoft.com/office/drawing/2014/main" id="{1EC72171-6765-3AC6-96D3-7E433837B24C}"/>
              </a:ext>
            </a:extLst>
          </p:cNvPr>
          <p:cNvSpPr txBox="1"/>
          <p:nvPr/>
        </p:nvSpPr>
        <p:spPr>
          <a:xfrm>
            <a:off x="11348813" y="6557996"/>
            <a:ext cx="2256090" cy="215444"/>
          </a:xfrm>
          <a:prstGeom prst="rect">
            <a:avLst/>
          </a:prstGeom>
          <a:noFill/>
        </p:spPr>
        <p:txBody>
          <a:bodyPr wrap="square" lIns="0" tIns="0" rIns="0" bIns="0" rtlCol="0" anchor="ctr">
            <a:spAutoFit/>
          </a:bodyPr>
          <a:lstStyle/>
          <a:p>
            <a:r>
              <a:rPr lang="lt-LT" sz="1400" b="1" dirty="0">
                <a:solidFill>
                  <a:schemeClr val="bg1"/>
                </a:solidFill>
              </a:rPr>
              <a:t>©Pixabay</a:t>
            </a:r>
          </a:p>
        </p:txBody>
      </p:sp>
      <p:sp>
        <p:nvSpPr>
          <p:cNvPr id="4" name="TextBox 3">
            <a:extLst>
              <a:ext uri="{FF2B5EF4-FFF2-40B4-BE49-F238E27FC236}">
                <a16:creationId xmlns:a16="http://schemas.microsoft.com/office/drawing/2014/main" id="{C0FE2D0B-5803-4C92-8A5F-40C163C13B4B}"/>
              </a:ext>
            </a:extLst>
          </p:cNvPr>
          <p:cNvSpPr txBox="1"/>
          <p:nvPr/>
        </p:nvSpPr>
        <p:spPr>
          <a:xfrm>
            <a:off x="475423" y="1906884"/>
            <a:ext cx="11090952" cy="3735318"/>
          </a:xfrm>
          <a:prstGeom prst="rect">
            <a:avLst/>
          </a:prstGeom>
          <a:noFill/>
        </p:spPr>
        <p:txBody>
          <a:bodyPr wrap="square">
            <a:spAutoFit/>
          </a:bodyPr>
          <a:lstStyle/>
          <a:p>
            <a:pPr marL="285750" marR="194310" indent="-285750" algn="just">
              <a:lnSpc>
                <a:spcPct val="107000"/>
              </a:lnSpc>
              <a:spcBef>
                <a:spcPts val="600"/>
              </a:spcBef>
              <a:spcAft>
                <a:spcPts val="0"/>
              </a:spcAft>
              <a:buFont typeface="Arial" panose="020B0604020202020204" pitchFamily="34" charset="0"/>
              <a:buChar char="•"/>
            </a:pPr>
            <a:r>
              <a:rPr lang="en-US" sz="1800" dirty="0">
                <a:solidFill>
                  <a:srgbClr val="1155CC"/>
                </a:solidFill>
                <a:effectLst/>
                <a:latin typeface="Calibri" panose="020F0502020204030204" pitchFamily="34" charset="0"/>
                <a:ea typeface="Calibri" panose="020F0502020204030204" pitchFamily="34" charset="0"/>
                <a:cs typeface="Calibri" panose="020F0502020204030204" pitchFamily="34" charset="0"/>
                <a:hlinkClick r:id="rId2"/>
              </a:rPr>
              <a:t>https://www.circulardesignguide.com/post/material-selection</a:t>
            </a:r>
            <a:endParaRPr lang="en-US" sz="1600" dirty="0">
              <a:effectLst/>
              <a:latin typeface="Calibri" panose="020F0502020204030204" pitchFamily="34" charset="0"/>
              <a:ea typeface="Calibri" panose="020F0502020204030204" pitchFamily="34" charset="0"/>
            </a:endParaRPr>
          </a:p>
          <a:p>
            <a:pPr marL="285750" marR="194310" indent="-285750" algn="just">
              <a:lnSpc>
                <a:spcPct val="107000"/>
              </a:lnSpc>
              <a:spcBef>
                <a:spcPts val="600"/>
              </a:spcBef>
              <a:spcAft>
                <a:spcPts val="0"/>
              </a:spcAft>
              <a:buFont typeface="Arial" panose="020B0604020202020204" pitchFamily="34" charset="0"/>
              <a:buChar char="•"/>
            </a:pPr>
            <a:r>
              <a:rPr lang="en-US" sz="1800" dirty="0">
                <a:solidFill>
                  <a:srgbClr val="1155CC"/>
                </a:solidFill>
                <a:effectLst/>
                <a:latin typeface="Calibri" panose="020F0502020204030204" pitchFamily="34" charset="0"/>
                <a:ea typeface="Calibri" panose="020F0502020204030204" pitchFamily="34" charset="0"/>
                <a:cs typeface="Calibri" panose="020F0502020204030204" pitchFamily="34" charset="0"/>
                <a:hlinkClick r:id="rId3"/>
              </a:rPr>
              <a:t>https://www.c2ccertified.org/assets/uploads/Herman_Miller_Journal_Of_Industrial_Ecology.pdf</a:t>
            </a:r>
            <a:endParaRPr lang="en-US" sz="1600" dirty="0">
              <a:effectLst/>
              <a:latin typeface="Calibri" panose="020F0502020204030204" pitchFamily="34" charset="0"/>
              <a:ea typeface="Calibri" panose="020F0502020204030204" pitchFamily="34" charset="0"/>
            </a:endParaRPr>
          </a:p>
          <a:p>
            <a:pPr marL="285750" marR="194310" indent="-285750" algn="just">
              <a:lnSpc>
                <a:spcPct val="107000"/>
              </a:lnSpc>
              <a:spcBef>
                <a:spcPts val="600"/>
              </a:spcBef>
              <a:spcAft>
                <a:spcPts val="0"/>
              </a:spcAft>
              <a:buFont typeface="Arial" panose="020B0604020202020204" pitchFamily="34" charset="0"/>
              <a:buChar char="•"/>
            </a:pPr>
            <a:r>
              <a:rPr lang="en-US" sz="1800" dirty="0">
                <a:solidFill>
                  <a:srgbClr val="1155CC"/>
                </a:solidFill>
                <a:effectLst/>
                <a:latin typeface="Calibri" panose="020F0502020204030204" pitchFamily="34" charset="0"/>
                <a:ea typeface="Calibri" panose="020F0502020204030204" pitchFamily="34" charset="0"/>
                <a:cs typeface="Calibri" panose="020F0502020204030204" pitchFamily="34" charset="0"/>
                <a:hlinkClick r:id="rId4"/>
              </a:rPr>
              <a:t>http://www.planningnotepad.com/2013/01/sustainability-design-3-redesigning.html</a:t>
            </a:r>
            <a:endParaRPr lang="en-US" sz="1600" dirty="0">
              <a:effectLst/>
              <a:latin typeface="Calibri" panose="020F0502020204030204" pitchFamily="34" charset="0"/>
              <a:ea typeface="Calibri" panose="020F0502020204030204" pitchFamily="34" charset="0"/>
            </a:endParaRPr>
          </a:p>
          <a:p>
            <a:pPr marL="285750" marR="194310" indent="-285750" algn="just">
              <a:lnSpc>
                <a:spcPct val="107000"/>
              </a:lnSpc>
              <a:spcBef>
                <a:spcPts val="600"/>
              </a:spcBef>
              <a:spcAft>
                <a:spcPts val="0"/>
              </a:spcAft>
              <a:buFont typeface="Arial" panose="020B0604020202020204" pitchFamily="34" charset="0"/>
              <a:buChar char="•"/>
            </a:pPr>
            <a:r>
              <a:rPr lang="en-US" sz="1800" dirty="0">
                <a:solidFill>
                  <a:srgbClr val="1155CC"/>
                </a:solidFill>
                <a:effectLst/>
                <a:latin typeface="Calibri" panose="020F0502020204030204" pitchFamily="34" charset="0"/>
                <a:ea typeface="Calibri" panose="020F0502020204030204" pitchFamily="34" charset="0"/>
                <a:cs typeface="Calibri" panose="020F0502020204030204" pitchFamily="34" charset="0"/>
                <a:hlinkClick r:id="rId5"/>
              </a:rPr>
              <a:t>https://blogs.helsinki.fi/inventionsforcirculareconomy/circular-economy/biological-and-technical-cycles/</a:t>
            </a:r>
            <a:endParaRPr lang="en-US" sz="1600" dirty="0">
              <a:effectLst/>
              <a:latin typeface="Calibri" panose="020F0502020204030204" pitchFamily="34" charset="0"/>
              <a:ea typeface="Calibri" panose="020F0502020204030204" pitchFamily="34" charset="0"/>
            </a:endParaRPr>
          </a:p>
          <a:p>
            <a:pPr marL="285750" marR="194310" indent="-285750" algn="just">
              <a:lnSpc>
                <a:spcPct val="107000"/>
              </a:lnSpc>
              <a:spcBef>
                <a:spcPts val="600"/>
              </a:spcBef>
              <a:spcAft>
                <a:spcPts val="0"/>
              </a:spcAft>
              <a:buFont typeface="Arial" panose="020B0604020202020204" pitchFamily="34" charset="0"/>
              <a:buChar char="•"/>
            </a:pPr>
            <a:r>
              <a:rPr lang="en-US" sz="1800" dirty="0">
                <a:solidFill>
                  <a:srgbClr val="1155CC"/>
                </a:solidFill>
                <a:effectLst/>
                <a:latin typeface="Calibri" panose="020F0502020204030204" pitchFamily="34" charset="0"/>
                <a:ea typeface="Calibri" panose="020F0502020204030204" pitchFamily="34" charset="0"/>
                <a:cs typeface="Calibri" panose="020F0502020204030204" pitchFamily="34" charset="0"/>
                <a:hlinkClick r:id="rId6"/>
              </a:rPr>
              <a:t>https://simplicable.com/new/upcycling-vs-downcycling</a:t>
            </a:r>
            <a:endParaRPr lang="en-US" sz="1600" dirty="0">
              <a:effectLst/>
              <a:latin typeface="Calibri" panose="020F0502020204030204" pitchFamily="34" charset="0"/>
              <a:ea typeface="Calibri" panose="020F0502020204030204" pitchFamily="34" charset="0"/>
            </a:endParaRPr>
          </a:p>
          <a:p>
            <a:pPr marL="285750" marR="194310" indent="-285750" algn="just">
              <a:lnSpc>
                <a:spcPct val="107000"/>
              </a:lnSpc>
              <a:spcBef>
                <a:spcPts val="600"/>
              </a:spcBef>
              <a:spcAft>
                <a:spcPts val="0"/>
              </a:spcAft>
              <a:buFont typeface="Arial" panose="020B0604020202020204" pitchFamily="34" charset="0"/>
              <a:buChar char="•"/>
            </a:pPr>
            <a:r>
              <a:rPr lang="en-US" sz="1800" dirty="0">
                <a:solidFill>
                  <a:srgbClr val="1155CC"/>
                </a:solidFill>
                <a:effectLst/>
                <a:latin typeface="Calibri" panose="020F0502020204030204" pitchFamily="34" charset="0"/>
                <a:ea typeface="Calibri" panose="020F0502020204030204" pitchFamily="34" charset="0"/>
                <a:cs typeface="Calibri" panose="020F0502020204030204" pitchFamily="34" charset="0"/>
                <a:hlinkClick r:id="rId7"/>
              </a:rPr>
              <a:t>https://www.conserve-energy-future.com/recyclingmaterial.php</a:t>
            </a:r>
            <a:endParaRPr lang="en-US" sz="1600" dirty="0">
              <a:effectLst/>
              <a:latin typeface="Calibri" panose="020F0502020204030204" pitchFamily="34" charset="0"/>
              <a:ea typeface="Calibri" panose="020F0502020204030204" pitchFamily="34" charset="0"/>
            </a:endParaRPr>
          </a:p>
          <a:p>
            <a:pPr marL="285750" marR="194310" indent="-285750" algn="just">
              <a:lnSpc>
                <a:spcPct val="107000"/>
              </a:lnSpc>
              <a:spcBef>
                <a:spcPts val="600"/>
              </a:spcBef>
              <a:spcAft>
                <a:spcPts val="0"/>
              </a:spcAft>
              <a:buFont typeface="Arial" panose="020B0604020202020204" pitchFamily="34" charset="0"/>
              <a:buChar char="•"/>
            </a:pPr>
            <a:r>
              <a:rPr lang="en-US" sz="1800" dirty="0">
                <a:solidFill>
                  <a:srgbClr val="1155CC"/>
                </a:solidFill>
                <a:effectLst/>
                <a:latin typeface="Calibri" panose="020F0502020204030204" pitchFamily="34" charset="0"/>
                <a:ea typeface="Calibri" panose="020F0502020204030204" pitchFamily="34" charset="0"/>
                <a:cs typeface="Calibri" panose="020F0502020204030204" pitchFamily="34" charset="0"/>
                <a:hlinkClick r:id="rId8"/>
              </a:rPr>
              <a:t>https://www.goodstartpackaging.com/biodegradable-vs-compostable-what-is-the-difference/</a:t>
            </a:r>
            <a:endParaRPr lang="en-US" sz="1600" dirty="0">
              <a:effectLst/>
              <a:latin typeface="Calibri" panose="020F0502020204030204" pitchFamily="34" charset="0"/>
              <a:ea typeface="Calibri" panose="020F0502020204030204" pitchFamily="34" charset="0"/>
            </a:endParaRPr>
          </a:p>
          <a:p>
            <a:pPr marL="285750" marR="194310" indent="-285750" algn="just">
              <a:lnSpc>
                <a:spcPct val="107000"/>
              </a:lnSpc>
              <a:spcBef>
                <a:spcPts val="600"/>
              </a:spcBef>
              <a:spcAft>
                <a:spcPts val="0"/>
              </a:spcAft>
              <a:buFont typeface="Arial" panose="020B0604020202020204" pitchFamily="34" charset="0"/>
              <a:buChar char="•"/>
            </a:pPr>
            <a:r>
              <a:rPr lang="en-US" sz="1800" dirty="0">
                <a:solidFill>
                  <a:srgbClr val="1155CC"/>
                </a:solidFill>
                <a:effectLst/>
                <a:latin typeface="Calibri" panose="020F0502020204030204" pitchFamily="34" charset="0"/>
                <a:ea typeface="Calibri" panose="020F0502020204030204" pitchFamily="34" charset="0"/>
                <a:cs typeface="Calibri" panose="020F0502020204030204" pitchFamily="34" charset="0"/>
                <a:hlinkClick r:id="rId9"/>
              </a:rPr>
              <a:t>https://www.ecoenclose.com/blog/8-things-to-know-about-compost-facilities-and-6-tips-to-be-a-responsible-composter/</a:t>
            </a:r>
            <a:endParaRPr lang="en-US" sz="1600" dirty="0">
              <a:effectLst/>
              <a:latin typeface="Calibri" panose="020F0502020204030204" pitchFamily="34" charset="0"/>
              <a:ea typeface="Calibri" panose="020F0502020204030204" pitchFamily="34" charset="0"/>
            </a:endParaRPr>
          </a:p>
          <a:p>
            <a:pPr marL="285750" marR="194310" indent="-285750" algn="just">
              <a:lnSpc>
                <a:spcPct val="107000"/>
              </a:lnSpc>
              <a:spcBef>
                <a:spcPts val="1200"/>
              </a:spcBef>
              <a:spcAft>
                <a:spcPts val="800"/>
              </a:spcAft>
              <a:buFont typeface="Arial" panose="020B0604020202020204" pitchFamily="34" charset="0"/>
              <a:buChar char="•"/>
            </a:pPr>
            <a:r>
              <a:rPr lang="en-US" sz="1800" dirty="0">
                <a:solidFill>
                  <a:srgbClr val="1155CC"/>
                </a:solidFill>
                <a:effectLst/>
                <a:latin typeface="Calibri" panose="020F0502020204030204" pitchFamily="34" charset="0"/>
                <a:ea typeface="Calibri" panose="020F0502020204030204" pitchFamily="34" charset="0"/>
                <a:cs typeface="Calibri" panose="020F0502020204030204" pitchFamily="34" charset="0"/>
                <a:hlinkClick r:id="rId10"/>
              </a:rPr>
              <a:t>https://www.geeksforgeeks.org/biodegradable-and-non-biodegradable-materials/</a:t>
            </a:r>
            <a:endParaRPr lang="en-US"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0028313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4A8F6F46-B2BB-4FCE-6F17-41FDB3B74D85}"/>
              </a:ext>
            </a:extLst>
          </p:cNvPr>
          <p:cNvSpPr>
            <a:spLocks noGrp="1"/>
          </p:cNvSpPr>
          <p:nvPr>
            <p:ph type="title"/>
          </p:nvPr>
        </p:nvSpPr>
        <p:spPr/>
        <p:txBody>
          <a:bodyPr/>
          <a:lstStyle/>
          <a:p>
            <a:r>
              <a:rPr lang="en-US" dirty="0"/>
              <a:t>References:</a:t>
            </a:r>
          </a:p>
        </p:txBody>
      </p:sp>
      <p:sp>
        <p:nvSpPr>
          <p:cNvPr id="4" name="TextBox 3">
            <a:extLst>
              <a:ext uri="{FF2B5EF4-FFF2-40B4-BE49-F238E27FC236}">
                <a16:creationId xmlns:a16="http://schemas.microsoft.com/office/drawing/2014/main" id="{09B3BBA8-AE27-3B71-A15D-35FF59AE2388}"/>
              </a:ext>
            </a:extLst>
          </p:cNvPr>
          <p:cNvSpPr txBox="1"/>
          <p:nvPr/>
        </p:nvSpPr>
        <p:spPr>
          <a:xfrm>
            <a:off x="329629" y="1293639"/>
            <a:ext cx="10869203" cy="5047536"/>
          </a:xfrm>
          <a:prstGeom prst="rect">
            <a:avLst/>
          </a:prstGeom>
          <a:noFill/>
        </p:spPr>
        <p:txBody>
          <a:bodyPr wrap="square">
            <a:spAutoFit/>
          </a:bodyPr>
          <a:lstStyle/>
          <a:p>
            <a:pPr marL="171450" marR="0" indent="-171450">
              <a:spcAft>
                <a:spcPts val="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Bucknall DG. 2020 Plastics as a materials system in a circular economy. Phil.Trans.R.Soc.A378: 20190268. </a:t>
            </a:r>
            <a:r>
              <a:rPr lang="en-US" sz="1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http://dx.doi.org/10.1098/rsta.2019.0268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Aft>
                <a:spcPts val="0"/>
              </a:spcAft>
              <a:buFont typeface="Arial" panose="020B0604020202020204" pitchFamily="34" charset="0"/>
              <a:buChar char="•"/>
            </a:pPr>
            <a:r>
              <a:rPr lang="lt-LT"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Hagelüken</a:t>
            </a:r>
            <a:r>
              <a:rPr lang="en-US" sz="1400" dirty="0">
                <a:effectLst/>
                <a:latin typeface="Calibri" panose="020F0502020204030204" pitchFamily="34" charset="0"/>
                <a:ea typeface="Calibri" panose="020F0502020204030204" pitchFamily="34" charset="0"/>
                <a:cs typeface="Times New Roman" panose="02020603050405020304" pitchFamily="18" charset="0"/>
              </a:rPr>
              <a:t>, Christian. (2014). Recycling of (Critical) metals. Critical Metals Handbook. 41-69.</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Aft>
                <a:spcPts val="0"/>
              </a:spcAft>
              <a:buFont typeface="Arial" panose="020B0604020202020204" pitchFamily="34" charset="0"/>
              <a:buChar char="•"/>
            </a:pPr>
            <a:r>
              <a:rPr lang="en-US" sz="1400" dirty="0" err="1">
                <a:effectLst/>
                <a:latin typeface="Calibri" panose="020F0502020204030204" pitchFamily="34" charset="0"/>
                <a:ea typeface="Calibri" panose="020F0502020204030204" pitchFamily="34" charset="0"/>
                <a:cs typeface="Times New Roman" panose="02020603050405020304" pitchFamily="18" charset="0"/>
              </a:rPr>
              <a:t>PlasticsEurope</a:t>
            </a:r>
            <a:r>
              <a:rPr lang="en-US" sz="1400" dirty="0">
                <a:effectLst/>
                <a:latin typeface="Calibri" panose="020F0502020204030204" pitchFamily="34" charset="0"/>
                <a:ea typeface="Calibri" panose="020F0502020204030204" pitchFamily="34" charset="0"/>
                <a:cs typeface="Times New Roman" panose="02020603050405020304" pitchFamily="18" charset="0"/>
              </a:rPr>
              <a:t>. 2018 Plastics - the Facts 2018.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PlasticsEurope</a:t>
            </a:r>
            <a:r>
              <a:rPr lang="en-US" sz="1400" dirty="0">
                <a:effectLst/>
                <a:latin typeface="Calibri" panose="020F0502020204030204" pitchFamily="34" charset="0"/>
                <a:ea typeface="Calibri" panose="020F0502020204030204" pitchFamily="34" charset="0"/>
                <a:cs typeface="Times New Roman" panose="02020603050405020304" pitchFamily="18" charset="0"/>
              </a:rPr>
              <a:t> - Association of Plastics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Aft>
                <a:spcPts val="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Manufacturers. See https://www.plasticseurope.org/en/resources/publications/619plastics-facts-2018.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Aft>
                <a:spcPts val="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Rosenboom</a:t>
            </a:r>
            <a:r>
              <a:rPr lang="en-US" sz="1400" dirty="0">
                <a:effectLst/>
                <a:latin typeface="Calibri" panose="020F0502020204030204" pitchFamily="34" charset="0"/>
                <a:ea typeface="Calibri" panose="020F0502020204030204" pitchFamily="34" charset="0"/>
                <a:cs typeface="Times New Roman" panose="02020603050405020304" pitchFamily="18" charset="0"/>
              </a:rPr>
              <a:t>, JG., Langer, R. &amp; Traverso, G. Bioplastics for a circular economy. Nat Rev Mater 7, 117–137 (2022). </a:t>
            </a:r>
            <a:r>
              <a:rPr lang="en-US" sz="1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https://doi.org/10.1038/s41578-021-00407-8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Aft>
                <a:spcPts val="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World Economic Forum, Ellen MacArthur Foundation &amp; McKinsey &amp; Company. The new plastics economy: rethinking the future of plastics (2016). Report on the envisioned shift from linear to circular plastic economies, addressing strategies such as bioplastics, advanced recycling and extended producer responsibility.</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Aft>
                <a:spcPts val="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Coates, G. W. &amp;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Getzler</a:t>
            </a:r>
            <a:r>
              <a:rPr lang="en-US" sz="1400" dirty="0">
                <a:effectLst/>
                <a:latin typeface="Calibri" panose="020F0502020204030204" pitchFamily="34" charset="0"/>
                <a:ea typeface="Calibri" panose="020F0502020204030204" pitchFamily="34" charset="0"/>
                <a:cs typeface="Times New Roman" panose="02020603050405020304" pitchFamily="18" charset="0"/>
              </a:rPr>
              <a:t>, Y. D. Y. L. Chemical recycling to monomer for an ideal, circular polymer economy. Nat. Rev. Mater. 5, 501–516 (2020).</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Aft>
                <a:spcPts val="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Anuar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Sharuddin</a:t>
            </a:r>
            <a:r>
              <a:rPr lang="en-US" sz="1400" dirty="0">
                <a:effectLst/>
                <a:latin typeface="Calibri" panose="020F0502020204030204" pitchFamily="34" charset="0"/>
                <a:ea typeface="Calibri" panose="020F0502020204030204" pitchFamily="34" charset="0"/>
                <a:cs typeface="Times New Roman" panose="02020603050405020304" pitchFamily="18" charset="0"/>
              </a:rPr>
              <a:t>, S. D.,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Abnisa</a:t>
            </a:r>
            <a:r>
              <a:rPr lang="en-US" sz="1400" dirty="0">
                <a:effectLst/>
                <a:latin typeface="Calibri" panose="020F0502020204030204" pitchFamily="34" charset="0"/>
                <a:ea typeface="Calibri" panose="020F0502020204030204" pitchFamily="34" charset="0"/>
                <a:cs typeface="Times New Roman" panose="02020603050405020304" pitchFamily="18" charset="0"/>
              </a:rPr>
              <a:t>, F., Wan Daud, W. M. A. &amp;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Aroua</a:t>
            </a:r>
            <a:r>
              <a:rPr lang="en-US" sz="1400" dirty="0">
                <a:effectLst/>
                <a:latin typeface="Calibri" panose="020F0502020204030204" pitchFamily="34" charset="0"/>
                <a:ea typeface="Calibri" panose="020F0502020204030204" pitchFamily="34" charset="0"/>
                <a:cs typeface="Times New Roman" panose="02020603050405020304" pitchFamily="18" charset="0"/>
              </a:rPr>
              <a:t>, M. K. A review on pyrolysis of plastic wastes. Energy Convers.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Manag</a:t>
            </a:r>
            <a:r>
              <a:rPr lang="en-US" sz="1400" dirty="0">
                <a:effectLst/>
                <a:latin typeface="Calibri" panose="020F0502020204030204" pitchFamily="34" charset="0"/>
                <a:ea typeface="Calibri" panose="020F0502020204030204" pitchFamily="34" charset="0"/>
                <a:cs typeface="Times New Roman" panose="02020603050405020304" pitchFamily="18" charset="0"/>
              </a:rPr>
              <a:t>. 115, 308–326 (2016).</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Aft>
                <a:spcPts val="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Harmsen</a:t>
            </a:r>
            <a:r>
              <a:rPr lang="en-US" sz="1400" dirty="0">
                <a:effectLst/>
                <a:latin typeface="Calibri" panose="020F0502020204030204" pitchFamily="34" charset="0"/>
                <a:ea typeface="Calibri" panose="020F0502020204030204" pitchFamily="34" charset="0"/>
                <a:cs typeface="Times New Roman" panose="02020603050405020304" pitchFamily="18" charset="0"/>
              </a:rPr>
              <a:t>, P. F. H.,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Hackmann</a:t>
            </a:r>
            <a:r>
              <a:rPr lang="en-US" sz="1400" dirty="0">
                <a:effectLst/>
                <a:latin typeface="Calibri" panose="020F0502020204030204" pitchFamily="34" charset="0"/>
                <a:ea typeface="Calibri" panose="020F0502020204030204" pitchFamily="34" charset="0"/>
                <a:cs typeface="Times New Roman" panose="02020603050405020304" pitchFamily="18" charset="0"/>
              </a:rPr>
              <a:t>, M. M. &amp; Bos, H. L. Green building blocks for bio-based plastics. Biofuel.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Bioprod</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Biorefin</a:t>
            </a:r>
            <a:r>
              <a:rPr lang="en-US" sz="1400" dirty="0">
                <a:effectLst/>
                <a:latin typeface="Calibri" panose="020F0502020204030204" pitchFamily="34" charset="0"/>
                <a:ea typeface="Calibri" panose="020F0502020204030204" pitchFamily="34" charset="0"/>
                <a:cs typeface="Times New Roman" panose="02020603050405020304" pitchFamily="18" charset="0"/>
              </a:rPr>
              <a:t>. 8, 306–324 (2014). Comprehensive account of synthetic monomers and how to derive them from renewable resources.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Aft>
                <a:spcPts val="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GB" sz="1400" dirty="0">
                <a:effectLst/>
                <a:latin typeface="Calibri" panose="020F0502020204030204" pitchFamily="34" charset="0"/>
                <a:ea typeface="Calibri" panose="020F0502020204030204" pitchFamily="34" charset="0"/>
                <a:cs typeface="Times New Roman" panose="02020603050405020304" pitchFamily="18" charset="0"/>
              </a:rPr>
              <a:t>Veasey TJ (1997) An overview of metals recycling by physical separation methods. Proceedings of the Institution of Mechanical Engineers, Part E: Journal of Process Mechanical Engineering </a:t>
            </a:r>
            <a:r>
              <a:rPr lang="en-GB" sz="1400" b="1" dirty="0">
                <a:effectLst/>
                <a:latin typeface="Calibri" panose="020F0502020204030204" pitchFamily="34" charset="0"/>
                <a:ea typeface="Calibri" panose="020F0502020204030204" pitchFamily="34" charset="0"/>
                <a:cs typeface="Times New Roman" panose="02020603050405020304" pitchFamily="18" charset="0"/>
              </a:rPr>
              <a:t>211</a:t>
            </a:r>
            <a:r>
              <a:rPr lang="en-GB" sz="1400" dirty="0">
                <a:effectLst/>
                <a:latin typeface="Calibri" panose="020F0502020204030204" pitchFamily="34" charset="0"/>
                <a:ea typeface="Calibri" panose="020F0502020204030204" pitchFamily="34" charset="0"/>
                <a:cs typeface="Times New Roman" panose="02020603050405020304" pitchFamily="18" charset="0"/>
              </a:rPr>
              <a:t>(1):61–64</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Aft>
                <a:spcPts val="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r>
              <a:rPr lang="en-GB" sz="1400" dirty="0">
                <a:effectLst/>
                <a:latin typeface="Calibri" panose="020F0502020204030204" pitchFamily="34" charset="0"/>
                <a:ea typeface="Calibri" panose="020F0502020204030204" pitchFamily="34" charset="0"/>
                <a:cs typeface="Times New Roman" panose="02020603050405020304" pitchFamily="18" charset="0"/>
              </a:rPr>
              <a:t>Zhan L, Xu Z (2009) Separating and Recycling Metals from Mixed Metallic Particles of Crushed Electronic Wastes by Vacuum Metallurgy. Environmental Science &amp; Technology </a:t>
            </a:r>
            <a:r>
              <a:rPr lang="en-GB" sz="1400" b="1" dirty="0">
                <a:effectLst/>
                <a:latin typeface="Calibri" panose="020F0502020204030204" pitchFamily="34" charset="0"/>
                <a:ea typeface="Calibri" panose="020F0502020204030204" pitchFamily="34" charset="0"/>
                <a:cs typeface="Times New Roman" panose="02020603050405020304" pitchFamily="18" charset="0"/>
              </a:rPr>
              <a:t>43</a:t>
            </a:r>
            <a:r>
              <a:rPr lang="en-GB" sz="1400" dirty="0">
                <a:effectLst/>
                <a:latin typeface="Calibri" panose="020F0502020204030204" pitchFamily="34" charset="0"/>
                <a:ea typeface="Calibri" panose="020F0502020204030204" pitchFamily="34" charset="0"/>
                <a:cs typeface="Times New Roman" panose="02020603050405020304" pitchFamily="18" charset="0"/>
              </a:rPr>
              <a:t>(18):7074–7078</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indent="-171450">
              <a:spcAft>
                <a:spcPts val="0"/>
              </a:spcAf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 Ali UM (2018) Electrochemical Separation and Purification of Metals from WEEE. LAP Lambert Academic Publishing</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194310" indent="-171450">
              <a:spcAft>
                <a:spcPts val="0"/>
              </a:spcAft>
              <a:buFont typeface="Arial" panose="020B0604020202020204" pitchFamily="34" charset="0"/>
              <a:buChar char="•"/>
            </a:pPr>
            <a:r>
              <a:rPr lang="en-GB" sz="1400" dirty="0">
                <a:effectLst/>
                <a:latin typeface="Calibri" panose="020F0502020204030204" pitchFamily="34" charset="0"/>
                <a:ea typeface="Calibri" panose="020F0502020204030204" pitchFamily="34" charset="0"/>
              </a:rPr>
              <a:t>COMMUNICATION FROM THE COMMISSION TO THE EUROPEAN PARLIAMENT, THE COUNCIL, THE EUROPEAN ECONOMIC AND SOCIAL COMMITTEE AND THE COMMITTEE OF THE REGIONS Critical Raw Materials Resilience: Charting a Path towards greater Security and Sustainability COM/2020/474 final</a:t>
            </a:r>
            <a:endParaRPr lang="en-US" sz="1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3867663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281869" y="2446404"/>
            <a:ext cx="9570666" cy="550863"/>
          </a:xfrm>
        </p:spPr>
        <p:txBody>
          <a:bodyPr>
            <a:normAutofit fontScale="90000"/>
          </a:bodyPr>
          <a:lstStyle/>
          <a:p>
            <a:pPr algn="ctr"/>
            <a:r>
              <a:rPr lang="en-US" sz="4900" dirty="0">
                <a:solidFill>
                  <a:srgbClr val="FF0000"/>
                </a:solidFill>
              </a:rPr>
              <a:t>slides with training material</a:t>
            </a:r>
            <a:endParaRPr lang="de-AT" dirty="0">
              <a:solidFill>
                <a:srgbClr val="FF0000"/>
              </a:solidFill>
            </a:endParaRPr>
          </a:p>
        </p:txBody>
      </p:sp>
      <p:sp>
        <p:nvSpPr>
          <p:cNvPr id="6" name="TextBox 5">
            <a:extLst>
              <a:ext uri="{FF2B5EF4-FFF2-40B4-BE49-F238E27FC236}">
                <a16:creationId xmlns:a16="http://schemas.microsoft.com/office/drawing/2014/main" id="{1EC72171-6765-3AC6-96D3-7E433837B24C}"/>
              </a:ext>
            </a:extLst>
          </p:cNvPr>
          <p:cNvSpPr txBox="1"/>
          <p:nvPr/>
        </p:nvSpPr>
        <p:spPr>
          <a:xfrm>
            <a:off x="11348813" y="6557996"/>
            <a:ext cx="2256090" cy="215444"/>
          </a:xfrm>
          <a:prstGeom prst="rect">
            <a:avLst/>
          </a:prstGeom>
          <a:noFill/>
        </p:spPr>
        <p:txBody>
          <a:bodyPr wrap="square" lIns="0" tIns="0" rIns="0" bIns="0" rtlCol="0" anchor="ctr">
            <a:spAutoFit/>
          </a:bodyPr>
          <a:lstStyle/>
          <a:p>
            <a:r>
              <a:rPr lang="lt-LT" sz="1400" b="1" dirty="0">
                <a:solidFill>
                  <a:schemeClr val="bg1"/>
                </a:solidFill>
              </a:rPr>
              <a:t>©Pixabay</a:t>
            </a:r>
          </a:p>
        </p:txBody>
      </p:sp>
    </p:spTree>
    <p:extLst>
      <p:ext uri="{BB962C8B-B14F-4D97-AF65-F5344CB8AC3E}">
        <p14:creationId xmlns:p14="http://schemas.microsoft.com/office/powerpoint/2010/main" val="34248634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E4D48F98-5C09-FF70-D0D3-D09638E8EC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9" r="-1" b="-1"/>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2055" name="Rectangle 2054">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a:extLst>
              <a:ext uri="{FF2B5EF4-FFF2-40B4-BE49-F238E27FC236}">
                <a16:creationId xmlns:a16="http://schemas.microsoft.com/office/drawing/2014/main" id="{0C4EBDED-5A15-1EFA-C901-7668EB38CB08}"/>
              </a:ext>
            </a:extLst>
          </p:cNvPr>
          <p:cNvSpPr>
            <a:spLocks noGrp="1"/>
          </p:cNvSpPr>
          <p:nvPr>
            <p:ph type="title"/>
          </p:nvPr>
        </p:nvSpPr>
        <p:spPr>
          <a:xfrm>
            <a:off x="523875" y="5317240"/>
            <a:ext cx="11210925" cy="744836"/>
          </a:xfrm>
        </p:spPr>
        <p:txBody>
          <a:bodyPr vert="horz" lIns="91440" tIns="45720" rIns="91440" bIns="45720" rtlCol="0" anchor="ctr">
            <a:normAutofit/>
          </a:bodyPr>
          <a:lstStyle/>
          <a:p>
            <a:r>
              <a:rPr lang="en-US" dirty="0"/>
              <a:t>Plastic in C</a:t>
            </a:r>
            <a:r>
              <a:rPr lang="lt-LT" dirty="0" err="1"/>
              <a:t>ircular</a:t>
            </a:r>
            <a:r>
              <a:rPr lang="lt-LT" dirty="0"/>
              <a:t> </a:t>
            </a:r>
            <a:r>
              <a:rPr lang="en-US" dirty="0"/>
              <a:t>E</a:t>
            </a:r>
            <a:r>
              <a:rPr lang="lt-LT" dirty="0" err="1"/>
              <a:t>conomy</a:t>
            </a:r>
            <a:endParaRPr lang="en-US" dirty="0"/>
          </a:p>
        </p:txBody>
      </p:sp>
      <p:cxnSp>
        <p:nvCxnSpPr>
          <p:cNvPr id="2057" name="Straight Connector 2056">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2059" name="Straight Connector 2058">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56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E7EE8D8-480D-9262-8845-565FACDDF3D1}"/>
              </a:ext>
            </a:extLst>
          </p:cNvPr>
          <p:cNvSpPr>
            <a:spLocks noGrp="1"/>
          </p:cNvSpPr>
          <p:nvPr>
            <p:ph type="title"/>
          </p:nvPr>
        </p:nvSpPr>
        <p:spPr/>
        <p:txBody>
          <a:bodyPr/>
          <a:lstStyle/>
          <a:p>
            <a:r>
              <a:rPr lang="en-US" dirty="0"/>
              <a:t>Plastic in C</a:t>
            </a:r>
            <a:r>
              <a:rPr lang="lt-LT" dirty="0" err="1"/>
              <a:t>ircular</a:t>
            </a:r>
            <a:r>
              <a:rPr lang="lt-LT" dirty="0"/>
              <a:t> </a:t>
            </a:r>
            <a:r>
              <a:rPr lang="en-US" dirty="0"/>
              <a:t>E</a:t>
            </a:r>
            <a:r>
              <a:rPr lang="lt-LT" dirty="0" err="1"/>
              <a:t>conomy</a:t>
            </a:r>
            <a:endParaRPr lang="en-US" dirty="0"/>
          </a:p>
        </p:txBody>
      </p:sp>
      <p:pic>
        <p:nvPicPr>
          <p:cNvPr id="3" name="Paveikslėlis 2">
            <a:extLst>
              <a:ext uri="{FF2B5EF4-FFF2-40B4-BE49-F238E27FC236}">
                <a16:creationId xmlns:a16="http://schemas.microsoft.com/office/drawing/2014/main" id="{71EA84A9-FD14-F8AB-8202-D138FFCB5AE0}"/>
              </a:ext>
            </a:extLst>
          </p:cNvPr>
          <p:cNvPicPr>
            <a:picLocks noChangeAspect="1"/>
          </p:cNvPicPr>
          <p:nvPr/>
        </p:nvPicPr>
        <p:blipFill>
          <a:blip r:embed="rId3"/>
          <a:stretch>
            <a:fillRect/>
          </a:stretch>
        </p:blipFill>
        <p:spPr>
          <a:xfrm>
            <a:off x="2244354" y="1089436"/>
            <a:ext cx="6317755" cy="4346615"/>
          </a:xfrm>
          <a:prstGeom prst="rect">
            <a:avLst/>
          </a:prstGeom>
        </p:spPr>
      </p:pic>
      <p:sp>
        <p:nvSpPr>
          <p:cNvPr id="5" name="TextBox 4">
            <a:extLst>
              <a:ext uri="{FF2B5EF4-FFF2-40B4-BE49-F238E27FC236}">
                <a16:creationId xmlns:a16="http://schemas.microsoft.com/office/drawing/2014/main" id="{07FC6ABB-9EF7-15C3-66CA-B1BCED37A70E}"/>
              </a:ext>
            </a:extLst>
          </p:cNvPr>
          <p:cNvSpPr txBox="1"/>
          <p:nvPr/>
        </p:nvSpPr>
        <p:spPr>
          <a:xfrm>
            <a:off x="660400" y="5588926"/>
            <a:ext cx="10053782" cy="646331"/>
          </a:xfrm>
          <a:prstGeom prst="rect">
            <a:avLst/>
          </a:prstGeom>
          <a:noFill/>
        </p:spPr>
        <p:txBody>
          <a:bodyPr wrap="square">
            <a:spAutoFit/>
          </a:bodyPr>
          <a:lstStyle/>
          <a:p>
            <a:r>
              <a:rPr lang="en-US" sz="1800" dirty="0">
                <a:solidFill>
                  <a:srgbClr val="000000"/>
                </a:solidFill>
                <a:effectLst/>
                <a:latin typeface="Calibri" panose="020F0502020204030204" pitchFamily="34" charset="0"/>
                <a:ea typeface="Times New Roman" panose="02020603050405020304" pitchFamily="18" charset="0"/>
              </a:rPr>
              <a:t>Normalized global total plastics production per person as a function of year. The dashed line represents a polynomial extrapolation of both production and population figures (</a:t>
            </a:r>
            <a:r>
              <a:rPr lang="en-GB" sz="1800" dirty="0">
                <a:solidFill>
                  <a:srgbClr val="000000"/>
                </a:solidFill>
                <a:effectLst/>
                <a:latin typeface="Calibri" panose="020F0502020204030204" pitchFamily="34" charset="0"/>
                <a:ea typeface="Times New Roman" panose="02020603050405020304" pitchFamily="18" charset="0"/>
              </a:rPr>
              <a:t>Bucknall, 2020)</a:t>
            </a:r>
            <a:r>
              <a:rPr lang="en-US" sz="1800" dirty="0">
                <a:solidFill>
                  <a:srgbClr val="000000"/>
                </a:solidFill>
                <a:effectLst/>
                <a:latin typeface="Calibri" panose="020F0502020204030204" pitchFamily="34" charset="0"/>
                <a:ea typeface="Times New Roman" panose="02020603050405020304" pitchFamily="18" charset="0"/>
              </a:rPr>
              <a:t>. </a:t>
            </a:r>
            <a:endParaRPr lang="en-US" dirty="0"/>
          </a:p>
        </p:txBody>
      </p:sp>
    </p:spTree>
    <p:extLst>
      <p:ext uri="{BB962C8B-B14F-4D97-AF65-F5344CB8AC3E}">
        <p14:creationId xmlns:p14="http://schemas.microsoft.com/office/powerpoint/2010/main" val="3687147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E7EE8D8-480D-9262-8845-565FACDDF3D1}"/>
              </a:ext>
            </a:extLst>
          </p:cNvPr>
          <p:cNvSpPr>
            <a:spLocks noGrp="1"/>
          </p:cNvSpPr>
          <p:nvPr>
            <p:ph type="title"/>
          </p:nvPr>
        </p:nvSpPr>
        <p:spPr/>
        <p:txBody>
          <a:bodyPr/>
          <a:lstStyle/>
          <a:p>
            <a:r>
              <a:rPr lang="en-US" dirty="0"/>
              <a:t>Plastic in C</a:t>
            </a:r>
            <a:r>
              <a:rPr lang="lt-LT" dirty="0" err="1"/>
              <a:t>ircular</a:t>
            </a:r>
            <a:r>
              <a:rPr lang="lt-LT" dirty="0"/>
              <a:t> </a:t>
            </a:r>
            <a:r>
              <a:rPr lang="en-US" dirty="0"/>
              <a:t>E</a:t>
            </a:r>
            <a:r>
              <a:rPr lang="lt-LT" dirty="0" err="1"/>
              <a:t>conomy</a:t>
            </a:r>
            <a:endParaRPr lang="en-US" dirty="0"/>
          </a:p>
        </p:txBody>
      </p:sp>
      <p:sp>
        <p:nvSpPr>
          <p:cNvPr id="6" name="TextBox 5">
            <a:extLst>
              <a:ext uri="{FF2B5EF4-FFF2-40B4-BE49-F238E27FC236}">
                <a16:creationId xmlns:a16="http://schemas.microsoft.com/office/drawing/2014/main" id="{0D280697-DC9A-DA05-ADB3-B5DA51ECA1A1}"/>
              </a:ext>
            </a:extLst>
          </p:cNvPr>
          <p:cNvSpPr txBox="1"/>
          <p:nvPr/>
        </p:nvSpPr>
        <p:spPr>
          <a:xfrm>
            <a:off x="994410" y="1403032"/>
            <a:ext cx="9521190" cy="4893647"/>
          </a:xfrm>
          <a:prstGeom prst="rect">
            <a:avLst/>
          </a:prstGeom>
          <a:noFill/>
        </p:spPr>
        <p:txBody>
          <a:bodyPr wrap="square">
            <a:spAutoFit/>
          </a:bodyPr>
          <a:lstStyle/>
          <a:p>
            <a:pPr marL="285750" indent="-285750">
              <a:spcBef>
                <a:spcPts val="1200"/>
              </a:spcBef>
              <a:buFont typeface="Arial" panose="020B0604020202020204" pitchFamily="34" charset="0"/>
              <a:buChar char="•"/>
            </a:pPr>
            <a:r>
              <a:rPr lang="en-US" sz="2400" dirty="0">
                <a:solidFill>
                  <a:srgbClr val="000000"/>
                </a:solidFill>
                <a:effectLst/>
                <a:latin typeface="Calibri" panose="020F0502020204030204" pitchFamily="34" charset="0"/>
                <a:ea typeface="Times New Roman" panose="02020603050405020304" pitchFamily="18" charset="0"/>
              </a:rPr>
              <a:t>The global population has increased from about 2.5 billion in 1950 to 7.7 billion people today, i.e., a threefold increase. </a:t>
            </a:r>
            <a:endParaRPr lang="lt-LT" sz="2400" dirty="0">
              <a:solidFill>
                <a:srgbClr val="000000"/>
              </a:solidFill>
              <a:effectLst/>
              <a:latin typeface="Calibri" panose="020F0502020204030204" pitchFamily="34" charset="0"/>
              <a:ea typeface="Times New Roman" panose="02020603050405020304" pitchFamily="18" charset="0"/>
            </a:endParaRPr>
          </a:p>
          <a:p>
            <a:pPr marL="285750" indent="-285750">
              <a:spcBef>
                <a:spcPts val="1200"/>
              </a:spcBef>
              <a:buFont typeface="Arial" panose="020B0604020202020204" pitchFamily="34" charset="0"/>
              <a:buChar char="•"/>
            </a:pPr>
            <a:r>
              <a:rPr lang="en-US" sz="2400" dirty="0">
                <a:solidFill>
                  <a:srgbClr val="000000"/>
                </a:solidFill>
                <a:effectLst/>
                <a:latin typeface="Calibri" panose="020F0502020204030204" pitchFamily="34" charset="0"/>
                <a:ea typeface="Times New Roman" panose="02020603050405020304" pitchFamily="18" charset="0"/>
              </a:rPr>
              <a:t>By comparison, the normalized plastics production, i.e., the mass produced per capita per year averaged across the global population, shows that there has been an almost 50-fold increase in the mass of plastics per capita generated over this period</a:t>
            </a:r>
            <a:r>
              <a:rPr lang="lt-LT" sz="2400" dirty="0">
                <a:solidFill>
                  <a:srgbClr val="000000"/>
                </a:solidFill>
                <a:effectLst/>
                <a:latin typeface="Calibri" panose="020F0502020204030204" pitchFamily="34" charset="0"/>
                <a:ea typeface="Times New Roman" panose="02020603050405020304" pitchFamily="18" charset="0"/>
              </a:rPr>
              <a:t>.</a:t>
            </a:r>
          </a:p>
          <a:p>
            <a:pPr marL="285750" indent="-285750">
              <a:spcBef>
                <a:spcPts val="1200"/>
              </a:spcBef>
              <a:buFont typeface="Arial" panose="020B0604020202020204" pitchFamily="34" charset="0"/>
              <a:buChar char="•"/>
            </a:pPr>
            <a:r>
              <a:rPr lang="en-US" sz="2400" dirty="0">
                <a:solidFill>
                  <a:srgbClr val="000000"/>
                </a:solidFill>
                <a:effectLst/>
                <a:latin typeface="Calibri" panose="020F0502020204030204" pitchFamily="34" charset="0"/>
                <a:ea typeface="Times New Roman" panose="02020603050405020304" pitchFamily="18" charset="0"/>
              </a:rPr>
              <a:t>Even with the rise in recycling practices over recent years, most end-of-life plastics are currently either still sent to landﬁll or increasingly incinerated for energy recovery, both practices that not only damage the environment in different ways, but also represent an enormous loss of a valuable resource. </a:t>
            </a:r>
            <a:endParaRPr lang="lt-LT" sz="2400" dirty="0">
              <a:solidFill>
                <a:srgbClr val="000000"/>
              </a:solidFill>
              <a:effectLst/>
              <a:latin typeface="Calibri" panose="020F0502020204030204" pitchFamily="34" charset="0"/>
              <a:ea typeface="Times New Roman" panose="02020603050405020304" pitchFamily="18" charset="0"/>
            </a:endParaRPr>
          </a:p>
          <a:p>
            <a:pPr>
              <a:spcBef>
                <a:spcPts val="1200"/>
              </a:spcBef>
            </a:pPr>
            <a:endParaRPr lang="lt-LT" sz="1800" dirty="0">
              <a:solidFill>
                <a:srgbClr val="000000"/>
              </a:solidFill>
              <a:effectLst/>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34827780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AB416A4-5C1D-7BEB-36F1-1E665961C36E}"/>
              </a:ext>
            </a:extLst>
          </p:cNvPr>
          <p:cNvSpPr>
            <a:spLocks noGrp="1"/>
          </p:cNvSpPr>
          <p:nvPr>
            <p:ph type="title"/>
          </p:nvPr>
        </p:nvSpPr>
        <p:spPr/>
        <p:txBody>
          <a:bodyPr/>
          <a:lstStyle/>
          <a:p>
            <a:r>
              <a:rPr lang="en-US" dirty="0"/>
              <a:t>Plastic in C</a:t>
            </a:r>
            <a:r>
              <a:rPr lang="lt-LT" dirty="0" err="1"/>
              <a:t>ircular</a:t>
            </a:r>
            <a:r>
              <a:rPr lang="lt-LT" dirty="0"/>
              <a:t> </a:t>
            </a:r>
            <a:r>
              <a:rPr lang="en-US" dirty="0"/>
              <a:t>E</a:t>
            </a:r>
            <a:r>
              <a:rPr lang="lt-LT" dirty="0" err="1"/>
              <a:t>conomy</a:t>
            </a:r>
            <a:endParaRPr lang="en-US" dirty="0"/>
          </a:p>
        </p:txBody>
      </p:sp>
      <p:pic>
        <p:nvPicPr>
          <p:cNvPr id="4" name="Paveikslėlis 3">
            <a:extLst>
              <a:ext uri="{FF2B5EF4-FFF2-40B4-BE49-F238E27FC236}">
                <a16:creationId xmlns:a16="http://schemas.microsoft.com/office/drawing/2014/main" id="{EB285F3E-E1DD-9A38-A6AD-CA3567C737AE}"/>
              </a:ext>
            </a:extLst>
          </p:cNvPr>
          <p:cNvPicPr>
            <a:picLocks noChangeAspect="1"/>
          </p:cNvPicPr>
          <p:nvPr/>
        </p:nvPicPr>
        <p:blipFill>
          <a:blip r:embed="rId3"/>
          <a:stretch>
            <a:fillRect/>
          </a:stretch>
        </p:blipFill>
        <p:spPr>
          <a:xfrm>
            <a:off x="1799518" y="950976"/>
            <a:ext cx="8027271" cy="5907024"/>
          </a:xfrm>
          <a:prstGeom prst="rect">
            <a:avLst/>
          </a:prstGeom>
        </p:spPr>
      </p:pic>
    </p:spTree>
    <p:extLst>
      <p:ext uri="{BB962C8B-B14F-4D97-AF65-F5344CB8AC3E}">
        <p14:creationId xmlns:p14="http://schemas.microsoft.com/office/powerpoint/2010/main" val="1849589448"/>
      </p:ext>
    </p:extLst>
  </p:cSld>
  <p:clrMapOvr>
    <a:masterClrMapping/>
  </p:clrMapOvr>
</p:sld>
</file>

<file path=ppt/theme/theme1.xml><?xml version="1.0" encoding="utf-8"?>
<a:theme xmlns:a="http://schemas.openxmlformats.org/drawingml/2006/main" name="Office">
  <a:themeElements>
    <a:clrScheme name="BSR / Color Palette">
      <a:dk1>
        <a:srgbClr val="4B4B4D"/>
      </a:dk1>
      <a:lt1>
        <a:srgbClr val="FFFFFF"/>
      </a:lt1>
      <a:dk2>
        <a:srgbClr val="004E84"/>
      </a:dk2>
      <a:lt2>
        <a:srgbClr val="FFFFFF"/>
      </a:lt2>
      <a:accent1>
        <a:srgbClr val="6B9BC2"/>
      </a:accent1>
      <a:accent2>
        <a:srgbClr val="377F77"/>
      </a:accent2>
      <a:accent3>
        <a:srgbClr val="AC3287"/>
      </a:accent3>
      <a:accent4>
        <a:srgbClr val="FFA829"/>
      </a:accent4>
      <a:accent5>
        <a:srgbClr val="8E8C8C"/>
      </a:accent5>
      <a:accent6>
        <a:srgbClr val="64AE53"/>
      </a:accent6>
      <a:hlink>
        <a:srgbClr val="8AB419"/>
      </a:hlink>
      <a:folHlink>
        <a:srgbClr val="8AB41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ctr">
        <a:spAutoFit/>
      </a:bodyPr>
      <a:lstStyle>
        <a:defPPr>
          <a:defRPr sz="4000" b="1" dirty="0" err="1">
            <a:solidFill>
              <a:srgbClr val="004E84"/>
            </a:solidFill>
          </a:defRPr>
        </a:defPPr>
      </a:lstStyle>
    </a:txDef>
  </a:objectDefaults>
  <a:extraClrSchemeLst/>
  <a:custClrLst>
    <a:custClr name="Deep Blue">
      <a:srgbClr val="004E84"/>
    </a:custClr>
    <a:custClr name="Bright Blue">
      <a:srgbClr val="007BB2"/>
    </a:custClr>
    <a:custClr name="Green">
      <a:srgbClr val="8AB419"/>
    </a:custClr>
    <a:custClr name="Warm Black">
      <a:srgbClr val="4B4B4B"/>
    </a:custClr>
    <a:custClr name="NO USE">
      <a:srgbClr val="F5FF00"/>
    </a:custClr>
    <a:custClr name="Deep Blue 57">
      <a:srgbClr val="7B8EB3"/>
    </a:custClr>
    <a:custClr name="Deep Blue 12">
      <a:srgbClr val="E4E5EE"/>
    </a:custClr>
    <a:custClr name="Bright Blue 57">
      <a:srgbClr val="89AFD1"/>
    </a:custClr>
    <a:custClr name="Bright Blue 12">
      <a:srgbClr val="E8EEF5"/>
    </a:custClr>
    <a:custClr name="Green 57">
      <a:srgbClr val="C1D488"/>
    </a:custClr>
    <a:custClr name="Green 12">
      <a:srgbClr val="F3F6E7"/>
    </a:custClr>
    <a:custClr name="NO USE">
      <a:srgbClr val="F5FF00"/>
    </a:custClr>
    <a:custClr name="Priority 1">
      <a:srgbClr val="CF9519"/>
    </a:custClr>
    <a:custClr name="Priority 2">
      <a:srgbClr val="5D7997"/>
    </a:custClr>
    <a:custClr name="Priority 3">
      <a:srgbClr val="5C8064"/>
    </a:custClr>
    <a:custClr name="Priority 4">
      <a:srgbClr val="8C8282"/>
    </a:custClr>
    <a:custClr name="NO USE">
      <a:srgbClr val="F5FF00"/>
    </a:custClr>
    <a:custClr name="ADD ON 1">
      <a:srgbClr val="6B9BC2"/>
    </a:custClr>
    <a:custClr name="ADD ON 2">
      <a:srgbClr val="A1A970"/>
    </a:custClr>
    <a:custClr name="ADD ON 3">
      <a:srgbClr val="CF8787"/>
    </a:custClr>
    <a:custClr name="ADD ON 4">
      <a:srgbClr val="FED440"/>
    </a:custClr>
    <a:custClr name="ADD ON 5">
      <a:srgbClr val="8E8C8C"/>
    </a:custClr>
    <a:custClr name="ADD ON 6">
      <a:srgbClr val="64AE53"/>
    </a:custClr>
    <a:custClr name="ADD ON 7">
      <a:srgbClr val="C86B35"/>
    </a:custClr>
    <a:custClr name="ADD ON 8">
      <a:srgbClr val="B134D8"/>
    </a:custClr>
    <a:custClr name="ADD ON 9">
      <a:srgbClr val="574C4C"/>
    </a:custClr>
    <a:custClr name="ADD ON 10">
      <a:srgbClr val="D62E3F"/>
    </a:custClr>
    <a:custClr name="ADD ON 11">
      <a:srgbClr val="C79F37"/>
    </a:custClr>
  </a:custClr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a:themeElements>
    <a:clrScheme name="BSR / Color Palette">
      <a:dk1>
        <a:srgbClr val="4B4B4D"/>
      </a:dk1>
      <a:lt1>
        <a:srgbClr val="FFFFFF"/>
      </a:lt1>
      <a:dk2>
        <a:srgbClr val="004E84"/>
      </a:dk2>
      <a:lt2>
        <a:srgbClr val="FFFFFF"/>
      </a:lt2>
      <a:accent1>
        <a:srgbClr val="6B9BC2"/>
      </a:accent1>
      <a:accent2>
        <a:srgbClr val="377F77"/>
      </a:accent2>
      <a:accent3>
        <a:srgbClr val="AC3287"/>
      </a:accent3>
      <a:accent4>
        <a:srgbClr val="FFA829"/>
      </a:accent4>
      <a:accent5>
        <a:srgbClr val="8E8C8C"/>
      </a:accent5>
      <a:accent6>
        <a:srgbClr val="64AE53"/>
      </a:accent6>
      <a:hlink>
        <a:srgbClr val="8AB419"/>
      </a:hlink>
      <a:folHlink>
        <a:srgbClr val="8AB419"/>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ctr">
        <a:spAutoFit/>
      </a:bodyPr>
      <a:lstStyle>
        <a:defPPr>
          <a:defRPr sz="4000" b="1" dirty="0" err="1">
            <a:solidFill>
              <a:srgbClr val="004E84"/>
            </a:solidFill>
          </a:defRPr>
        </a:defPPr>
      </a:lstStyle>
    </a:txDef>
  </a:objectDefaults>
  <a:extraClrSchemeLst/>
  <a:custClrLst>
    <a:custClr name="Deep Blue">
      <a:srgbClr val="004E84"/>
    </a:custClr>
    <a:custClr name="Bright Blue">
      <a:srgbClr val="007BB2"/>
    </a:custClr>
    <a:custClr name="Green">
      <a:srgbClr val="8AB419"/>
    </a:custClr>
    <a:custClr name="Warm Black">
      <a:srgbClr val="4B4B4B"/>
    </a:custClr>
    <a:custClr name="NO USE">
      <a:srgbClr val="F5FF00"/>
    </a:custClr>
    <a:custClr name="Deep Blue 57">
      <a:srgbClr val="7B8EB3"/>
    </a:custClr>
    <a:custClr name="Deep Blue 12">
      <a:srgbClr val="E4E5EE"/>
    </a:custClr>
    <a:custClr name="Bright Blue 57">
      <a:srgbClr val="89AFD1"/>
    </a:custClr>
    <a:custClr name="Bright Blue 12">
      <a:srgbClr val="E8EEF5"/>
    </a:custClr>
    <a:custClr name="Green 57">
      <a:srgbClr val="C1D488"/>
    </a:custClr>
    <a:custClr name="Green 12">
      <a:srgbClr val="F3F6E7"/>
    </a:custClr>
    <a:custClr name="NO USE">
      <a:srgbClr val="F5FF00"/>
    </a:custClr>
    <a:custClr name="Priority 1">
      <a:srgbClr val="CF9519"/>
    </a:custClr>
    <a:custClr name="Priority 2">
      <a:srgbClr val="5D7997"/>
    </a:custClr>
    <a:custClr name="Priority 3">
      <a:srgbClr val="5C8064"/>
    </a:custClr>
    <a:custClr name="Priority 4">
      <a:srgbClr val="8C8282"/>
    </a:custClr>
    <a:custClr name="NO USE">
      <a:srgbClr val="F5FF00"/>
    </a:custClr>
    <a:custClr name="ADD ON 1">
      <a:srgbClr val="6B9BC2"/>
    </a:custClr>
    <a:custClr name="ADD ON 2">
      <a:srgbClr val="A1A970"/>
    </a:custClr>
    <a:custClr name="ADD ON 3">
      <a:srgbClr val="CF8787"/>
    </a:custClr>
    <a:custClr name="ADD ON 4">
      <a:srgbClr val="FED440"/>
    </a:custClr>
    <a:custClr name="ADD ON 5">
      <a:srgbClr val="8E8C8C"/>
    </a:custClr>
    <a:custClr name="ADD ON 6">
      <a:srgbClr val="64AE53"/>
    </a:custClr>
    <a:custClr name="ADD ON 7">
      <a:srgbClr val="C86B35"/>
    </a:custClr>
    <a:custClr name="ADD ON 8">
      <a:srgbClr val="B134D8"/>
    </a:custClr>
    <a:custClr name="ADD ON 9">
      <a:srgbClr val="574C4C"/>
    </a:custClr>
    <a:custClr name="ADD ON 10">
      <a:srgbClr val="D62E3F"/>
    </a:custClr>
    <a:custClr name="ADD ON 11">
      <a:srgbClr val="C79F37"/>
    </a:custClr>
  </a:custClr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BSR / Color Palette">
    <a:dk1>
      <a:srgbClr val="4B4B4D"/>
    </a:dk1>
    <a:lt1>
      <a:srgbClr val="FFFFFF"/>
    </a:lt1>
    <a:dk2>
      <a:srgbClr val="004E84"/>
    </a:dk2>
    <a:lt2>
      <a:srgbClr val="FFFFFF"/>
    </a:lt2>
    <a:accent1>
      <a:srgbClr val="6B9BC2"/>
    </a:accent1>
    <a:accent2>
      <a:srgbClr val="377F77"/>
    </a:accent2>
    <a:accent3>
      <a:srgbClr val="AC3287"/>
    </a:accent3>
    <a:accent4>
      <a:srgbClr val="FFA829"/>
    </a:accent4>
    <a:accent5>
      <a:srgbClr val="8E8C8C"/>
    </a:accent5>
    <a:accent6>
      <a:srgbClr val="64AE53"/>
    </a:accent6>
    <a:hlink>
      <a:srgbClr val="8AB419"/>
    </a:hlink>
    <a:folHlink>
      <a:srgbClr val="8AB419"/>
    </a:folHlink>
  </a:clrScheme>
</a:themeOverride>
</file>

<file path=docProps/app.xml><?xml version="1.0" encoding="utf-8"?>
<Properties xmlns="http://schemas.openxmlformats.org/officeDocument/2006/extended-properties" xmlns:vt="http://schemas.openxmlformats.org/officeDocument/2006/docPropsVTypes">
  <TotalTime>556</TotalTime>
  <Words>12825</Words>
  <Application>Microsoft Office PowerPoint</Application>
  <PresentationFormat>Plačiaekranė</PresentationFormat>
  <Paragraphs>467</Paragraphs>
  <Slides>55</Slides>
  <Notes>36</Notes>
  <HiddenSlides>0</HiddenSlides>
  <MMClips>0</MMClips>
  <ScaleCrop>false</ScaleCrop>
  <HeadingPairs>
    <vt:vector size="6" baseType="variant">
      <vt:variant>
        <vt:lpstr>Naudojami šriftai</vt:lpstr>
      </vt:variant>
      <vt:variant>
        <vt:i4>14</vt:i4>
      </vt:variant>
      <vt:variant>
        <vt:lpstr>Tema</vt:lpstr>
      </vt:variant>
      <vt:variant>
        <vt:i4>2</vt:i4>
      </vt:variant>
      <vt:variant>
        <vt:lpstr>Skaidrių pavadinimai</vt:lpstr>
      </vt:variant>
      <vt:variant>
        <vt:i4>55</vt:i4>
      </vt:variant>
    </vt:vector>
  </HeadingPairs>
  <TitlesOfParts>
    <vt:vector size="71" baseType="lpstr">
      <vt:lpstr>akzidenz-grotesk</vt:lpstr>
      <vt:lpstr>-apple-system</vt:lpstr>
      <vt:lpstr>Arial</vt:lpstr>
      <vt:lpstr>Calibri</vt:lpstr>
      <vt:lpstr>camptonmedium</vt:lpstr>
      <vt:lpstr>daxprobold</vt:lpstr>
      <vt:lpstr>daxpro-regularregular</vt:lpstr>
      <vt:lpstr>futura-pt</vt:lpstr>
      <vt:lpstr>Helvetica</vt:lpstr>
      <vt:lpstr>inherit</vt:lpstr>
      <vt:lpstr>Karla</vt:lpstr>
      <vt:lpstr>myriad-pro-condensed</vt:lpstr>
      <vt:lpstr>Neris</vt:lpstr>
      <vt:lpstr>Roboto</vt:lpstr>
      <vt:lpstr>Office</vt:lpstr>
      <vt:lpstr>1_Office</vt:lpstr>
      <vt:lpstr>„PowerPoint“ pateiktis</vt:lpstr>
      <vt:lpstr>Training outcomes</vt:lpstr>
      <vt:lpstr>Training Plan</vt:lpstr>
      <vt:lpstr>Introduction –  Role of waste as a resource in CE</vt:lpstr>
      <vt:lpstr>Technical and organic materials</vt:lpstr>
      <vt:lpstr>Plastic in Circular Economy</vt:lpstr>
      <vt:lpstr>Plastic in Circular Economy</vt:lpstr>
      <vt:lpstr>Plastic in Circular Economy</vt:lpstr>
      <vt:lpstr>Plastic in Circular Economy</vt:lpstr>
      <vt:lpstr>Eliminate the plastics we don’t need</vt:lpstr>
      <vt:lpstr>Bioplastic in Circular Economy</vt:lpstr>
      <vt:lpstr>Bioplastic in Circular Economy</vt:lpstr>
      <vt:lpstr>Types of bioplastic</vt:lpstr>
      <vt:lpstr>Types of bioplastic</vt:lpstr>
      <vt:lpstr>Global production capacities of bioplastic</vt:lpstr>
      <vt:lpstr>The circular plastic economy. (Rosenboom, JG., et al., 2022)</vt:lpstr>
      <vt:lpstr>‘Custom’ compostability/biodegradability labels</vt:lpstr>
      <vt:lpstr>Labelling bioplastics</vt:lpstr>
      <vt:lpstr>Steel and metals in CE</vt:lpstr>
      <vt:lpstr>Steel and metals in CE</vt:lpstr>
      <vt:lpstr>Steel and metals in CE</vt:lpstr>
      <vt:lpstr>Steel and metals in CE</vt:lpstr>
      <vt:lpstr>Processing of Metals in Makerspace</vt:lpstr>
      <vt:lpstr>Which metals can be welded?</vt:lpstr>
      <vt:lpstr>Wood, pulp and paper in CE</vt:lpstr>
      <vt:lpstr>Timber in CE</vt:lpstr>
      <vt:lpstr>Timber in CE</vt:lpstr>
      <vt:lpstr>Wood and paper in CE</vt:lpstr>
      <vt:lpstr>Paper in CE</vt:lpstr>
      <vt:lpstr>FSC® (Forest Stewardship Council) and PEFC™ (the Programme for the Endorsement of Forest Certification) labels</vt:lpstr>
      <vt:lpstr>Glass in CE</vt:lpstr>
      <vt:lpstr>Circularity of Glass</vt:lpstr>
      <vt:lpstr>Circularity of Glass</vt:lpstr>
      <vt:lpstr>Collection and Recycling</vt:lpstr>
      <vt:lpstr>Glass in CE</vt:lpstr>
      <vt:lpstr>Critical materials</vt:lpstr>
      <vt:lpstr>Critical materials</vt:lpstr>
      <vt:lpstr>Short-term (2020–2025) and Medium-term (2025–2035) U.S. criticality matrix</vt:lpstr>
      <vt:lpstr>„PowerPoint“ pateiktis</vt:lpstr>
      <vt:lpstr>Critical materials</vt:lpstr>
      <vt:lpstr>Critical materials</vt:lpstr>
      <vt:lpstr>What are eco-materials?</vt:lpstr>
      <vt:lpstr>Eco-materials</vt:lpstr>
      <vt:lpstr>Eco-materials</vt:lpstr>
      <vt:lpstr>„PowerPoint“ pateiktis</vt:lpstr>
      <vt:lpstr>Practical Recommendations and Tips:  Selection of low-impact materials in Circular Design </vt:lpstr>
      <vt:lpstr>How to select: Cleaner materials?</vt:lpstr>
      <vt:lpstr>How to select: Renewable materials?</vt:lpstr>
      <vt:lpstr>How to select: Recycled materials?</vt:lpstr>
      <vt:lpstr>How to select: Recyclable materials?</vt:lpstr>
      <vt:lpstr>How to select: Materials with positive social impact, i.e., generating local income?</vt:lpstr>
      <vt:lpstr>How to select: Reduction of materials usage ?</vt:lpstr>
      <vt:lpstr>External resources:</vt:lpstr>
      <vt:lpstr>References:</vt:lpstr>
      <vt:lpstr>slides with training material</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project ppt</dc:title>
  <dc:subject/>
  <dc:creator>IBSR</dc:creator>
  <cp:keywords/>
  <dc:description/>
  <cp:lastModifiedBy>Visvaldas Varžinskas</cp:lastModifiedBy>
  <cp:revision>432</cp:revision>
  <dcterms:created xsi:type="dcterms:W3CDTF">2021-06-17T09:42:07Z</dcterms:created>
  <dcterms:modified xsi:type="dcterms:W3CDTF">2024-03-15T12:42:48Z</dcterms:modified>
  <cp:category/>
</cp:coreProperties>
</file>