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3"/>
  </p:sldMasterIdLst>
  <p:notesMasterIdLst>
    <p:notesMasterId r:id="rId26"/>
  </p:notesMasterIdLst>
  <p:sldIdLst>
    <p:sldId id="256" r:id="rId4"/>
    <p:sldId id="274" r:id="rId5"/>
    <p:sldId id="263" r:id="rId6"/>
    <p:sldId id="261" r:id="rId7"/>
    <p:sldId id="262" r:id="rId8"/>
    <p:sldId id="260" r:id="rId9"/>
    <p:sldId id="264" r:id="rId10"/>
    <p:sldId id="267" r:id="rId11"/>
    <p:sldId id="265" r:id="rId12"/>
    <p:sldId id="269" r:id="rId13"/>
    <p:sldId id="259" r:id="rId14"/>
    <p:sldId id="282" r:id="rId15"/>
    <p:sldId id="266" r:id="rId16"/>
    <p:sldId id="270" r:id="rId17"/>
    <p:sldId id="273" r:id="rId18"/>
    <p:sldId id="268" r:id="rId19"/>
    <p:sldId id="275" r:id="rId20"/>
    <p:sldId id="276" r:id="rId21"/>
    <p:sldId id="278" r:id="rId22"/>
    <p:sldId id="280" r:id="rId23"/>
    <p:sldId id="281" r:id="rId24"/>
    <p:sldId id="28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4251" autoAdjust="0"/>
  </p:normalViewPr>
  <p:slideViewPr>
    <p:cSldViewPr snapToGrid="0">
      <p:cViewPr varScale="1">
        <p:scale>
          <a:sx n="62" d="100"/>
          <a:sy n="62" d="100"/>
        </p:scale>
        <p:origin x="24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r>
            <a:rPr lang="sv-SE" dirty="0"/>
            <a:t>The </a:t>
          </a:r>
          <a:r>
            <a:rPr lang="sv-SE" dirty="0" err="1"/>
            <a:t>difference</a:t>
          </a:r>
          <a:r>
            <a:rPr lang="sv-SE" dirty="0"/>
            <a:t> </a:t>
          </a:r>
          <a:r>
            <a:rPr lang="sv-SE" dirty="0" err="1"/>
            <a:t>between</a:t>
          </a:r>
          <a:r>
            <a:rPr lang="sv-SE" dirty="0"/>
            <a:t> the </a:t>
          </a:r>
          <a:r>
            <a:rPr lang="sv-SE" dirty="0" err="1"/>
            <a:t>linear</a:t>
          </a:r>
          <a:r>
            <a:rPr lang="sv-SE" dirty="0"/>
            <a:t> and </a:t>
          </a:r>
          <a:r>
            <a:rPr lang="sv-SE" dirty="0" err="1"/>
            <a:t>cicular</a:t>
          </a:r>
          <a:r>
            <a:rPr lang="sv-SE" dirty="0"/>
            <a:t> </a:t>
          </a:r>
          <a:r>
            <a:rPr lang="sv-SE" dirty="0" err="1"/>
            <a:t>bioeconomy</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r>
            <a:rPr lang="en-US" dirty="0"/>
            <a:t>Main production steps in biorefineries</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en-US" dirty="0"/>
            <a:t>Use of biogas and residual products from biorefineries</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1288D5D3-E5D3-4EA4-A90A-79155A33BEBD}">
      <dgm:prSet/>
      <dgm:spPr/>
      <dgm:t>
        <a:bodyPr/>
        <a:lstStyle/>
        <a:p>
          <a:r>
            <a:rPr lang="sv-SE" dirty="0" err="1"/>
            <a:t>Sustainable</a:t>
          </a:r>
          <a:r>
            <a:rPr lang="sv-SE" dirty="0"/>
            <a:t> </a:t>
          </a:r>
          <a:r>
            <a:rPr lang="sv-SE" dirty="0" err="1"/>
            <a:t>strategies</a:t>
          </a:r>
          <a:r>
            <a:rPr lang="sv-SE" dirty="0"/>
            <a:t> for the transition to a </a:t>
          </a:r>
          <a:r>
            <a:rPr lang="sv-SE" dirty="0" err="1"/>
            <a:t>more</a:t>
          </a:r>
          <a:r>
            <a:rPr lang="sv-SE" dirty="0"/>
            <a:t> bio-</a:t>
          </a:r>
          <a:r>
            <a:rPr lang="sv-SE" dirty="0" err="1"/>
            <a:t>based</a:t>
          </a:r>
          <a:r>
            <a:rPr lang="sv-SE" dirty="0"/>
            <a:t> </a:t>
          </a:r>
          <a:r>
            <a:rPr lang="sv-SE" dirty="0" err="1"/>
            <a:t>economy</a:t>
          </a:r>
          <a:endParaRPr lang="sv-SE" dirty="0"/>
        </a:p>
      </dgm:t>
    </dgm:pt>
    <dgm:pt modelId="{AC17119C-6939-46F0-8CEA-65BF9D90DDB0}" type="parTrans" cxnId="{362676FB-D7AE-4E3A-AE07-7B4226DB9D38}">
      <dgm:prSet/>
      <dgm:spPr/>
      <dgm:t>
        <a:bodyPr/>
        <a:lstStyle/>
        <a:p>
          <a:endParaRPr lang="sv-SE"/>
        </a:p>
      </dgm:t>
    </dgm:pt>
    <dgm:pt modelId="{33D116D9-DBE8-45B7-9734-75C9A5FA45F1}" type="sibTrans" cxnId="{362676FB-D7AE-4E3A-AE07-7B4226DB9D38}">
      <dgm:prSet/>
      <dgm:spPr/>
      <dgm:t>
        <a:bodyPr/>
        <a:lstStyle/>
        <a:p>
          <a:endParaRPr lang="sv-SE"/>
        </a:p>
      </dgm:t>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CFC5AC31-9B58-4BCB-9FBD-89578D03E162}" type="pres">
      <dgm:prSet presAssocID="{1288D5D3-E5D3-4EA4-A90A-79155A33BEBD}" presName="node" presStyleLbl="node1" presStyleIdx="3" presStyleCnt="4">
        <dgm:presLayoutVars>
          <dgm:bulletEnabled val="1"/>
        </dgm:presLayoutVars>
      </dgm:prSet>
      <dgm:spPr/>
    </dgm:pt>
  </dgm:ptLst>
  <dgm:cxnLst>
    <dgm:cxn modelId="{26A4B213-97E5-4680-9AE4-5EA550C2E01B}" type="presOf" srcId="{359DA111-20E7-43E2-A973-6970E08CF27A}" destId="{CC6A0D29-7CDB-4BA6-8903-822E199B8152}"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7CCC7369-7599-4BC2-BF15-8E7398B6E404}" type="presOf" srcId="{A0747184-D581-44BC-B499-F5C0445BE313}" destId="{B3E2367B-0C36-460C-97F1-07AC9045DA1A}" srcOrd="0" destOrd="0" presId="urn:microsoft.com/office/officeart/2005/8/layout/default"/>
    <dgm:cxn modelId="{349642A6-80C6-4A7F-8D29-98545A92E6F4}" srcId="{C505E8B4-E678-48BA-9167-1D242E14183E}" destId="{A0747184-D581-44BC-B499-F5C0445BE313}" srcOrd="0" destOrd="0" parTransId="{10CA21A0-F419-48DA-A7AD-5D1AD8BA2F08}" sibTransId="{DF8BA7D5-A0F8-41CD-9BC5-DE39D034A34D}"/>
    <dgm:cxn modelId="{F70B21BE-0537-4579-92F1-A24A1977D102}"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362676FB-D7AE-4E3A-AE07-7B4226DB9D38}" srcId="{C505E8B4-E678-48BA-9167-1D242E14183E}" destId="{1288D5D3-E5D3-4EA4-A90A-79155A33BEBD}" srcOrd="3" destOrd="0" parTransId="{AC17119C-6939-46F0-8CEA-65BF9D90DDB0}" sibTransId="{33D116D9-DBE8-45B7-9734-75C9A5FA45F1}"/>
    <dgm:cxn modelId="{33016AFD-E7E0-4A29-9621-D7997E318B05}" type="presOf" srcId="{1288D5D3-E5D3-4EA4-A90A-79155A33BEBD}" destId="{CFC5AC31-9B58-4BCB-9FBD-89578D03E162}" srcOrd="0" destOrd="0" presId="urn:microsoft.com/office/officeart/2005/8/layout/default"/>
    <dgm:cxn modelId="{05ACC914-B262-4392-BDA2-B079CFAAFE5E}" type="presParOf" srcId="{BBBBE6C7-C8EB-4F6A-98D9-09A12993872B}" destId="{B3E2367B-0C36-460C-97F1-07AC9045DA1A}" srcOrd="0" destOrd="0" presId="urn:microsoft.com/office/officeart/2005/8/layout/default"/>
    <dgm:cxn modelId="{278BB4E5-A193-4C35-8BD7-A5DCB13C5AEF}" type="presParOf" srcId="{BBBBE6C7-C8EB-4F6A-98D9-09A12993872B}" destId="{5F7D7406-B371-4CD2-B93A-350A4181AA79}" srcOrd="1" destOrd="0" presId="urn:microsoft.com/office/officeart/2005/8/layout/default"/>
    <dgm:cxn modelId="{4E41A2FE-DEC9-4EF9-B814-A7CB5A35A403}" type="presParOf" srcId="{BBBBE6C7-C8EB-4F6A-98D9-09A12993872B}" destId="{CC6A0D29-7CDB-4BA6-8903-822E199B8152}" srcOrd="2" destOrd="0" presId="urn:microsoft.com/office/officeart/2005/8/layout/default"/>
    <dgm:cxn modelId="{30B12FC5-5559-47FB-9D34-A6310D51BAC3}" type="presParOf" srcId="{BBBBE6C7-C8EB-4F6A-98D9-09A12993872B}" destId="{FC7BC01D-E785-4268-97C2-20CE993C4433}" srcOrd="3" destOrd="0" presId="urn:microsoft.com/office/officeart/2005/8/layout/default"/>
    <dgm:cxn modelId="{DB6E896D-8405-43E0-A4CD-43CE8CB22F7C}" type="presParOf" srcId="{BBBBE6C7-C8EB-4F6A-98D9-09A12993872B}" destId="{64B446F0-368E-4319-85DC-99164F1A1378}" srcOrd="4" destOrd="0" presId="urn:microsoft.com/office/officeart/2005/8/layout/default"/>
    <dgm:cxn modelId="{2898D12F-F62A-4743-BB71-85C063F693CC}" type="presParOf" srcId="{BBBBE6C7-C8EB-4F6A-98D9-09A12993872B}" destId="{E92774E4-3130-4121-ADC9-2DB9A62394A1}" srcOrd="5" destOrd="0" presId="urn:microsoft.com/office/officeart/2005/8/layout/default"/>
    <dgm:cxn modelId="{8D45D402-B8A1-4F44-A4B7-959FEBBAC42B}" type="presParOf" srcId="{BBBBE6C7-C8EB-4F6A-98D9-09A12993872B}" destId="{CFC5AC31-9B58-4BCB-9FBD-89578D03E1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en-US" b="1" dirty="0"/>
            <a:t>Use of organic materials for the production of products and energy</a:t>
          </a:r>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en-US" b="1" dirty="0"/>
            <a:t>Environmentally friendly use of plants ,algae and waste</a:t>
          </a:r>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en-US" b="1" dirty="0"/>
            <a:t>Chemical, thermal and physical processing</a:t>
          </a:r>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5356B1D-3D66-4D5B-93C3-682772F6E517}">
      <dgm:prSet/>
      <dgm:spPr/>
      <dgm:t>
        <a:bodyPr/>
        <a:lstStyle/>
        <a:p>
          <a:r>
            <a:rPr lang="sv-SE" dirty="0"/>
            <a:t>Protein </a:t>
          </a:r>
          <a:r>
            <a:rPr lang="sv-SE" dirty="0" err="1"/>
            <a:t>extraction</a:t>
          </a:r>
          <a:r>
            <a:rPr lang="en-US" dirty="0"/>
            <a:t> </a:t>
          </a:r>
        </a:p>
      </dgm:t>
    </dgm:pt>
    <dgm:pt modelId="{8485122E-D757-43F9-BBEE-20DF0E58C181}" type="parTrans" cxnId="{1C2598BE-55CD-45AF-8562-D785C96A65ED}">
      <dgm:prSet/>
      <dgm:spPr/>
      <dgm:t>
        <a:bodyPr/>
        <a:lstStyle/>
        <a:p>
          <a:endParaRPr lang="en-US"/>
        </a:p>
      </dgm:t>
    </dgm:pt>
    <dgm:pt modelId="{94D2A12D-63A6-4C72-B397-17AC74525AB8}" type="sibTrans" cxnId="{1C2598BE-55CD-45AF-8562-D785C96A65ED}">
      <dgm:prSet/>
      <dgm:spPr/>
      <dgm:t>
        <a:bodyPr/>
        <a:lstStyle/>
        <a:p>
          <a:endParaRPr lang="en-US"/>
        </a:p>
      </dgm:t>
    </dgm:pt>
    <dgm:pt modelId="{176CE330-E550-4E86-A8FA-A119329C6D92}">
      <dgm:prSet/>
      <dgm:spPr/>
      <dgm:t>
        <a:bodyPr/>
        <a:lstStyle/>
        <a:p>
          <a:r>
            <a:rPr lang="en-US" dirty="0"/>
            <a:t>Seaweed biorefinery</a:t>
          </a:r>
        </a:p>
      </dgm:t>
    </dgm:pt>
    <dgm:pt modelId="{B13FE517-85F0-4225-AF4E-774F59F8A1D1}" type="parTrans" cxnId="{5A0A6027-D1F5-4AA6-8D58-76290B3EFE8D}">
      <dgm:prSet/>
      <dgm:spPr/>
      <dgm:t>
        <a:bodyPr/>
        <a:lstStyle/>
        <a:p>
          <a:endParaRPr lang="en-US"/>
        </a:p>
      </dgm:t>
    </dgm:pt>
    <dgm:pt modelId="{0B600977-7CCC-4D66-ABF0-2F8599F7CD46}" type="sibTrans" cxnId="{5A0A6027-D1F5-4AA6-8D58-76290B3EFE8D}">
      <dgm:prSet/>
      <dgm:spPr/>
      <dgm:t>
        <a:bodyPr/>
        <a:lstStyle/>
        <a:p>
          <a:endParaRPr lang="en-US"/>
        </a:p>
      </dgm:t>
    </dgm:pt>
    <dgm:pt modelId="{BA51CFDA-95CD-4A1C-B196-25A89ABFE62D}">
      <dgm:prSet/>
      <dgm:spPr/>
      <dgm:t>
        <a:bodyPr/>
        <a:lstStyle/>
        <a:p>
          <a:r>
            <a:rPr lang="sv-SE" dirty="0"/>
            <a:t>Biogas production</a:t>
          </a:r>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8BD304F1-D813-45F6-A280-5D8BB327C7FD}" type="pres">
      <dgm:prSet presAssocID="{25356B1D-3D66-4D5B-93C3-682772F6E517}" presName="parentText" presStyleLbl="node1" presStyleIdx="1" presStyleCnt="3">
        <dgm:presLayoutVars>
          <dgm:chMax val="0"/>
          <dgm:bulletEnabled val="1"/>
        </dgm:presLayoutVars>
      </dgm:prSet>
      <dgm:spPr/>
    </dgm:pt>
    <dgm:pt modelId="{E2D75338-4733-47A3-856C-FC7BC63D7650}" type="pres">
      <dgm:prSet presAssocID="{94D2A12D-63A6-4C72-B397-17AC74525AB8}" presName="spacer" presStyleCnt="0"/>
      <dgm:spPr/>
    </dgm:pt>
    <dgm:pt modelId="{DB852A9E-641B-408B-906B-722A8562532E}" type="pres">
      <dgm:prSet presAssocID="{176CE330-E550-4E86-A8FA-A119329C6D92}" presName="parentText" presStyleLbl="node1" presStyleIdx="2" presStyleCnt="3">
        <dgm:presLayoutVars>
          <dgm:chMax val="0"/>
          <dgm:bulletEnabled val="1"/>
        </dgm:presLayoutVars>
      </dgm:prSet>
      <dgm:spPr/>
    </dgm:pt>
  </dgm:ptLst>
  <dgm:cxnLst>
    <dgm:cxn modelId="{5A0A6027-D1F5-4AA6-8D58-76290B3EFE8D}" srcId="{7AE3FF6E-844C-4F13-B423-4B355160C93A}" destId="{176CE330-E550-4E86-A8FA-A119329C6D92}" srcOrd="2" destOrd="0" parTransId="{B13FE517-85F0-4225-AF4E-774F59F8A1D1}" sibTransId="{0B600977-7CCC-4D66-ABF0-2F8599F7CD46}"/>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F61F96AF-7B5B-46C1-9FF5-B96A5C0B060F}" type="presOf" srcId="{176CE330-E550-4E86-A8FA-A119329C6D92}" destId="{DB852A9E-641B-408B-906B-722A8562532E}" srcOrd="0" destOrd="0" presId="urn:microsoft.com/office/officeart/2005/8/layout/vList2"/>
    <dgm:cxn modelId="{D0A4ABB9-38B9-4C52-B63D-9A1A7C1E6F26}" type="presOf" srcId="{25356B1D-3D66-4D5B-93C3-682772F6E517}" destId="{8BD304F1-D813-45F6-A280-5D8BB327C7FD}"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C2598BE-55CD-45AF-8562-D785C96A65ED}" srcId="{7AE3FF6E-844C-4F13-B423-4B355160C93A}" destId="{25356B1D-3D66-4D5B-93C3-682772F6E517}" srcOrd="1" destOrd="0" parTransId="{8485122E-D757-43F9-BBEE-20DF0E58C181}" sibTransId="{94D2A12D-63A6-4C72-B397-17AC74525AB8}"/>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FF023439-6FDB-42E6-A4BF-8C0B34B93949}" type="presParOf" srcId="{8D7033DA-D260-4C4A-AAFE-8CC0940EE771}" destId="{8BD304F1-D813-45F6-A280-5D8BB327C7FD}" srcOrd="2" destOrd="0" presId="urn:microsoft.com/office/officeart/2005/8/layout/vList2"/>
    <dgm:cxn modelId="{86E584DF-CC52-4C92-A55B-F39A1D78E22B}" type="presParOf" srcId="{8D7033DA-D260-4C4A-AAFE-8CC0940EE771}" destId="{E2D75338-4733-47A3-856C-FC7BC63D7650}" srcOrd="3" destOrd="0" presId="urn:microsoft.com/office/officeart/2005/8/layout/vList2"/>
    <dgm:cxn modelId="{2A49801A-4208-4DEA-BB4F-0EB18779D985}" type="presParOf" srcId="{8D7033DA-D260-4C4A-AAFE-8CC0940EE771}" destId="{DB852A9E-641B-408B-906B-722A8562532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sv-SE" sz="2700" kern="1200" dirty="0"/>
            <a:t>The </a:t>
          </a:r>
          <a:r>
            <a:rPr lang="sv-SE" sz="2700" kern="1200" dirty="0" err="1"/>
            <a:t>difference</a:t>
          </a:r>
          <a:r>
            <a:rPr lang="sv-SE" sz="2700" kern="1200" dirty="0"/>
            <a:t> </a:t>
          </a:r>
          <a:r>
            <a:rPr lang="sv-SE" sz="2700" kern="1200" dirty="0" err="1"/>
            <a:t>between</a:t>
          </a:r>
          <a:r>
            <a:rPr lang="sv-SE" sz="2700" kern="1200" dirty="0"/>
            <a:t> the </a:t>
          </a:r>
          <a:r>
            <a:rPr lang="sv-SE" sz="2700" kern="1200" dirty="0" err="1"/>
            <a:t>linear</a:t>
          </a:r>
          <a:r>
            <a:rPr lang="sv-SE" sz="2700" kern="1200" dirty="0"/>
            <a:t> and </a:t>
          </a:r>
          <a:r>
            <a:rPr lang="sv-SE" sz="2700" kern="1200" dirty="0" err="1"/>
            <a:t>cicular</a:t>
          </a:r>
          <a:r>
            <a:rPr lang="sv-SE" sz="2700" kern="1200" dirty="0"/>
            <a:t> </a:t>
          </a:r>
          <a:r>
            <a:rPr lang="sv-SE" sz="2700" kern="1200" dirty="0" err="1"/>
            <a:t>bioeconomy</a:t>
          </a:r>
          <a:endParaRPr lang="sv-SE" sz="2700" kern="1200" dirty="0"/>
        </a:p>
      </dsp:txBody>
      <dsp:txXfrm>
        <a:off x="1676617" y="1381"/>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Main production steps in biorefineries</a:t>
          </a:r>
          <a:endParaRPr lang="sv-SE" sz="27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Use of biogas and residual products from biorefineries</a:t>
          </a:r>
          <a:endParaRPr lang="sv-SE" sz="2700" kern="1200" dirty="0"/>
        </a:p>
      </dsp:txBody>
      <dsp:txXfrm>
        <a:off x="1676617" y="2174524"/>
        <a:ext cx="3104489" cy="1862693"/>
      </dsp:txXfrm>
    </dsp:sp>
    <dsp:sp modelId="{CFC5AC31-9B58-4BCB-9FBD-89578D03E162}">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sv-SE" sz="2700" kern="1200" dirty="0" err="1"/>
            <a:t>Sustainable</a:t>
          </a:r>
          <a:r>
            <a:rPr lang="sv-SE" sz="2700" kern="1200" dirty="0"/>
            <a:t> </a:t>
          </a:r>
          <a:r>
            <a:rPr lang="sv-SE" sz="2700" kern="1200" dirty="0" err="1"/>
            <a:t>strategies</a:t>
          </a:r>
          <a:r>
            <a:rPr lang="sv-SE" sz="2700" kern="1200" dirty="0"/>
            <a:t> for the transition to a </a:t>
          </a:r>
          <a:r>
            <a:rPr lang="sv-SE" sz="2700" kern="1200" dirty="0" err="1"/>
            <a:t>more</a:t>
          </a:r>
          <a:r>
            <a:rPr lang="sv-SE" sz="2700" kern="1200" dirty="0"/>
            <a:t> bio-</a:t>
          </a:r>
          <a:r>
            <a:rPr lang="sv-SE" sz="2700" kern="1200" dirty="0" err="1"/>
            <a:t>based</a:t>
          </a:r>
          <a:r>
            <a:rPr lang="sv-SE" sz="2700" kern="1200" dirty="0"/>
            <a:t> </a:t>
          </a:r>
          <a:r>
            <a:rPr lang="sv-SE" sz="2700" kern="1200" dirty="0" err="1"/>
            <a:t>economy</a:t>
          </a:r>
          <a:endParaRPr lang="sv-SE" sz="2700" kern="1200" dirty="0"/>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Use of organic materials for the production of products and energy</a:t>
          </a:r>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Environmentally friendly use of plants ,algae and waste</a:t>
          </a:r>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1" kern="1200" dirty="0"/>
            <a:t>Chemical, thermal and physical processing</a:t>
          </a:r>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585747"/>
          <a:ext cx="4754880" cy="959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sv-SE" sz="4000" kern="1200" dirty="0"/>
            <a:t>Biogas production</a:t>
          </a:r>
        </a:p>
      </dsp:txBody>
      <dsp:txXfrm>
        <a:off x="46834" y="632581"/>
        <a:ext cx="4661212" cy="865732"/>
      </dsp:txXfrm>
    </dsp:sp>
    <dsp:sp modelId="{8BD304F1-D813-45F6-A280-5D8BB327C7FD}">
      <dsp:nvSpPr>
        <dsp:cNvPr id="0" name=""/>
        <dsp:cNvSpPr/>
      </dsp:nvSpPr>
      <dsp:spPr>
        <a:xfrm>
          <a:off x="0" y="1660347"/>
          <a:ext cx="4754880" cy="959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sv-SE" sz="4000" kern="1200" dirty="0"/>
            <a:t>Protein </a:t>
          </a:r>
          <a:r>
            <a:rPr lang="sv-SE" sz="4000" kern="1200" dirty="0" err="1"/>
            <a:t>extraction</a:t>
          </a:r>
          <a:r>
            <a:rPr lang="en-US" sz="4000" kern="1200" dirty="0"/>
            <a:t> </a:t>
          </a:r>
        </a:p>
      </dsp:txBody>
      <dsp:txXfrm>
        <a:off x="46834" y="1707181"/>
        <a:ext cx="4661212" cy="865732"/>
      </dsp:txXfrm>
    </dsp:sp>
    <dsp:sp modelId="{DB852A9E-641B-408B-906B-722A8562532E}">
      <dsp:nvSpPr>
        <dsp:cNvPr id="0" name=""/>
        <dsp:cNvSpPr/>
      </dsp:nvSpPr>
      <dsp:spPr>
        <a:xfrm>
          <a:off x="0" y="2734947"/>
          <a:ext cx="4754880" cy="959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Seaweed biorefinery</a:t>
          </a:r>
        </a:p>
      </dsp:txBody>
      <dsp:txXfrm>
        <a:off x="46834" y="2781781"/>
        <a:ext cx="4661212" cy="8657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2024-10-16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Print or copy the task for the students - review the correct answer on the next slide</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en-US" dirty="0"/>
              <a:t>Hydrothermal carbonization (HTC) is a technology by which a wet biomass can be processed into a higher value material. The process involves heating the wet biomass for a few hours to 200-250°C under high pressure to avoid boiling.</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675860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502214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A bio-based economy contributes to more sustainable methods and to reducing climate change. </a:t>
            </a:r>
          </a:p>
          <a:p>
            <a:endParaRPr lang="en-US" dirty="0"/>
          </a:p>
          <a:p>
            <a:endParaRPr lang="en-US" dirty="0"/>
          </a:p>
          <a:p>
            <a:r>
              <a:rPr lang="en-US" dirty="0"/>
              <a:t>This is done with everything from very simple technology – such as reusing production waste as resources in the manufacture of new products – to advanced technology – such as producing new materials, for example bioplastics, from components from the original biomass. The aim is always to achieve the most efficient material flows possible, especially with regard to carbon</a:t>
            </a:r>
          </a:p>
          <a:p>
            <a:endParaRPr lang="en-US" dirty="0"/>
          </a:p>
          <a:p>
            <a:r>
              <a:rPr lang="en-US" dirty="0"/>
              <a:t>A renewable resource is a natural resource that depletes more slowly than it is replenished. The resource must have ways to recover to be called renewable. However, they can become non-renewable if they are used to a greater extent than nature's ability to regenerate them.</a:t>
            </a:r>
          </a:p>
          <a:p>
            <a:r>
              <a:rPr lang="en-US" dirty="0"/>
              <a:t>A CIRCULAR bioeconomy can contribute to more sustainable practices and to reducing climate change. This can be done with everything from very simple technology – such as reusing production waste as resources in the manufacture of new products – to very advanced technology – such as producing new materials, for example bioplastics, from components from the original biomass. The aim is always to achieve the most efficient material flows possible, especially with regard to carbon.</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2024-10-16</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2024-10-16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2024-10-16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2024-10-16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2024-10-16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2024-10-16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2024-10-16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2024-10-16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2024-10-16</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fontScale="90000"/>
          </a:bodyPr>
          <a:lstStyle/>
          <a:p>
            <a:pPr>
              <a:lnSpc>
                <a:spcPct val="107000"/>
              </a:lnSpc>
              <a:spcAft>
                <a:spcPts val="800"/>
              </a:spcAft>
            </a:pPr>
            <a: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a:t>
            </a:r>
            <a:r>
              <a:rPr lang="sv-SE" sz="5400" kern="1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Circular</a:t>
            </a:r>
            <a: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sv-SE" sz="5400" kern="1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Bioeconomy</a:t>
            </a:r>
            <a: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b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a:normAutofit/>
          </a:bodyPr>
          <a:lstStyle/>
          <a:p>
            <a:r>
              <a:rPr lang="sv-SE" dirty="0" err="1">
                <a:solidFill>
                  <a:schemeClr val="tx2"/>
                </a:solidFill>
              </a:rPr>
              <a:t>What</a:t>
            </a:r>
            <a:r>
              <a:rPr lang="sv-SE" dirty="0">
                <a:solidFill>
                  <a:schemeClr val="tx2"/>
                </a:solidFill>
              </a:rPr>
              <a:t> is it?</a:t>
            </a:r>
          </a:p>
        </p:txBody>
      </p:sp>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1143000" y="295422"/>
            <a:ext cx="9875520" cy="1761978"/>
          </a:xfrm>
        </p:spPr>
        <p:txBody>
          <a:bodyPr>
            <a:normAutofit fontScale="90000"/>
          </a:bodyPr>
          <a:lstStyle/>
          <a:p>
            <a:r>
              <a:rPr lang="en-US" sz="3100" dirty="0"/>
              <a:t>Terms and statements - match the correct term with the correct statement….  (Write the term number in front of the correct statement)</a:t>
            </a:r>
            <a:br>
              <a:rPr lang="sv-SE" dirty="0"/>
            </a:br>
            <a:endParaRPr lang="sv-SE" dirty="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1107534353"/>
              </p:ext>
            </p:extLst>
          </p:nvPr>
        </p:nvGraphicFramePr>
        <p:xfrm>
          <a:off x="3514165" y="1524000"/>
          <a:ext cx="4912658" cy="4638108"/>
        </p:xfrm>
        <a:graphic>
          <a:graphicData uri="http://schemas.openxmlformats.org/drawingml/2006/table">
            <a:tbl>
              <a:tblPr firstRow="1" firstCol="1" bandRow="1"/>
              <a:tblGrid>
                <a:gridCol w="1916522">
                  <a:extLst>
                    <a:ext uri="{9D8B030D-6E8A-4147-A177-3AD203B41FA5}">
                      <a16:colId xmlns:a16="http://schemas.microsoft.com/office/drawing/2014/main" val="3742038323"/>
                    </a:ext>
                  </a:extLst>
                </a:gridCol>
                <a:gridCol w="236421">
                  <a:extLst>
                    <a:ext uri="{9D8B030D-6E8A-4147-A177-3AD203B41FA5}">
                      <a16:colId xmlns:a16="http://schemas.microsoft.com/office/drawing/2014/main" val="3682408610"/>
                    </a:ext>
                  </a:extLst>
                </a:gridCol>
                <a:gridCol w="2759715">
                  <a:extLst>
                    <a:ext uri="{9D8B030D-6E8A-4147-A177-3AD203B41FA5}">
                      <a16:colId xmlns:a16="http://schemas.microsoft.com/office/drawing/2014/main" val="645172075"/>
                    </a:ext>
                  </a:extLst>
                </a:gridCol>
              </a:tblGrid>
              <a:tr h="430958">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a:t>
                      </a:r>
                      <a:r>
                        <a:rPr lang="sv-SE" sz="700" b="1" kern="0">
                          <a:effectLst/>
                          <a:latin typeface="Calibri" panose="020F0502020204030204" pitchFamily="34" charset="0"/>
                          <a:ea typeface="Calibri" panose="020F0502020204030204" pitchFamily="34" charset="0"/>
                          <a:cs typeface="Calibri" panose="020F0502020204030204" pitchFamily="34" charset="0"/>
                        </a:rPr>
                        <a:t> </a:t>
                      </a:r>
                      <a:r>
                        <a:rPr lang="en-US" sz="700" b="1" kern="0">
                          <a:effectLst/>
                          <a:latin typeface="Calibri" panose="020F0502020204030204" pitchFamily="34" charset="0"/>
                          <a:ea typeface="Calibri" panose="020F0502020204030204" pitchFamily="34" charset="0"/>
                          <a:cs typeface="Calibri" panose="020F0502020204030204" pitchFamily="34" charset="0"/>
                        </a:rPr>
                        <a:t>Circular bioeconomy</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6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amount of greenhouse gases released into the environment by an activity, group, process, or individual, usually measured in kilograms of carbon dioxide.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2.</a:t>
                      </a:r>
                      <a:r>
                        <a:rPr lang="sv-SE" sz="700" b="1" kern="0">
                          <a:effectLst/>
                          <a:latin typeface="Calibri" panose="020F0502020204030204" pitchFamily="34" charset="0"/>
                          <a:ea typeface="Calibri" panose="020F0502020204030204" pitchFamily="34" charset="0"/>
                          <a:cs typeface="Calibri" panose="020F0502020204030204" pitchFamily="34" charset="0"/>
                        </a:rPr>
                        <a:t> </a:t>
                      </a:r>
                      <a:r>
                        <a:rPr lang="en-US" sz="700" b="1" kern="0">
                          <a:effectLst/>
                          <a:latin typeface="Calibri" panose="020F0502020204030204" pitchFamily="34" charset="0"/>
                          <a:ea typeface="Calibri" panose="020F0502020204030204" pitchFamily="34" charset="0"/>
                          <a:cs typeface="Calibri" panose="020F0502020204030204" pitchFamily="34" charset="0"/>
                        </a:rPr>
                        <a:t>Blue bioeconomy</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refinery that converts biomass to energy and other beneficial by-products (such as chemicals).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05464">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3. Biogas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600" kern="100">
                          <a:effectLst/>
                          <a:latin typeface="Calibri" panose="020F0502020204030204" pitchFamily="34" charset="0"/>
                          <a:ea typeface="Calibri" panose="020F0502020204030204" pitchFamily="34" charset="0"/>
                          <a:cs typeface="Times New Roman" panose="02020603050405020304" pitchFamily="18" charset="0"/>
                        </a:rPr>
                        <a:t>A renewable type of fuel derived from plants and animals such as vegetable fats or grease to be used in diesel engines.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255826">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4. Biobased</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Closing the loop and recycling, repurposing biological resources.</a:t>
                      </a:r>
                      <a:r>
                        <a:rPr lang="en-GB"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434633">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5. Biometan  (RNG)</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Based on biological materials, especially agriculture or forest resources.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6. Emissions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type of charcoal made from biomass, that is used to improve nutrition in the soil.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7. Bioreffinery</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Fertilizer of biological origin, which contains live microorganisms.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539907">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8. Biomass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Also known as renewable natural gas is a biogas that has been upgraded to a quality similar to fossil natural gas and has a methane concentration of 90% or higher. It is obtained by removing CO2 and other impurities from biogas.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322002">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9. Biofertilizer</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a:r>
                        <a:rPr lang="en-GB" sz="600" kern="100">
                          <a:effectLst/>
                          <a:latin typeface="Calibri" panose="020F0502020204030204" pitchFamily="34" charset="0"/>
                          <a:ea typeface="Calibri" panose="020F0502020204030204" pitchFamily="34" charset="0"/>
                          <a:cs typeface="Times New Roman" panose="02020603050405020304" pitchFamily="18" charset="0"/>
                        </a:rPr>
                        <a:t>Product made from a renewable plant source as opposed to petroleum.  </a:t>
                      </a:r>
                      <a:endParaRPr lang="sv-SE" sz="700" kern="1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600" b="1" kern="1200">
                          <a:solidFill>
                            <a:srgbClr val="000000"/>
                          </a:solidFill>
                          <a:effectLst/>
                          <a:latin typeface="Corbel" panose="020B0503020204020204" pitchFamily="34" charset="0"/>
                          <a:ea typeface="+mn-ea"/>
                          <a:cs typeface="+mn-cs"/>
                        </a:rPr>
                        <a:t> </a:t>
                      </a:r>
                      <a:r>
                        <a:rPr lang="en-GB" sz="7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sv-SE" sz="110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540142">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10. Biochar</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An economic term related to the exploitation, preservation, and regeneration of the marine environment.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495726">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11. Bioplastics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Plant material, vegetation or agricultural waste used as a fuel or energy source.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274153">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12. Biodiesel</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substance discharged into the air, usually by an internal combustion engine</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00114">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13.Carbon footprint</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dirty="0">
                          <a:effectLst/>
                          <a:latin typeface="Calibri" panose="020F0502020204030204" pitchFamily="34" charset="0"/>
                          <a:ea typeface="Calibri" panose="020F0502020204030204" pitchFamily="34" charset="0"/>
                          <a:cs typeface="Times New Roman" panose="02020603050405020304" pitchFamily="18" charset="0"/>
                        </a:rPr>
                        <a:t>A mixture of methane and carbon dioxide, produced by bacterial degradation of organic matter, and used as fuel.</a:t>
                      </a:r>
                      <a:r>
                        <a:rPr lang="en-US" sz="7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7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sv-SE" dirty="0"/>
              <a:t>Terms/Dictionary </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a:normAutofit fontScale="55000" lnSpcReduction="20000"/>
          </a:bodyPr>
          <a:lstStyle/>
          <a:p>
            <a:pPr marL="342900" indent="-342900"/>
            <a:r>
              <a:rPr lang="en-US" b="1" dirty="0">
                <a:solidFill>
                  <a:schemeClr val="tx1"/>
                </a:solidFill>
              </a:rPr>
              <a:t>Circular bioeconomy:</a:t>
            </a:r>
            <a:r>
              <a:rPr lang="en-US" dirty="0">
                <a:solidFill>
                  <a:schemeClr val="tx1"/>
                </a:solidFill>
              </a:rPr>
              <a:t> closing the loop and recycling, repurposing biological resources. </a:t>
            </a:r>
          </a:p>
          <a:p>
            <a:pPr marL="342900" indent="-342900"/>
            <a:r>
              <a:rPr lang="en-US" b="1" dirty="0">
                <a:solidFill>
                  <a:schemeClr val="tx1"/>
                </a:solidFill>
              </a:rPr>
              <a:t>Bio-based</a:t>
            </a:r>
            <a:r>
              <a:rPr lang="en-US" dirty="0">
                <a:solidFill>
                  <a:schemeClr val="tx1"/>
                </a:solidFill>
              </a:rPr>
              <a:t>: based on biological materials, especially agriculture or forest resources.  </a:t>
            </a:r>
          </a:p>
          <a:p>
            <a:pPr marL="342900" indent="-342900"/>
            <a:r>
              <a:rPr lang="en-US" b="1" dirty="0">
                <a:solidFill>
                  <a:schemeClr val="tx1"/>
                </a:solidFill>
              </a:rPr>
              <a:t>Biofertilizer:</a:t>
            </a:r>
            <a:r>
              <a:rPr lang="en-US" dirty="0">
                <a:solidFill>
                  <a:schemeClr val="tx1"/>
                </a:solidFill>
              </a:rPr>
              <a:t> fertilizer of biological origin, which contains live microorganisms.</a:t>
            </a:r>
          </a:p>
          <a:p>
            <a:pPr marL="342900" indent="-342900"/>
            <a:r>
              <a:rPr lang="en-US" b="1" dirty="0">
                <a:solidFill>
                  <a:schemeClr val="tx1"/>
                </a:solidFill>
              </a:rPr>
              <a:t>Biochar:</a:t>
            </a:r>
            <a:r>
              <a:rPr lang="en-US" dirty="0">
                <a:solidFill>
                  <a:schemeClr val="tx1"/>
                </a:solidFill>
              </a:rPr>
              <a:t> a type of charcoal made from biomass, that is used to improve nutrition in the soil. </a:t>
            </a:r>
          </a:p>
          <a:p>
            <a:pPr marL="342900" indent="-342900"/>
            <a:r>
              <a:rPr lang="en-US" b="1" dirty="0">
                <a:solidFill>
                  <a:schemeClr val="tx1"/>
                </a:solidFill>
              </a:rPr>
              <a:t>Biodiesel:</a:t>
            </a:r>
            <a:r>
              <a:rPr lang="en-US" dirty="0">
                <a:solidFill>
                  <a:schemeClr val="tx1"/>
                </a:solidFill>
              </a:rPr>
              <a:t> a renewable type of fuel derived from plants and animals such as vegetable fats or grease to be used in diesel engines. </a:t>
            </a:r>
          </a:p>
          <a:p>
            <a:pPr marL="342900" indent="-342900"/>
            <a:r>
              <a:rPr lang="en-US" b="1" dirty="0">
                <a:solidFill>
                  <a:schemeClr val="tx1"/>
                </a:solidFill>
              </a:rPr>
              <a:t>Bioplastics</a:t>
            </a:r>
            <a:r>
              <a:rPr lang="en-US" dirty="0">
                <a:solidFill>
                  <a:schemeClr val="tx1"/>
                </a:solidFill>
              </a:rPr>
              <a:t>: product made from a renewable plant source as opposed to petroleum. </a:t>
            </a:r>
          </a:p>
          <a:p>
            <a:pPr marL="342900" indent="-342900"/>
            <a:r>
              <a:rPr lang="en-US" b="1" dirty="0">
                <a:solidFill>
                  <a:schemeClr val="tx1"/>
                </a:solidFill>
              </a:rPr>
              <a:t>Blue bioeconomy</a:t>
            </a:r>
            <a:r>
              <a:rPr lang="en-US" dirty="0">
                <a:solidFill>
                  <a:schemeClr val="tx1"/>
                </a:solidFill>
              </a:rPr>
              <a:t>: an economic term related to the exploitation, preservation, and regeneration of the marine environment. </a:t>
            </a:r>
          </a:p>
          <a:p>
            <a:pPr marL="342900" indent="-342900"/>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a:normAutofit fontScale="55000" lnSpcReduction="20000"/>
          </a:bodyPr>
          <a:lstStyle/>
          <a:p>
            <a:r>
              <a:rPr lang="en-US" b="1" dirty="0">
                <a:solidFill>
                  <a:schemeClr val="tx1"/>
                </a:solidFill>
              </a:rPr>
              <a:t>Biomass: </a:t>
            </a:r>
            <a:r>
              <a:rPr lang="en-US" dirty="0">
                <a:solidFill>
                  <a:schemeClr val="tx1"/>
                </a:solidFill>
              </a:rPr>
              <a:t>plant material, vegetation or agricultural waste used as a fuel or energy source. </a:t>
            </a:r>
          </a:p>
          <a:p>
            <a:r>
              <a:rPr lang="en-US" b="1" dirty="0">
                <a:solidFill>
                  <a:schemeClr val="tx1"/>
                </a:solidFill>
              </a:rPr>
              <a:t>Carbon footprint</a:t>
            </a:r>
            <a:r>
              <a:rPr lang="en-US" dirty="0">
                <a:solidFill>
                  <a:schemeClr val="tx1"/>
                </a:solidFill>
              </a:rPr>
              <a:t>: the amount of greenhouse gases released into the environment by an activity, group, process, or individual, usually measured in kilograms of carbon dioxide. </a:t>
            </a:r>
          </a:p>
          <a:p>
            <a:r>
              <a:rPr lang="en-US" b="1" dirty="0">
                <a:solidFill>
                  <a:schemeClr val="tx1"/>
                </a:solidFill>
              </a:rPr>
              <a:t>Carbon dioxide </a:t>
            </a:r>
            <a:r>
              <a:rPr lang="en-US" b="1" dirty="0" err="1">
                <a:solidFill>
                  <a:schemeClr val="tx1"/>
                </a:solidFill>
              </a:rPr>
              <a:t>equivalents:</a:t>
            </a:r>
            <a:r>
              <a:rPr lang="en-US" dirty="0" err="1">
                <a:solidFill>
                  <a:schemeClr val="tx1"/>
                </a:solidFill>
              </a:rPr>
              <a:t>is</a:t>
            </a:r>
            <a:r>
              <a:rPr lang="en-US" dirty="0">
                <a:solidFill>
                  <a:schemeClr val="tx1"/>
                </a:solidFill>
              </a:rPr>
              <a:t> a way of indicating how large a greenhouse effect an emission of a gas has in comparison with emissions of the same amount of carbon dioxide </a:t>
            </a:r>
          </a:p>
          <a:p>
            <a:r>
              <a:rPr lang="en-US" b="1" dirty="0">
                <a:solidFill>
                  <a:schemeClr val="tx1"/>
                </a:solidFill>
              </a:rPr>
              <a:t>Emissions: </a:t>
            </a:r>
            <a:r>
              <a:rPr lang="en-US" dirty="0">
                <a:solidFill>
                  <a:schemeClr val="tx1"/>
                </a:solidFill>
              </a:rPr>
              <a:t>a substance discharged into the air, usually by an internal combustion engine. </a:t>
            </a:r>
          </a:p>
          <a:p>
            <a:r>
              <a:rPr lang="en-US" b="1" dirty="0">
                <a:solidFill>
                  <a:schemeClr val="tx1"/>
                </a:solidFill>
              </a:rPr>
              <a:t>Biogas</a:t>
            </a:r>
            <a:r>
              <a:rPr lang="en-US" dirty="0">
                <a:solidFill>
                  <a:schemeClr val="tx1"/>
                </a:solidFill>
              </a:rPr>
              <a:t>: a mixture of methane and carbon dioxide, produced by bacterial degradation of organic matter, and used as fuel. </a:t>
            </a:r>
          </a:p>
          <a:p>
            <a:r>
              <a:rPr lang="en-US" b="1" dirty="0">
                <a:solidFill>
                  <a:schemeClr val="tx1"/>
                </a:solidFill>
              </a:rPr>
              <a:t>Bio-methane (RNG</a:t>
            </a:r>
            <a:r>
              <a:rPr lang="en-US" dirty="0">
                <a:solidFill>
                  <a:schemeClr val="tx1"/>
                </a:solidFill>
              </a:rPr>
              <a:t>) – also known as renewable natural gas is a biogas that has been upgraded to a quality similar to fossil natural gas and has a methane concentration of 90% or higher. It is obtained by removing CO2 and other impurities from biogas. </a:t>
            </a:r>
          </a:p>
          <a:p>
            <a:r>
              <a:rPr lang="en-US" b="1" dirty="0" err="1">
                <a:solidFill>
                  <a:schemeClr val="tx1"/>
                </a:solidFill>
              </a:rPr>
              <a:t>Bioreffinery</a:t>
            </a:r>
            <a:r>
              <a:rPr lang="en-US" dirty="0">
                <a:solidFill>
                  <a:schemeClr val="tx1"/>
                </a:solidFill>
              </a:rPr>
              <a:t>: a refinery that converts biomass to energy and other beneficial by-products (such as chemicals).</a:t>
            </a:r>
          </a:p>
          <a:p>
            <a:endParaRPr lang="en-US" dirty="0">
              <a:solidFill>
                <a:schemeClr val="tx1"/>
              </a:solidFill>
            </a:endParaRPr>
          </a:p>
          <a:p>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a:t>Why biorefining?</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1755286017"/>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sv-SE" dirty="0" err="1"/>
              <a:t>Examples</a:t>
            </a:r>
            <a:r>
              <a:rPr lang="sv-SE" dirty="0"/>
              <a:t> </a:t>
            </a:r>
            <a:r>
              <a:rPr lang="sv-SE" dirty="0" err="1"/>
              <a:t>of</a:t>
            </a:r>
            <a:r>
              <a:rPr lang="sv-SE" dirty="0"/>
              <a:t> </a:t>
            </a:r>
            <a:r>
              <a:rPr lang="sv-SE" dirty="0" err="1"/>
              <a:t>biorefineries</a:t>
            </a:r>
            <a:endParaRPr lang="sv-SE" dirty="0"/>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a:normAutofit/>
          </a:bodyPr>
          <a:lstStyle/>
          <a:p>
            <a:r>
              <a:rPr lang="en-US" sz="4400" dirty="0">
                <a:solidFill>
                  <a:schemeClr val="tx1"/>
                </a:solidFill>
              </a:rPr>
              <a:t>Biorefineries are facilities for the production of products from biomass</a:t>
            </a:r>
            <a:endParaRPr lang="sv-SE" sz="4400" dirty="0">
              <a:solidFill>
                <a:schemeClr val="tx1"/>
              </a:solidFill>
            </a:endParaRPr>
          </a:p>
          <a:p>
            <a:endParaRPr lang="sv-SE"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778247522"/>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C0925D3-D844-A29D-E1A0-F68EA5055EFF}"/>
              </a:ext>
            </a:extLst>
          </p:cNvPr>
          <p:cNvPicPr>
            <a:picLocks noChangeAspect="1"/>
          </p:cNvPicPr>
          <p:nvPr/>
        </p:nvPicPr>
        <p:blipFill>
          <a:blip r:embed="rId2"/>
          <a:stretch>
            <a:fillRect/>
          </a:stretch>
        </p:blipFill>
        <p:spPr>
          <a:xfrm>
            <a:off x="996150" y="565573"/>
            <a:ext cx="10194618" cy="5734474"/>
          </a:xfrm>
          <a:prstGeom prst="rect">
            <a:avLst/>
          </a:prstGeom>
        </p:spPr>
      </p:pic>
      <p:sp>
        <p:nvSpPr>
          <p:cNvPr id="3" name="textruta 2">
            <a:extLst>
              <a:ext uri="{FF2B5EF4-FFF2-40B4-BE49-F238E27FC236}">
                <a16:creationId xmlns:a16="http://schemas.microsoft.com/office/drawing/2014/main" id="{EF5AC211-F292-FCD1-BDFC-F00DF568ECCF}"/>
              </a:ext>
            </a:extLst>
          </p:cNvPr>
          <p:cNvSpPr txBox="1"/>
          <p:nvPr/>
        </p:nvSpPr>
        <p:spPr>
          <a:xfrm>
            <a:off x="1266092" y="801858"/>
            <a:ext cx="2729133" cy="369332"/>
          </a:xfrm>
          <a:prstGeom prst="rect">
            <a:avLst/>
          </a:prstGeom>
          <a:noFill/>
        </p:spPr>
        <p:txBody>
          <a:bodyPr wrap="square" rtlCol="0">
            <a:spAutoFit/>
          </a:bodyPr>
          <a:lstStyle/>
          <a:p>
            <a:r>
              <a:rPr lang="sv-SE" b="1" dirty="0">
                <a:solidFill>
                  <a:schemeClr val="accent1"/>
                </a:solidFill>
              </a:rPr>
              <a:t>BIOGAS</a:t>
            </a:r>
          </a:p>
        </p:txBody>
      </p:sp>
    </p:spTree>
    <p:extLst>
      <p:ext uri="{BB962C8B-B14F-4D97-AF65-F5344CB8AC3E}">
        <p14:creationId xmlns:p14="http://schemas.microsoft.com/office/powerpoint/2010/main" val="2523547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5" name="Picture 3" descr="En bild som visar text, skärmbild, diagram, Teckensnitt&#10;&#10;Automatiskt genererad beskrivning">
            <a:extLst>
              <a:ext uri="{FF2B5EF4-FFF2-40B4-BE49-F238E27FC236}">
                <a16:creationId xmlns:a16="http://schemas.microsoft.com/office/drawing/2014/main" id="{90450B53-220E-8C8D-8FED-82A19998FE7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12239" y="565573"/>
            <a:ext cx="5562441" cy="573447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5" y="464235"/>
            <a:ext cx="1828800" cy="646331"/>
          </a:xfrm>
          <a:prstGeom prst="rect">
            <a:avLst/>
          </a:prstGeom>
          <a:noFill/>
        </p:spPr>
        <p:txBody>
          <a:bodyPr wrap="square" rtlCol="0">
            <a:spAutoFit/>
          </a:bodyPr>
          <a:lstStyle/>
          <a:p>
            <a:r>
              <a:rPr lang="sv-SE" b="1">
                <a:solidFill>
                  <a:schemeClr val="accent1"/>
                </a:solidFill>
              </a:rPr>
              <a:t>Refinery forage crops</a:t>
            </a:r>
            <a:endParaRPr lang="sv-SE" b="1" dirty="0">
              <a:solidFill>
                <a:schemeClr val="accent1"/>
              </a:solidFill>
            </a:endParaRPr>
          </a:p>
        </p:txBody>
      </p:sp>
    </p:spTree>
    <p:extLst>
      <p:ext uri="{BB962C8B-B14F-4D97-AF65-F5344CB8AC3E}">
        <p14:creationId xmlns:p14="http://schemas.microsoft.com/office/powerpoint/2010/main" val="332647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E8916BE-5AC1-00F7-7DFF-63E73790D51D}"/>
              </a:ext>
            </a:extLst>
          </p:cNvPr>
          <p:cNvPicPr>
            <a:picLocks noChangeAspect="1"/>
          </p:cNvPicPr>
          <p:nvPr/>
        </p:nvPicPr>
        <p:blipFill>
          <a:blip r:embed="rId3"/>
          <a:stretch>
            <a:fillRect/>
          </a:stretch>
        </p:blipFill>
        <p:spPr>
          <a:xfrm>
            <a:off x="2111186" y="565573"/>
            <a:ext cx="7964546" cy="5734474"/>
          </a:xfrm>
          <a:prstGeom prst="rect">
            <a:avLst/>
          </a:prstGeom>
        </p:spPr>
      </p:pic>
    </p:spTree>
    <p:extLst>
      <p:ext uri="{BB962C8B-B14F-4D97-AF65-F5344CB8AC3E}">
        <p14:creationId xmlns:p14="http://schemas.microsoft.com/office/powerpoint/2010/main" val="6757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p:txBody>
          <a:bodyPr/>
          <a:lstStyle/>
          <a:p>
            <a:r>
              <a:rPr lang="en-US" dirty="0"/>
              <a:t>Areas of use for Biogas and residue</a:t>
            </a:r>
            <a:endParaRPr lang="sv-SE" dirty="0"/>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a:normAutofit fontScale="92500" lnSpcReduction="10000"/>
          </a:bodyPr>
          <a:lstStyle/>
          <a:p>
            <a:pPr marL="45720" indent="0">
              <a:buNone/>
            </a:pPr>
            <a:r>
              <a:rPr lang="en-US" sz="2400" dirty="0"/>
              <a:t> Biogas</a:t>
            </a:r>
          </a:p>
          <a:p>
            <a:r>
              <a:rPr lang="en-US" b="1" dirty="0">
                <a:solidFill>
                  <a:schemeClr val="tx1"/>
                </a:solidFill>
              </a:rPr>
              <a:t>Thermal energy (heat), </a:t>
            </a:r>
          </a:p>
          <a:p>
            <a:r>
              <a:rPr lang="en-US" b="1" dirty="0">
                <a:solidFill>
                  <a:schemeClr val="tx1"/>
                </a:solidFill>
              </a:rPr>
              <a:t>Fuel</a:t>
            </a:r>
          </a:p>
          <a:p>
            <a:r>
              <a:rPr lang="en-US" b="1" dirty="0">
                <a:solidFill>
                  <a:schemeClr val="tx1"/>
                </a:solidFill>
              </a:rPr>
              <a:t> Electricity​</a:t>
            </a:r>
          </a:p>
          <a:p>
            <a:r>
              <a:rPr lang="en-US" b="1" dirty="0">
                <a:solidFill>
                  <a:schemeClr val="tx1"/>
                </a:solidFill>
              </a:rPr>
              <a:t>Bioplastic</a:t>
            </a:r>
          </a:p>
          <a:p>
            <a:pPr marL="45720" indent="0">
              <a:buNone/>
            </a:pPr>
            <a:r>
              <a:rPr lang="en-US" b="1" dirty="0"/>
              <a:t>Residue</a:t>
            </a:r>
          </a:p>
          <a:p>
            <a:r>
              <a:rPr lang="sv-SE" b="1" dirty="0" err="1">
                <a:solidFill>
                  <a:schemeClr val="tx1"/>
                </a:solidFill>
              </a:rPr>
              <a:t>Fertilizer</a:t>
            </a:r>
            <a:endParaRPr lang="sv-SE" b="1" dirty="0">
              <a:solidFill>
                <a:schemeClr val="tx1"/>
              </a:solidFill>
            </a:endParaRPr>
          </a:p>
          <a:p>
            <a:r>
              <a:rPr lang="sv-SE" b="1" dirty="0" err="1">
                <a:solidFill>
                  <a:schemeClr val="tx1"/>
                </a:solidFill>
              </a:rPr>
              <a:t>Animalbedding</a:t>
            </a:r>
            <a:endParaRPr lang="sv-SE" b="1" dirty="0">
              <a:solidFill>
                <a:schemeClr val="tx1"/>
              </a:solidFill>
            </a:endParaRPr>
          </a:p>
          <a:p>
            <a:r>
              <a:rPr lang="sv-SE" b="1" dirty="0" err="1">
                <a:solidFill>
                  <a:schemeClr val="tx1"/>
                </a:solidFill>
              </a:rPr>
              <a:t>Soilamendments</a:t>
            </a:r>
            <a:endParaRPr lang="sv-SE" b="1" dirty="0">
              <a:solidFill>
                <a:schemeClr val="tx1"/>
              </a:solidFill>
            </a:endParaRPr>
          </a:p>
          <a:p>
            <a:endParaRPr lang="sv-SE" dirty="0"/>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a:normAutofit fontScale="92500" lnSpcReduction="10000"/>
          </a:bodyPr>
          <a:lstStyle/>
          <a:p>
            <a:endParaRPr lang="sv-SE" dirty="0"/>
          </a:p>
          <a:p>
            <a:pPr marL="45720" indent="0">
              <a:buNone/>
            </a:pPr>
            <a:r>
              <a:rPr lang="sv-SE" b="1" dirty="0" err="1"/>
              <a:t>Pros</a:t>
            </a:r>
            <a:r>
              <a:rPr lang="sv-SE" b="1" dirty="0"/>
              <a:t> :</a:t>
            </a:r>
          </a:p>
          <a:p>
            <a:r>
              <a:rPr lang="sv-SE" b="1" dirty="0" err="1">
                <a:solidFill>
                  <a:schemeClr val="tx1"/>
                </a:solidFill>
              </a:rPr>
              <a:t>Renewable</a:t>
            </a:r>
            <a:r>
              <a:rPr lang="sv-SE" b="1" dirty="0">
                <a:solidFill>
                  <a:schemeClr val="tx1"/>
                </a:solidFill>
              </a:rPr>
              <a:t> </a:t>
            </a:r>
            <a:r>
              <a:rPr lang="sv-SE" b="1" dirty="0" err="1">
                <a:solidFill>
                  <a:schemeClr val="tx1"/>
                </a:solidFill>
              </a:rPr>
              <a:t>resource</a:t>
            </a:r>
            <a:r>
              <a:rPr lang="sv-SE" b="1" dirty="0">
                <a:solidFill>
                  <a:schemeClr val="tx1"/>
                </a:solidFill>
              </a:rPr>
              <a:t> </a:t>
            </a:r>
            <a:r>
              <a:rPr lang="sv-SE" b="1" dirty="0" err="1">
                <a:solidFill>
                  <a:schemeClr val="tx1"/>
                </a:solidFill>
              </a:rPr>
              <a:t>that</a:t>
            </a:r>
            <a:r>
              <a:rPr lang="sv-SE" b="1" dirty="0">
                <a:solidFill>
                  <a:schemeClr val="tx1"/>
                </a:solidFill>
              </a:rPr>
              <a:t> </a:t>
            </a:r>
            <a:r>
              <a:rPr lang="sv-SE" b="1" dirty="0" err="1">
                <a:solidFill>
                  <a:schemeClr val="tx1"/>
                </a:solidFill>
              </a:rPr>
              <a:t>reduces</a:t>
            </a:r>
            <a:r>
              <a:rPr lang="sv-SE" b="1" dirty="0">
                <a:solidFill>
                  <a:schemeClr val="tx1"/>
                </a:solidFill>
              </a:rPr>
              <a:t> </a:t>
            </a:r>
            <a:r>
              <a:rPr lang="sv-SE" b="1" dirty="0" err="1">
                <a:solidFill>
                  <a:schemeClr val="tx1"/>
                </a:solidFill>
              </a:rPr>
              <a:t>dependence</a:t>
            </a:r>
            <a:r>
              <a:rPr lang="sv-SE" b="1" dirty="0">
                <a:solidFill>
                  <a:schemeClr val="tx1"/>
                </a:solidFill>
              </a:rPr>
              <a:t> on non-</a:t>
            </a:r>
            <a:r>
              <a:rPr lang="sv-SE" b="1" dirty="0" err="1">
                <a:solidFill>
                  <a:schemeClr val="tx1"/>
                </a:solidFill>
              </a:rPr>
              <a:t>sustainable</a:t>
            </a:r>
            <a:r>
              <a:rPr lang="sv-SE" b="1" dirty="0">
                <a:solidFill>
                  <a:schemeClr val="tx1"/>
                </a:solidFill>
              </a:rPr>
              <a:t> alternatives</a:t>
            </a:r>
          </a:p>
          <a:p>
            <a:r>
              <a:rPr lang="en-US" b="1" dirty="0">
                <a:solidFill>
                  <a:schemeClr val="tx1"/>
                </a:solidFill>
              </a:rPr>
              <a:t>Efficient use of organic waste</a:t>
            </a:r>
          </a:p>
          <a:p>
            <a:r>
              <a:rPr lang="sv-SE" b="1" dirty="0" err="1"/>
              <a:t>Cons</a:t>
            </a:r>
            <a:r>
              <a:rPr lang="sv-SE" b="1" dirty="0"/>
              <a:t> </a:t>
            </a:r>
            <a:r>
              <a:rPr lang="sv-SE" b="1" dirty="0">
                <a:solidFill>
                  <a:schemeClr val="tx1"/>
                </a:solidFill>
              </a:rPr>
              <a:t>:</a:t>
            </a:r>
          </a:p>
          <a:p>
            <a:r>
              <a:rPr lang="en-US" b="1" dirty="0">
                <a:solidFill>
                  <a:schemeClr val="tx1"/>
                </a:solidFill>
              </a:rPr>
              <a:t>Dependence on sufficient access to raw materials</a:t>
            </a:r>
          </a:p>
          <a:p>
            <a:r>
              <a:rPr lang="en-US" b="1" dirty="0">
                <a:solidFill>
                  <a:schemeClr val="tx1"/>
                </a:solidFill>
              </a:rPr>
              <a:t>High costs and investments in infrastructure</a:t>
            </a:r>
          </a:p>
          <a:p>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a:t>Areas of use for extracted protein</a:t>
            </a:r>
            <a:endParaRPr lang="sv-SE"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lnSpcReduction="10000"/>
          </a:bodyPr>
          <a:lstStyle/>
          <a:p>
            <a:r>
              <a:rPr lang="sv-SE" dirty="0"/>
              <a:t>Protein juice</a:t>
            </a:r>
          </a:p>
          <a:p>
            <a:endParaRPr lang="sv-SE" dirty="0"/>
          </a:p>
          <a:p>
            <a:pPr marL="342900" indent="-342900">
              <a:buFont typeface="Arial" panose="020B0604020202020204" pitchFamily="34" charset="0"/>
              <a:buChar char="•"/>
            </a:pPr>
            <a:r>
              <a:rPr lang="en-US" sz="2200" dirty="0">
                <a:solidFill>
                  <a:schemeClr val="tx1"/>
                </a:solidFill>
              </a:rPr>
              <a:t>High-quality protein for high-performance ruminants and </a:t>
            </a:r>
            <a:r>
              <a:rPr lang="en-US" sz="2200" dirty="0" err="1">
                <a:solidFill>
                  <a:schemeClr val="tx1"/>
                </a:solidFill>
              </a:rPr>
              <a:t>monogastrics</a:t>
            </a:r>
            <a:r>
              <a:rPr lang="en-US" sz="2200" dirty="0">
                <a:solidFill>
                  <a:schemeClr val="tx1"/>
                </a:solidFill>
              </a:rPr>
              <a:t> animals</a:t>
            </a:r>
            <a:endParaRPr lang="sv-SE" sz="2200" dirty="0">
              <a:solidFill>
                <a:schemeClr val="tx1"/>
              </a:solidFill>
            </a:endParaRPr>
          </a:p>
          <a:p>
            <a:endParaRPr lang="sv-SE" dirty="0"/>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42999" y="3615397"/>
            <a:ext cx="4754881" cy="2489366"/>
          </a:xfrm>
        </p:spPr>
        <p:txBody>
          <a:bodyPr>
            <a:normAutofit/>
          </a:bodyPr>
          <a:lstStyle/>
          <a:p>
            <a:pPr marL="45720" indent="0">
              <a:buNone/>
            </a:pPr>
            <a:r>
              <a:rPr lang="sv-SE" b="1" dirty="0"/>
              <a:t>Press  </a:t>
            </a:r>
            <a:r>
              <a:rPr lang="sv-SE" b="1" dirty="0" err="1"/>
              <a:t>cake</a:t>
            </a:r>
            <a:r>
              <a:rPr lang="sv-SE" b="1" dirty="0"/>
              <a:t> (</a:t>
            </a:r>
            <a:r>
              <a:rPr lang="sv-SE" b="1" dirty="0" err="1"/>
              <a:t>residual</a:t>
            </a:r>
            <a:r>
              <a:rPr lang="sv-SE" b="1" dirty="0"/>
              <a:t>)</a:t>
            </a:r>
          </a:p>
          <a:p>
            <a:r>
              <a:rPr lang="en-US" b="1" dirty="0">
                <a:solidFill>
                  <a:schemeClr val="tx1"/>
                </a:solidFill>
              </a:rPr>
              <a:t>Feed for low-performing animals, </a:t>
            </a:r>
          </a:p>
          <a:p>
            <a:r>
              <a:rPr lang="en-US" b="1" dirty="0">
                <a:solidFill>
                  <a:schemeClr val="tx1"/>
                </a:solidFill>
              </a:rPr>
              <a:t>Biogas production</a:t>
            </a:r>
          </a:p>
          <a:p>
            <a:r>
              <a:rPr lang="en-US" b="1" dirty="0">
                <a:solidFill>
                  <a:schemeClr val="tx1"/>
                </a:solidFill>
              </a:rPr>
              <a:t>Biochar production</a:t>
            </a:r>
          </a:p>
          <a:p>
            <a:r>
              <a:rPr lang="en-US" b="1" dirty="0">
                <a:solidFill>
                  <a:schemeClr val="tx1"/>
                </a:solidFill>
              </a:rPr>
              <a:t>Textile Fibers</a:t>
            </a:r>
            <a:endParaRPr lang="sv-SE" b="1" dirty="0">
              <a:solidFill>
                <a:schemeClr val="tx1"/>
              </a:solidFill>
            </a:endParaRPr>
          </a:p>
          <a:p>
            <a:endParaRPr lang="sv-SE"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p:txBody>
          <a:bodyPr>
            <a:normAutofit lnSpcReduction="10000"/>
          </a:bodyPr>
          <a:lstStyle/>
          <a:p>
            <a:r>
              <a:rPr lang="sv-SE" dirty="0"/>
              <a:t>Pos:</a:t>
            </a:r>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a:normAutofit/>
          </a:bodyPr>
          <a:lstStyle/>
          <a:p>
            <a:r>
              <a:rPr lang="en-US" b="1" dirty="0">
                <a:solidFill>
                  <a:schemeClr val="tx1"/>
                </a:solidFill>
              </a:rPr>
              <a:t>Reduces dependence on imported protein feed (soy)</a:t>
            </a:r>
          </a:p>
          <a:p>
            <a:r>
              <a:rPr lang="en-US" b="1" dirty="0">
                <a:solidFill>
                  <a:schemeClr val="tx1"/>
                </a:solidFill>
              </a:rPr>
              <a:t>Possibility for crop farms to include forage plants in the crop rotation</a:t>
            </a:r>
            <a:endParaRPr lang="sv-SE" b="1" dirty="0">
              <a:solidFill>
                <a:schemeClr val="tx1"/>
              </a:solidFill>
            </a:endParaRPr>
          </a:p>
          <a:p>
            <a:pPr marL="45720" indent="0">
              <a:buNone/>
            </a:pPr>
            <a:r>
              <a:rPr lang="sv-SE" b="1" dirty="0" err="1"/>
              <a:t>Cons</a:t>
            </a:r>
            <a:r>
              <a:rPr lang="sv-SE" b="1" dirty="0"/>
              <a:t> :</a:t>
            </a:r>
          </a:p>
          <a:p>
            <a:r>
              <a:rPr lang="sv-SE" b="1" dirty="0" err="1">
                <a:solidFill>
                  <a:schemeClr val="tx1"/>
                </a:solidFill>
              </a:rPr>
              <a:t>High</a:t>
            </a:r>
            <a:r>
              <a:rPr lang="sv-SE" b="1" dirty="0">
                <a:solidFill>
                  <a:schemeClr val="tx1"/>
                </a:solidFill>
              </a:rPr>
              <a:t> </a:t>
            </a:r>
            <a:r>
              <a:rPr lang="sv-SE" b="1" dirty="0" err="1">
                <a:solidFill>
                  <a:schemeClr val="tx1"/>
                </a:solidFill>
              </a:rPr>
              <a:t>costs</a:t>
            </a:r>
            <a:r>
              <a:rPr lang="sv-SE" b="1" dirty="0">
                <a:solidFill>
                  <a:schemeClr val="tx1"/>
                </a:solidFill>
              </a:rPr>
              <a:t> for </a:t>
            </a:r>
            <a:r>
              <a:rPr lang="sv-SE" b="1" dirty="0" err="1">
                <a:solidFill>
                  <a:schemeClr val="tx1"/>
                </a:solidFill>
              </a:rPr>
              <a:t>investments</a:t>
            </a:r>
            <a:endParaRPr lang="sv-SE" b="1" dirty="0">
              <a:solidFill>
                <a:schemeClr val="tx1"/>
              </a:solidFill>
            </a:endParaRPr>
          </a:p>
          <a:p>
            <a:r>
              <a:rPr lang="en-US" b="1" dirty="0">
                <a:solidFill>
                  <a:schemeClr val="tx1"/>
                </a:solidFill>
              </a:rPr>
              <a:t>Dependent on availability of high-quality grass and clover</a:t>
            </a:r>
            <a:endParaRPr lang="sv-SE" b="1"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sv-SE" dirty="0" err="1"/>
              <a:t>Pyrolysis</a:t>
            </a:r>
            <a:r>
              <a:rPr lang="sv-SE" dirty="0"/>
              <a:t> process and </a:t>
            </a:r>
            <a:r>
              <a:rPr lang="sv-SE" dirty="0" err="1"/>
              <a:t>products</a:t>
            </a:r>
            <a:endParaRPr lang="sv-SE" dirty="0"/>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a:t>Process</a:t>
            </a:r>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p:txBody>
          <a:bodyPr>
            <a:normAutofit fontScale="92500" lnSpcReduction="20000"/>
          </a:bodyPr>
          <a:lstStyle/>
          <a:p>
            <a:pPr marL="45720" indent="0">
              <a:buNone/>
            </a:pPr>
            <a:r>
              <a:rPr lang="sv-SE" b="1" dirty="0" err="1">
                <a:solidFill>
                  <a:schemeClr val="tx1"/>
                </a:solidFill>
              </a:rPr>
              <a:t>Heating</a:t>
            </a:r>
            <a:r>
              <a:rPr lang="sv-SE" b="1" dirty="0">
                <a:solidFill>
                  <a:schemeClr val="tx1"/>
                </a:solidFill>
              </a:rPr>
              <a:t>  bio </a:t>
            </a:r>
            <a:r>
              <a:rPr lang="sv-SE" b="1" dirty="0" err="1">
                <a:solidFill>
                  <a:schemeClr val="tx1"/>
                </a:solidFill>
              </a:rPr>
              <a:t>mass</a:t>
            </a:r>
            <a:r>
              <a:rPr lang="sv-SE" b="1" dirty="0">
                <a:solidFill>
                  <a:schemeClr val="tx1"/>
                </a:solidFill>
              </a:rPr>
              <a:t> –</a:t>
            </a:r>
          </a:p>
          <a:p>
            <a:r>
              <a:rPr lang="sv-SE" b="1" dirty="0" err="1">
                <a:solidFill>
                  <a:schemeClr val="tx1"/>
                </a:solidFill>
              </a:rPr>
              <a:t>Up</a:t>
            </a:r>
            <a:r>
              <a:rPr lang="sv-SE" b="1" dirty="0">
                <a:solidFill>
                  <a:schemeClr val="tx1"/>
                </a:solidFill>
              </a:rPr>
              <a:t> to 500-600 °C </a:t>
            </a:r>
            <a:r>
              <a:rPr lang="sv-SE" b="1" dirty="0" err="1">
                <a:solidFill>
                  <a:schemeClr val="tx1"/>
                </a:solidFill>
              </a:rPr>
              <a:t>without</a:t>
            </a:r>
            <a:r>
              <a:rPr lang="sv-SE" b="1" dirty="0">
                <a:solidFill>
                  <a:schemeClr val="tx1"/>
                </a:solidFill>
              </a:rPr>
              <a:t>  oxygen, </a:t>
            </a:r>
          </a:p>
          <a:p>
            <a:r>
              <a:rPr lang="sv-SE" b="1" dirty="0">
                <a:solidFill>
                  <a:schemeClr val="tx1"/>
                </a:solidFill>
              </a:rPr>
              <a:t>Ämnet sönderfaller utan förbränning</a:t>
            </a:r>
          </a:p>
          <a:p>
            <a:r>
              <a:rPr lang="sv-SE" b="1" dirty="0">
                <a:solidFill>
                  <a:schemeClr val="tx1"/>
                </a:solidFill>
              </a:rPr>
              <a:t>Vid  </a:t>
            </a:r>
            <a:r>
              <a:rPr lang="sv-SE" b="1" dirty="0" err="1">
                <a:solidFill>
                  <a:schemeClr val="tx1"/>
                </a:solidFill>
              </a:rPr>
              <a:t>pyrolys</a:t>
            </a:r>
            <a:r>
              <a:rPr lang="sv-SE" b="1" dirty="0">
                <a:solidFill>
                  <a:schemeClr val="tx1"/>
                </a:solidFill>
              </a:rPr>
              <a:t> avgår gaser och en återstod i fast eller flytande form </a:t>
            </a:r>
          </a:p>
          <a:p>
            <a:pPr marL="45720" indent="0">
              <a:buNone/>
            </a:pPr>
            <a:endParaRPr lang="sv-SE" b="1" dirty="0">
              <a:solidFill>
                <a:schemeClr val="tx1"/>
              </a:solidFill>
            </a:endParaRPr>
          </a:p>
          <a:p>
            <a:pPr marL="45720" indent="0">
              <a:buNone/>
            </a:pPr>
            <a:endParaRPr lang="sv-SE"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p:txBody>
          <a:bodyPr/>
          <a:lstStyle/>
          <a:p>
            <a:r>
              <a:rPr lang="sv-SE" dirty="0" err="1"/>
              <a:t>Biochar</a:t>
            </a:r>
            <a:endParaRPr lang="sv-SE" dirty="0"/>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6269173" y="2719321"/>
            <a:ext cx="4754880" cy="3808087"/>
          </a:xfrm>
        </p:spPr>
        <p:txBody>
          <a:bodyPr>
            <a:normAutofit fontScale="92500" lnSpcReduction="20000"/>
          </a:bodyPr>
          <a:lstStyle/>
          <a:p>
            <a:r>
              <a:rPr lang="sv-SE" b="1" dirty="0" err="1">
                <a:solidFill>
                  <a:schemeClr val="tx1"/>
                </a:solidFill>
              </a:rPr>
              <a:t>Carbon</a:t>
            </a:r>
            <a:r>
              <a:rPr lang="sv-SE" b="1" dirty="0">
                <a:solidFill>
                  <a:schemeClr val="tx1"/>
                </a:solidFill>
              </a:rPr>
              <a:t> </a:t>
            </a:r>
            <a:r>
              <a:rPr lang="sv-SE" b="1" dirty="0" err="1">
                <a:solidFill>
                  <a:schemeClr val="tx1"/>
                </a:solidFill>
              </a:rPr>
              <a:t>sequestration</a:t>
            </a:r>
            <a:endParaRPr lang="sv-SE" b="1" dirty="0">
              <a:solidFill>
                <a:schemeClr val="tx1"/>
              </a:solidFill>
            </a:endParaRPr>
          </a:p>
          <a:p>
            <a:r>
              <a:rPr lang="sv-SE" b="1" dirty="0" err="1">
                <a:solidFill>
                  <a:schemeClr val="tx1"/>
                </a:solidFill>
              </a:rPr>
              <a:t>Soil</a:t>
            </a:r>
            <a:r>
              <a:rPr lang="sv-SE" b="1" dirty="0">
                <a:solidFill>
                  <a:schemeClr val="tx1"/>
                </a:solidFill>
              </a:rPr>
              <a:t> </a:t>
            </a:r>
            <a:r>
              <a:rPr lang="sv-SE" b="1" dirty="0" err="1">
                <a:solidFill>
                  <a:schemeClr val="tx1"/>
                </a:solidFill>
              </a:rPr>
              <a:t>improvement</a:t>
            </a:r>
            <a:endParaRPr lang="sv-SE" b="1" dirty="0">
              <a:solidFill>
                <a:schemeClr val="tx1"/>
              </a:solidFill>
            </a:endParaRPr>
          </a:p>
          <a:p>
            <a:r>
              <a:rPr lang="sv-SE" b="1" dirty="0">
                <a:solidFill>
                  <a:schemeClr val="tx1"/>
                </a:solidFill>
              </a:rPr>
              <a:t>Energy </a:t>
            </a:r>
            <a:r>
              <a:rPr lang="sv-SE" b="1" dirty="0" err="1">
                <a:solidFill>
                  <a:schemeClr val="tx1"/>
                </a:solidFill>
              </a:rPr>
              <a:t>production</a:t>
            </a:r>
            <a:endParaRPr lang="sv-SE" b="1" dirty="0">
              <a:solidFill>
                <a:schemeClr val="tx1"/>
              </a:solidFill>
            </a:endParaRPr>
          </a:p>
          <a:p>
            <a:pPr marL="45720" indent="0">
              <a:buNone/>
            </a:pPr>
            <a:r>
              <a:rPr lang="sv-SE" sz="2400" b="1" dirty="0"/>
              <a:t>Biogas and </a:t>
            </a:r>
            <a:r>
              <a:rPr lang="sv-SE" sz="2400" b="1" dirty="0" err="1"/>
              <a:t>Bioil</a:t>
            </a:r>
            <a:endParaRPr lang="sv-SE" sz="2400" b="1" dirty="0"/>
          </a:p>
          <a:p>
            <a:r>
              <a:rPr lang="en-US" b="1" dirty="0">
                <a:solidFill>
                  <a:schemeClr val="tx1"/>
                </a:solidFill>
              </a:rPr>
              <a:t>Heating</a:t>
            </a:r>
          </a:p>
          <a:p>
            <a:r>
              <a:rPr lang="en-US" b="1" dirty="0">
                <a:solidFill>
                  <a:schemeClr val="tx1"/>
                </a:solidFill>
              </a:rPr>
              <a:t>Power generation</a:t>
            </a:r>
          </a:p>
          <a:p>
            <a:r>
              <a:rPr lang="en-US" b="1" dirty="0">
                <a:solidFill>
                  <a:schemeClr val="tx1"/>
                </a:solidFill>
              </a:rPr>
              <a:t>Fuel</a:t>
            </a:r>
          </a:p>
          <a:p>
            <a:pPr marL="45720" indent="0">
              <a:buNone/>
            </a:pPr>
            <a:r>
              <a:rPr lang="en-US" sz="2400" b="1" dirty="0"/>
              <a:t>Syngas</a:t>
            </a:r>
          </a:p>
          <a:p>
            <a:r>
              <a:rPr lang="en-US" b="1" dirty="0">
                <a:solidFill>
                  <a:schemeClr val="tx1"/>
                </a:solidFill>
              </a:rPr>
              <a:t>As above, also as a raw material in the chemical industry</a:t>
            </a:r>
          </a:p>
          <a:p>
            <a:pPr marL="45720" indent="0">
              <a:buNone/>
            </a:pPr>
            <a:endParaRPr lang="en-US" sz="2400" b="1" dirty="0"/>
          </a:p>
          <a:p>
            <a:endParaRPr lang="sv-SE" sz="2400" b="1" dirty="0"/>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sv-SE" dirty="0"/>
              <a:t>Learning </a:t>
            </a:r>
            <a:r>
              <a:rPr lang="sv-SE" dirty="0" err="1"/>
              <a:t>Goals</a:t>
            </a:r>
            <a:r>
              <a:rPr lang="sv-SE" dirty="0"/>
              <a:t> </a:t>
            </a:r>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756166283"/>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145649" y="281354"/>
            <a:ext cx="9872871" cy="2180492"/>
          </a:xfrm>
        </p:spPr>
        <p:txBody>
          <a:bodyPr>
            <a:normAutofit/>
          </a:bodyPr>
          <a:lstStyle/>
          <a:p>
            <a:r>
              <a:rPr lang="en-US" dirty="0"/>
              <a:t>Sustainable strategies for the transition to a more bio-based economy</a:t>
            </a:r>
            <a:br>
              <a:rPr lang="sv-SE" dirty="0"/>
            </a:br>
            <a:endParaRPr lang="sv-SE" dirty="0"/>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a:lstStyle/>
          <a:p>
            <a:r>
              <a:rPr lang="en-US" b="1" dirty="0">
                <a:solidFill>
                  <a:schemeClr val="tx1"/>
                </a:solidFill>
              </a:rPr>
              <a:t>Great need for knowledge – broad educational activities</a:t>
            </a:r>
          </a:p>
          <a:p>
            <a:r>
              <a:rPr lang="en-US" b="1" dirty="0">
                <a:solidFill>
                  <a:schemeClr val="tx1"/>
                </a:solidFill>
              </a:rPr>
              <a:t>General reduction of consumption – for a sustainable future</a:t>
            </a:r>
          </a:p>
          <a:p>
            <a:r>
              <a:rPr lang="en-US" b="1" dirty="0">
                <a:solidFill>
                  <a:schemeClr val="tx1"/>
                </a:solidFill>
              </a:rPr>
              <a:t>Using renewable resources – a natural resource that depletes more slowly than it is replenished</a:t>
            </a:r>
          </a:p>
          <a:p>
            <a:r>
              <a:rPr lang="en-US" b="1" dirty="0">
                <a:solidFill>
                  <a:schemeClr val="tx1"/>
                </a:solidFill>
              </a:rPr>
              <a:t>Efficient material flows – especially with regard to carbon.</a:t>
            </a:r>
          </a:p>
          <a:p>
            <a:r>
              <a:rPr lang="en-US" b="1" dirty="0">
                <a:solidFill>
                  <a:schemeClr val="tx1"/>
                </a:solidFill>
              </a:rPr>
              <a:t>Make optimal use of production waste</a:t>
            </a:r>
          </a:p>
          <a:p>
            <a:r>
              <a:rPr lang="en-US" b="1" dirty="0">
                <a:solidFill>
                  <a:schemeClr val="tx1"/>
                </a:solidFill>
              </a:rPr>
              <a:t> Use degradable products </a:t>
            </a:r>
          </a:p>
          <a:p>
            <a:r>
              <a:rPr lang="en-US" b="1" dirty="0">
                <a:solidFill>
                  <a:schemeClr val="tx1"/>
                </a:solidFill>
              </a:rPr>
              <a:t>Implement effective collection systems</a:t>
            </a:r>
            <a:endParaRPr lang="sv-SE" b="1"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sv-SE" dirty="0"/>
              <a:t>The Paris </a:t>
            </a:r>
            <a:r>
              <a:rPr lang="sv-SE" dirty="0" err="1"/>
              <a:t>Agreement</a:t>
            </a:r>
            <a:endParaRPr lang="sv-SE" dirty="0"/>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a:normAutofit/>
          </a:bodyPr>
          <a:lstStyle/>
          <a:p>
            <a:pPr marL="45720" indent="0">
              <a:buNone/>
            </a:pPr>
            <a:r>
              <a:rPr lang="en-US" sz="2800" b="1" dirty="0">
                <a:solidFill>
                  <a:schemeClr val="tx1"/>
                </a:solidFill>
              </a:rPr>
              <a:t>A treaty combating climate change. It aims to limit global temperature rise to well below 2°C above pre-industrial levels. Every signatory country works toward agreed-upon goals. For example, Sweden pledge to become carbon-neutral (have net-0 emissions) by 2045. Finland is one of Europe’s most ambitious countries, wanting to achieve climate neutrality by 2035. (Ministry of Foreign Affairs in Finland). Almost the entire world is working towards achieving climate neutrality by 2050</a:t>
            </a:r>
          </a:p>
          <a:p>
            <a:pPr marL="45720" indent="0">
              <a:buNone/>
            </a:pP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“How wonderful it is that nobody need wait a single moment before starting to improve the world”</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en-US" b="0" i="0" dirty="0">
                <a:effectLst/>
                <a:latin typeface="Google Sans"/>
              </a:rPr>
              <a:t>The term bio economy definition</a:t>
            </a:r>
            <a:r>
              <a:rPr lang="sv-SE"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a:lstStyle/>
          <a:p>
            <a:pPr marL="571500" indent="-571500"/>
            <a:r>
              <a:rPr lang="en-US" sz="4400" dirty="0">
                <a:solidFill>
                  <a:schemeClr val="tx1"/>
                </a:solidFill>
              </a:rPr>
              <a:t>Bioeconomy is an economy where materials, chemicals and energy originate from renewable bio-based raw materials</a:t>
            </a:r>
            <a:r>
              <a:rPr lang="en-US" dirty="0"/>
              <a:t>.</a:t>
            </a:r>
            <a:endParaRPr lang="sv-SE" dirty="0"/>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fontScale="90000"/>
          </a:bodyPr>
          <a:lstStyle/>
          <a:p>
            <a:br>
              <a:rPr lang="sv-SE" b="0" i="0" dirty="0">
                <a:solidFill>
                  <a:srgbClr val="040C28"/>
                </a:solidFill>
                <a:effectLst/>
                <a:latin typeface="Google Sans"/>
              </a:rPr>
            </a:br>
            <a:br>
              <a:rPr lang="sv-SE" b="0" i="0" dirty="0">
                <a:solidFill>
                  <a:srgbClr val="040C28"/>
                </a:solidFill>
                <a:effectLst/>
                <a:latin typeface="Google Sans"/>
              </a:rPr>
            </a:br>
            <a:r>
              <a:rPr lang="en-US" b="0" i="0" dirty="0">
                <a:effectLst/>
                <a:latin typeface="Google Sans"/>
              </a:rPr>
              <a:t>The concept of linear economy definition</a:t>
            </a:r>
            <a:r>
              <a:rPr lang="sv-SE" b="0" i="0" dirty="0">
                <a:solidFill>
                  <a:srgbClr val="040C28"/>
                </a:solidFill>
                <a:effectLst/>
                <a:latin typeface="Google Sans"/>
              </a:rPr>
              <a:t>:</a:t>
            </a:r>
            <a:br>
              <a:rPr lang="sv-SE" b="0" i="0" dirty="0">
                <a:solidFill>
                  <a:srgbClr val="040C28"/>
                </a:solidFill>
                <a:effectLst/>
                <a:latin typeface="Google Sans"/>
              </a:rPr>
            </a:br>
            <a:br>
              <a:rPr lang="sv-SE" b="0" i="0" dirty="0">
                <a:solidFill>
                  <a:srgbClr val="040C28"/>
                </a:solidFill>
                <a:effectLst/>
                <a:latin typeface="Google Sans"/>
              </a:rPr>
            </a:br>
            <a:endParaRPr lang="sv-SE"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a:lstStyle/>
          <a:p>
            <a:r>
              <a:rPr lang="en-US" sz="4400" dirty="0">
                <a:solidFill>
                  <a:schemeClr val="tx1"/>
                </a:solidFill>
              </a:rPr>
              <a:t>Linear economy is an economy that extracts natural resources, produces, distributes, consumes and then eventually turns into waste.</a:t>
            </a:r>
            <a:endParaRPr lang="sv-SE" sz="4400" dirty="0">
              <a:solidFill>
                <a:schemeClr val="tx1"/>
              </a:solidFill>
            </a:endParaRPr>
          </a:p>
          <a:p>
            <a:pPr marL="0" indent="0">
              <a:buNone/>
            </a:pP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48287" y="4688750"/>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err="1">
                <a:ln w="0"/>
                <a:solidFill>
                  <a:schemeClr val="tx1"/>
                </a:solidFill>
                <a:effectLst>
                  <a:outerShdw blurRad="38100" dist="25400" dir="5400000" algn="ctr" rotWithShape="0">
                    <a:srgbClr val="6E747A">
                      <a:alpha val="43000"/>
                    </a:srgbClr>
                  </a:outerShdw>
                </a:effectLst>
              </a:rPr>
              <a:t>Manufacturing</a:t>
            </a:r>
            <a:endParaRPr lang="sv-SE" dirty="0">
              <a:ln w="0"/>
              <a:solidFill>
                <a:schemeClr val="tx1"/>
              </a:solidFill>
              <a:effectLst>
                <a:outerShdw blurRad="38100" dist="25400" dir="5400000" algn="ctr" rotWithShape="0">
                  <a:srgbClr val="6E747A">
                    <a:alpha val="43000"/>
                  </a:srgbClr>
                </a:outerShdw>
              </a:effectLst>
            </a:endParaRP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664587" y="5074024"/>
            <a:ext cx="2304166" cy="369332"/>
          </a:xfrm>
          <a:prstGeom prst="rect">
            <a:avLst/>
          </a:prstGeom>
          <a:noFill/>
        </p:spPr>
        <p:txBody>
          <a:bodyPr wrap="square" rtlCol="0">
            <a:spAutoFit/>
          </a:bodyPr>
          <a:lstStyle/>
          <a:p>
            <a:r>
              <a:rPr lang="sv-SE" dirty="0"/>
              <a:t>Waste</a:t>
            </a:r>
          </a:p>
        </p:txBody>
      </p:sp>
      <p:sp>
        <p:nvSpPr>
          <p:cNvPr id="29" name="textruta 28">
            <a:extLst>
              <a:ext uri="{FF2B5EF4-FFF2-40B4-BE49-F238E27FC236}">
                <a16:creationId xmlns:a16="http://schemas.microsoft.com/office/drawing/2014/main" id="{E574EC6F-CBEC-2BD5-BB61-300F8C2DE9F7}"/>
              </a:ext>
            </a:extLst>
          </p:cNvPr>
          <p:cNvSpPr txBox="1"/>
          <p:nvPr/>
        </p:nvSpPr>
        <p:spPr>
          <a:xfrm>
            <a:off x="4248048" y="5074024"/>
            <a:ext cx="1387187" cy="369332"/>
          </a:xfrm>
          <a:prstGeom prst="rect">
            <a:avLst/>
          </a:prstGeom>
          <a:noFill/>
        </p:spPr>
        <p:txBody>
          <a:bodyPr wrap="square" rtlCol="0">
            <a:spAutoFit/>
          </a:bodyPr>
          <a:lstStyle/>
          <a:p>
            <a:r>
              <a:rPr lang="sv-SE" dirty="0" err="1"/>
              <a:t>Use</a:t>
            </a:r>
            <a:endParaRPr lang="sv-SE" dirty="0"/>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lang="en-US" dirty="0"/>
              <a:t>The concept of circular economy definition</a:t>
            </a:r>
            <a:r>
              <a:rPr lang="en-US" dirty="0">
                <a:solidFill>
                  <a:schemeClr val="tx1"/>
                </a:solidFill>
              </a:rPr>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a:lstStyle/>
          <a:p>
            <a:endParaRPr lang="sv-SE" sz="2500" dirty="0">
              <a:solidFill>
                <a:prstClr val="black"/>
              </a:solidFill>
              <a:latin typeface="Calibri" panose="020F0502020204030204"/>
              <a:ea typeface="+mj-ea"/>
              <a:cs typeface="+mj-cs"/>
            </a:endParaRPr>
          </a:p>
          <a:p>
            <a:r>
              <a:rPr kumimoji="0" lang="en-US" sz="3600" b="0" i="0" u="none" strike="noStrike" kern="1200" cap="none" spc="0" normalizeH="0" baseline="0" noProof="0" dirty="0">
                <a:ln>
                  <a:noFill/>
                </a:ln>
                <a:solidFill>
                  <a:prstClr val="black"/>
                </a:solidFill>
                <a:effectLst/>
                <a:uLnTx/>
                <a:uFillTx/>
                <a:latin typeface="Calibri" panose="020F0502020204030204"/>
                <a:ea typeface="+mj-ea"/>
                <a:cs typeface="+mj-cs"/>
              </a:rPr>
              <a:t>In a circular economy, resources stay within society's cycle instead of becoming waste</a:t>
            </a:r>
            <a:br>
              <a:rPr kumimoji="0" lang="sv-SE" sz="3600" b="0" i="0" u="none" strike="noStrike" kern="1200" cap="none" spc="0" normalizeH="0" baseline="0" noProof="0" dirty="0">
                <a:ln>
                  <a:noFill/>
                </a:ln>
                <a:solidFill>
                  <a:prstClr val="black"/>
                </a:solidFill>
                <a:effectLst/>
                <a:uLnTx/>
                <a:uFillTx/>
                <a:latin typeface="Calibri" panose="020F0502020204030204"/>
                <a:ea typeface="+mj-ea"/>
                <a:cs typeface="+mj-cs"/>
              </a:rPr>
            </a:br>
            <a:endParaRPr lang="sv-SE" sz="3600" dirty="0"/>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240974" y="2967335"/>
            <a:ext cx="1736600" cy="369332"/>
          </a:xfrm>
          <a:prstGeom prst="rect">
            <a:avLst/>
          </a:prstGeom>
          <a:noFill/>
        </p:spPr>
        <p:txBody>
          <a:bodyPr wrap="square" rtlCol="0">
            <a:spAutoFit/>
          </a:bodyPr>
          <a:lstStyle/>
          <a:p>
            <a:r>
              <a:rPr lang="sv-SE" dirty="0" err="1"/>
              <a:t>Manufacturing</a:t>
            </a:r>
            <a:endParaRPr lang="sv-SE" dirty="0"/>
          </a:p>
        </p:txBody>
      </p:sp>
      <p:sp>
        <p:nvSpPr>
          <p:cNvPr id="21" name="textruta 20">
            <a:extLst>
              <a:ext uri="{FF2B5EF4-FFF2-40B4-BE49-F238E27FC236}">
                <a16:creationId xmlns:a16="http://schemas.microsoft.com/office/drawing/2014/main" id="{20C9A7C2-46F6-8358-6D3E-7E2DCF09EB0B}"/>
              </a:ext>
            </a:extLst>
          </p:cNvPr>
          <p:cNvSpPr txBox="1"/>
          <p:nvPr/>
        </p:nvSpPr>
        <p:spPr>
          <a:xfrm>
            <a:off x="6257365" y="4823013"/>
            <a:ext cx="1326776" cy="369332"/>
          </a:xfrm>
          <a:prstGeom prst="rect">
            <a:avLst/>
          </a:prstGeom>
          <a:noFill/>
        </p:spPr>
        <p:txBody>
          <a:bodyPr wrap="square" rtlCol="0">
            <a:spAutoFit/>
          </a:bodyPr>
          <a:lstStyle/>
          <a:p>
            <a:r>
              <a:rPr lang="sv-SE" dirty="0" err="1"/>
              <a:t>Use</a:t>
            </a:r>
            <a:endParaRPr lang="sv-SE" dirty="0"/>
          </a:p>
        </p:txBody>
      </p:sp>
      <p:sp>
        <p:nvSpPr>
          <p:cNvPr id="22" name="textruta 21">
            <a:extLst>
              <a:ext uri="{FF2B5EF4-FFF2-40B4-BE49-F238E27FC236}">
                <a16:creationId xmlns:a16="http://schemas.microsoft.com/office/drawing/2014/main" id="{4880F516-93EA-7959-F8F0-DEA3FFA46BFD}"/>
              </a:ext>
            </a:extLst>
          </p:cNvPr>
          <p:cNvSpPr txBox="1"/>
          <p:nvPr/>
        </p:nvSpPr>
        <p:spPr>
          <a:xfrm>
            <a:off x="4141694" y="4482353"/>
            <a:ext cx="1326776" cy="369332"/>
          </a:xfrm>
          <a:prstGeom prst="rect">
            <a:avLst/>
          </a:prstGeom>
          <a:noFill/>
        </p:spPr>
        <p:txBody>
          <a:bodyPr wrap="square" rtlCol="0">
            <a:spAutoFit/>
          </a:bodyPr>
          <a:lstStyle/>
          <a:p>
            <a:r>
              <a:rPr lang="sv-SE" dirty="0"/>
              <a:t>Recycling</a:t>
            </a:r>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sv-SE" dirty="0"/>
              <a:t>”</a:t>
            </a:r>
            <a:r>
              <a:rPr lang="en-US" dirty="0"/>
              <a:t>Summary of the concept of             Bioeconomy"</a:t>
            </a:r>
            <a:endParaRPr lang="sv-SE" dirty="0"/>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a:t>Why  a Circular Bio Economy ?</a:t>
            </a:r>
            <a:br>
              <a:rPr lang="en-US"/>
            </a:br>
            <a:r>
              <a:rPr lang="en-US"/>
              <a:t>(school task )</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ormAutofit/>
          </a:bodyPr>
          <a:lstStyle/>
          <a:p>
            <a:r>
              <a:rPr lang="en-US" dirty="0">
                <a:solidFill>
                  <a:schemeClr val="tx1"/>
                </a:solidFill>
              </a:rPr>
              <a:t>Discussion in small groups</a:t>
            </a:r>
          </a:p>
          <a:p>
            <a:pPr marL="45720"/>
            <a:r>
              <a:rPr lang="en-US" dirty="0">
                <a:solidFill>
                  <a:schemeClr val="tx1"/>
                </a:solidFill>
              </a:rPr>
              <a:t>- Give examples of circular systems</a:t>
            </a:r>
          </a:p>
          <a:p>
            <a:pPr marL="45720"/>
            <a:r>
              <a:rPr lang="en-US" dirty="0">
                <a:solidFill>
                  <a:schemeClr val="tx1"/>
                </a:solidFill>
              </a:rPr>
              <a:t>-What do we have to gain from increasing the use of </a:t>
            </a:r>
            <a:r>
              <a:rPr lang="en-US" dirty="0" err="1">
                <a:solidFill>
                  <a:schemeClr val="tx1"/>
                </a:solidFill>
              </a:rPr>
              <a:t>biocircular</a:t>
            </a:r>
            <a:r>
              <a:rPr lang="en-US" dirty="0">
                <a:solidFill>
                  <a:schemeClr val="tx1"/>
                </a:solidFill>
              </a:rPr>
              <a:t> systems?</a:t>
            </a: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fontScale="90000"/>
          </a:bodyPr>
          <a:lstStyle/>
          <a:p>
            <a:r>
              <a:rPr lang="en-US" dirty="0"/>
              <a:t>Some examples of the circular bioeconomy's positive impact on the environment</a:t>
            </a:r>
            <a:endParaRPr lang="sv-SE"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a:lstStyle/>
          <a:p>
            <a:r>
              <a:rPr lang="en-US" b="1" dirty="0">
                <a:solidFill>
                  <a:schemeClr val="tx1"/>
                </a:solidFill>
              </a:rPr>
              <a:t>Save 2.5 billion CO2 equivalents/year in the EU</a:t>
            </a:r>
          </a:p>
          <a:p>
            <a:r>
              <a:rPr lang="en-US" b="1" dirty="0">
                <a:solidFill>
                  <a:schemeClr val="tx1"/>
                </a:solidFill>
              </a:rPr>
              <a:t>Biogas from stable manure – an important source of energy that mitigates the climate impact of greenhouse gases</a:t>
            </a:r>
          </a:p>
          <a:p>
            <a:r>
              <a:rPr lang="en-US" b="1" dirty="0">
                <a:solidFill>
                  <a:schemeClr val="tx1"/>
                </a:solidFill>
              </a:rPr>
              <a:t>Renewable ethanol - reduces greenhouse gas emissions by 77% compared to with fossil fuels</a:t>
            </a:r>
          </a:p>
          <a:p>
            <a:r>
              <a:rPr lang="en-US" b="1" dirty="0">
                <a:solidFill>
                  <a:schemeClr val="tx1"/>
                </a:solidFill>
              </a:rPr>
              <a:t>Biodiesel can achieve significant reductions in emissions in the range of 50%-90% compared to conventional diesel</a:t>
            </a:r>
          </a:p>
          <a:p>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B2B6CCAA991A04AABB0A89969B42F67" ma:contentTypeVersion="15" ma:contentTypeDescription="Create a new document." ma:contentTypeScope="" ma:versionID="070d058404141dbfc018b567072b3574">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16027e59a33a17f43c4137733e6314c1"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5D84A5-92F7-4188-8A81-D3FF07C14D45}">
  <ds:schemaRefs>
    <ds:schemaRef ds:uri="http://schemas.microsoft.com/sharepoint/v3/contenttype/forms"/>
  </ds:schemaRefs>
</ds:datastoreItem>
</file>

<file path=customXml/itemProps2.xml><?xml version="1.0" encoding="utf-8"?>
<ds:datastoreItem xmlns:ds="http://schemas.openxmlformats.org/officeDocument/2006/customXml" ds:itemID="{DA0B0319-68F9-4CF8-892F-AD2B85C42C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1030</TotalTime>
  <Words>1593</Words>
  <Application>Microsoft Office PowerPoint</Application>
  <PresentationFormat>Widescreen</PresentationFormat>
  <Paragraphs>198</Paragraphs>
  <Slides>22</Slides>
  <Notes>21</Notes>
  <HiddenSlides>0</HiddenSlides>
  <MMClips>0</MMClips>
  <ScaleCrop>false</ScaleCrop>
  <HeadingPairs>
    <vt:vector size="4" baseType="variant">
      <vt:variant>
        <vt:lpstr>Tema</vt:lpstr>
      </vt:variant>
      <vt:variant>
        <vt:i4>1</vt:i4>
      </vt:variant>
      <vt:variant>
        <vt:lpstr>Lysbildetitler</vt:lpstr>
      </vt:variant>
      <vt:variant>
        <vt:i4>22</vt:i4>
      </vt:variant>
    </vt:vector>
  </HeadingPairs>
  <TitlesOfParts>
    <vt:vector size="23" baseType="lpstr">
      <vt:lpstr>Grund</vt:lpstr>
      <vt:lpstr>The Circular Bioeconomy  </vt:lpstr>
      <vt:lpstr>Learning Goals </vt:lpstr>
      <vt:lpstr>The term bio economy definition:</vt:lpstr>
      <vt:lpstr>  The concept of linear economy definition:  </vt:lpstr>
      <vt:lpstr>The concept of circular economy definition:</vt:lpstr>
      <vt:lpstr>PowerPoint-presentasjon</vt:lpstr>
      <vt:lpstr>”Summary of the concept of             Bioeconomy"</vt:lpstr>
      <vt:lpstr>Why  a Circular Bio Economy ? (school task )</vt:lpstr>
      <vt:lpstr>Some examples of the circular bioeconomy's positive impact on the environment</vt:lpstr>
      <vt:lpstr>Terms and statements - match the correct term with the correct statement….  (Write the term number in front of the correct statement) </vt:lpstr>
      <vt:lpstr> Terms/Dictionary  </vt:lpstr>
      <vt:lpstr>Why biorefining?</vt:lpstr>
      <vt:lpstr>Examples of biorefineries</vt:lpstr>
      <vt:lpstr>PowerPoint-presentasjon</vt:lpstr>
      <vt:lpstr>PowerPoint-presentasjon</vt:lpstr>
      <vt:lpstr>PowerPoint-presentasjon</vt:lpstr>
      <vt:lpstr>Areas of use for Biogas and residue</vt:lpstr>
      <vt:lpstr>Areas of use for extracted protein</vt:lpstr>
      <vt:lpstr>Pyrolysis process and products</vt:lpstr>
      <vt:lpstr>Sustainable strategies for the transition to a more bio-based economy </vt:lpstr>
      <vt:lpstr>The Paris Agreement</vt:lpstr>
      <vt:lpstr>“How wonderful it is that nobody need wait a single moment before starting to improve the world”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Carina Laurell</cp:lastModifiedBy>
  <cp:revision>3</cp:revision>
  <dcterms:created xsi:type="dcterms:W3CDTF">2024-04-12T08:57:35Z</dcterms:created>
  <dcterms:modified xsi:type="dcterms:W3CDTF">2024-10-16T08:34:31Z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05046c-7758-4c69-bef0-f1b8587ca14e_Enabled">
    <vt:lpwstr>true</vt:lpwstr>
  </property>
  <property fmtid="{D5CDD505-2E9C-101B-9397-08002B2CF9AE}" pid="3" name="MSIP_Label_fd05046c-7758-4c69-bef0-f1b8587ca14e_SetDate">
    <vt:lpwstr>2024-10-16T08:33:50Z</vt:lpwstr>
  </property>
  <property fmtid="{D5CDD505-2E9C-101B-9397-08002B2CF9AE}" pid="4" name="MSIP_Label_fd05046c-7758-4c69-bef0-f1b8587ca14e_Method">
    <vt:lpwstr>Standard</vt:lpwstr>
  </property>
  <property fmtid="{D5CDD505-2E9C-101B-9397-08002B2CF9AE}" pid="5" name="MSIP_Label_fd05046c-7758-4c69-bef0-f1b8587ca14e_Name">
    <vt:lpwstr>Intern</vt:lpwstr>
  </property>
  <property fmtid="{D5CDD505-2E9C-101B-9397-08002B2CF9AE}" pid="6" name="MSIP_Label_fd05046c-7758-4c69-bef0-f1b8587ca14e_SiteId">
    <vt:lpwstr>4d6d8a90-10fd-4f78-8fc1-5e28844e0292</vt:lpwstr>
  </property>
  <property fmtid="{D5CDD505-2E9C-101B-9397-08002B2CF9AE}" pid="7" name="MSIP_Label_fd05046c-7758-4c69-bef0-f1b8587ca14e_ActionId">
    <vt:lpwstr>8f86e3ff-e5c8-4acc-a5ee-4a241c6958ca</vt:lpwstr>
  </property>
  <property fmtid="{D5CDD505-2E9C-101B-9397-08002B2CF9AE}" pid="8" name="MSIP_Label_fd05046c-7758-4c69-bef0-f1b8587ca14e_ContentBits">
    <vt:lpwstr>0</vt:lpwstr>
  </property>
</Properties>
</file>