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60" r:id="rId5"/>
  </p:sldIdLst>
  <p:sldSz cx="10439400" cy="30240288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BABA6-0809-42AC-9653-183CF978D5DA}" v="5" dt="2024-03-20T14:41:41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 snapToGrid="0">
      <p:cViewPr>
        <p:scale>
          <a:sx n="100" d="100"/>
          <a:sy n="100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D3E0F-967F-4D91-91B7-3D2D41A196B0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1143000"/>
            <a:ext cx="1066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EE897-B502-4F3C-9E70-1E5AAA263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369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1143000"/>
            <a:ext cx="1066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977850-2E0E-41ED-AAF4-6AA1B5C3063C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62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4949049"/>
            <a:ext cx="8873490" cy="10528100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15883154"/>
            <a:ext cx="7829550" cy="7301067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04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656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1610015"/>
            <a:ext cx="2250996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1610015"/>
            <a:ext cx="6622494" cy="256272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197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040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7539080"/>
            <a:ext cx="9003983" cy="12579118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20237201"/>
            <a:ext cx="9003983" cy="6615061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/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75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75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707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8050077"/>
            <a:ext cx="4436745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8050077"/>
            <a:ext cx="4436745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014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1610022"/>
            <a:ext cx="9003983" cy="58450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7413073"/>
            <a:ext cx="4416355" cy="3633032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11046105"/>
            <a:ext cx="4416355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7413073"/>
            <a:ext cx="4438105" cy="3633032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11046105"/>
            <a:ext cx="4438105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914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163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48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2016019"/>
            <a:ext cx="3366978" cy="7056067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4354048"/>
            <a:ext cx="5284946" cy="21490205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9072087"/>
            <a:ext cx="3366978" cy="16807162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7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2016019"/>
            <a:ext cx="3366978" cy="7056067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4354048"/>
            <a:ext cx="5284946" cy="21490205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9072087"/>
            <a:ext cx="3366978" cy="16807162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78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1610022"/>
            <a:ext cx="9003983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8050077"/>
            <a:ext cx="9003983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28028274"/>
            <a:ext cx="2348865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0B886-7DD9-4EA2-9A26-BE6CBAE43B47}" type="datetimeFigureOut">
              <a:rPr lang="fi-FI" smtClean="0"/>
              <a:t>2.4.2024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28028274"/>
            <a:ext cx="3523298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28028274"/>
            <a:ext cx="2348865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27938-39EE-4BFC-BB9C-4A29A2561CF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918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80778BB-3100-8208-27EA-E83328B6FF95}"/>
              </a:ext>
            </a:extLst>
          </p:cNvPr>
          <p:cNvSpPr/>
          <p:nvPr/>
        </p:nvSpPr>
        <p:spPr>
          <a:xfrm>
            <a:off x="5052790" y="2200275"/>
            <a:ext cx="5328001" cy="27987625"/>
          </a:xfrm>
          <a:prstGeom prst="rect">
            <a:avLst/>
          </a:prstGeom>
          <a:solidFill>
            <a:srgbClr val="FFFBE7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34"/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E275B19-D452-C9D7-27CC-B52C699E8E0B}"/>
              </a:ext>
            </a:extLst>
          </p:cNvPr>
          <p:cNvSpPr/>
          <p:nvPr/>
        </p:nvSpPr>
        <p:spPr>
          <a:xfrm>
            <a:off x="76201" y="101264"/>
            <a:ext cx="4883149" cy="9541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91440" tIns="45722" rIns="91440" bIns="45722">
            <a:spAutoFit/>
          </a:bodyPr>
          <a:lstStyle/>
          <a:p>
            <a:pPr defTabSz="457234"/>
            <a:r>
              <a:rPr lang="en-US" sz="2800" b="1" u="sng" dirty="0" err="1">
                <a:ln w="0"/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Etärekrytointi</a:t>
            </a:r>
            <a:r>
              <a:rPr lang="en-US" sz="2800" b="1" dirty="0">
                <a:ln w="0"/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-</a:t>
            </a:r>
            <a:r>
              <a:rPr lang="en-US" sz="2800" b="1" dirty="0" err="1">
                <a:ln w="0"/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työhyvinvointi</a:t>
            </a:r>
            <a:r>
              <a:rPr lang="en-US" sz="2800" b="1" dirty="0">
                <a:ln w="0"/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n w="0"/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Strategia</a:t>
            </a:r>
            <a:r>
              <a:rPr lang="en-US" sz="2800" b="1" u="sng" dirty="0">
                <a:ln w="0"/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ln w="0"/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Canvas</a:t>
            </a:r>
            <a:endParaRPr lang="fi-FI" sz="2800" b="1" u="sng" dirty="0">
              <a:ln w="0"/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EB7FBD2-FECB-882F-07DC-CC0FCB8076A6}"/>
              </a:ext>
            </a:extLst>
          </p:cNvPr>
          <p:cNvSpPr/>
          <p:nvPr/>
        </p:nvSpPr>
        <p:spPr>
          <a:xfrm>
            <a:off x="2240281" y="1120140"/>
            <a:ext cx="2700018" cy="1043940"/>
          </a:xfrm>
          <a:prstGeom prst="ellipse">
            <a:avLst/>
          </a:prstGeom>
          <a:solidFill>
            <a:srgbClr val="FFFBE7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34"/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Tehosta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etärekrytointi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etätyöhyvinvointi-strategiaanne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algn="ctr" defTabSz="457234"/>
            <a:r>
              <a:rPr lang="en-US" sz="1301" i="1" dirty="0" err="1">
                <a:solidFill>
                  <a:prstClr val="black"/>
                </a:solidFill>
                <a:latin typeface="Calibri" panose="020F0502020204030204"/>
              </a:rPr>
              <a:t>askel</a:t>
            </a:r>
            <a:r>
              <a:rPr lang="en-US" sz="1301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i="1" dirty="0" err="1">
                <a:solidFill>
                  <a:prstClr val="black"/>
                </a:solidFill>
                <a:latin typeface="Calibri" panose="020F0502020204030204"/>
              </a:rPr>
              <a:t>askeleelta</a:t>
            </a:r>
            <a:endParaRPr lang="fi-FI" sz="1301" i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7DE808ED-7FC3-B463-6D10-DABE115F5EEB}"/>
              </a:ext>
            </a:extLst>
          </p:cNvPr>
          <p:cNvSpPr/>
          <p:nvPr/>
        </p:nvSpPr>
        <p:spPr>
          <a:xfrm rot="5400000">
            <a:off x="-509565" y="28544435"/>
            <a:ext cx="2206419" cy="1079999"/>
          </a:xfrm>
          <a:prstGeom prst="homePlate">
            <a:avLst>
              <a:gd name="adj" fmla="val 22827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2" rIns="91440" bIns="4572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34"/>
            <a:r>
              <a:rPr lang="en-US" sz="1301" b="1" dirty="0">
                <a:solidFill>
                  <a:prstClr val="black"/>
                </a:solidFill>
                <a:latin typeface="Calibri" panose="020F0502020204030204"/>
              </a:rPr>
              <a:t>8. ASKEL </a:t>
            </a:r>
          </a:p>
          <a:p>
            <a:pPr algn="ctr" defTabSz="457234"/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Tunnista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tehokkaat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työkalut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hyvinvoinnin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seurantaan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etätyössä</a:t>
            </a:r>
            <a:endParaRPr lang="fi-FI" sz="13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3497451D-C340-6E78-50F9-DCDC947D0006}"/>
              </a:ext>
            </a:extLst>
          </p:cNvPr>
          <p:cNvSpPr/>
          <p:nvPr/>
        </p:nvSpPr>
        <p:spPr>
          <a:xfrm rot="5400000">
            <a:off x="-1699367" y="5548415"/>
            <a:ext cx="4578978" cy="1079999"/>
          </a:xfrm>
          <a:prstGeom prst="homePlate">
            <a:avLst>
              <a:gd name="adj" fmla="val 18831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2" rIns="91440" bIns="4572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34"/>
            <a:r>
              <a:rPr lang="en-US" sz="1301" b="1" dirty="0">
                <a:solidFill>
                  <a:prstClr val="black"/>
                </a:solidFill>
                <a:latin typeface="Calibri" panose="020F0502020204030204"/>
              </a:rPr>
              <a:t>2. ASKEL </a:t>
            </a:r>
            <a:br>
              <a:rPr lang="en-US" sz="1301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Tunnista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etätyön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haasteet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organisaa-tiossanne</a:t>
            </a:r>
            <a:endParaRPr lang="fi-FI" sz="13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A4236285-59CD-AA24-6E65-9750A591677D}"/>
              </a:ext>
            </a:extLst>
          </p:cNvPr>
          <p:cNvSpPr/>
          <p:nvPr/>
        </p:nvSpPr>
        <p:spPr>
          <a:xfrm rot="5400000">
            <a:off x="-1886020" y="19571081"/>
            <a:ext cx="4968000" cy="1079999"/>
          </a:xfrm>
          <a:prstGeom prst="homePlate">
            <a:avLst>
              <a:gd name="adj" fmla="val 21229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2" rIns="91440" bIns="4572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34"/>
            <a:r>
              <a:rPr lang="en-US" sz="1301" b="1" dirty="0">
                <a:solidFill>
                  <a:prstClr val="black"/>
                </a:solidFill>
                <a:latin typeface="Calibri" panose="020F0502020204030204"/>
              </a:rPr>
              <a:t>6. ASKEL </a:t>
            </a:r>
            <a:br>
              <a:rPr lang="en-US" sz="1301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Etärekry-tointien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tehokkaimmat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rekrytointi-tavat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työkalut</a:t>
            </a:r>
            <a:endParaRPr lang="fi-FI" sz="13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53FEEDA-B6FC-3BE6-88E0-495D4220B341}"/>
              </a:ext>
            </a:extLst>
          </p:cNvPr>
          <p:cNvSpPr/>
          <p:nvPr/>
        </p:nvSpPr>
        <p:spPr>
          <a:xfrm rot="5400000">
            <a:off x="-170534" y="2433999"/>
            <a:ext cx="1526400" cy="1079999"/>
          </a:xfrm>
          <a:prstGeom prst="homePlate">
            <a:avLst>
              <a:gd name="adj" fmla="val 19630"/>
            </a:avLst>
          </a:prstGeom>
          <a:solidFill>
            <a:srgbClr val="FDF0E7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2" rIns="91440" bIns="4572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34"/>
            <a:r>
              <a:rPr lang="en-US" sz="1301" b="1" dirty="0">
                <a:solidFill>
                  <a:prstClr val="black"/>
                </a:solidFill>
                <a:latin typeface="Calibri" panose="020F0502020204030204"/>
              </a:rPr>
              <a:t>1. ASKEL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br>
              <a:rPr lang="en-US" sz="130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Lisäarvoa</a:t>
            </a:r>
            <a:endParaRPr lang="en-US" sz="130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34"/>
            <a:r>
              <a:rPr lang="fi-FI" sz="1301" dirty="0">
                <a:solidFill>
                  <a:prstClr val="black"/>
                </a:solidFill>
                <a:latin typeface="Calibri" panose="020F0502020204030204"/>
              </a:rPr>
              <a:t>etätyöllä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AFC2AC51-AB6A-C74F-AACD-C821AC44739A}"/>
              </a:ext>
            </a:extLst>
          </p:cNvPr>
          <p:cNvSpPr/>
          <p:nvPr/>
        </p:nvSpPr>
        <p:spPr>
          <a:xfrm rot="5400000">
            <a:off x="-2022866" y="14402815"/>
            <a:ext cx="5241600" cy="1079999"/>
          </a:xfrm>
          <a:prstGeom prst="homePlate">
            <a:avLst>
              <a:gd name="adj" fmla="val 18831"/>
            </a:avLst>
          </a:prstGeom>
          <a:solidFill>
            <a:srgbClr val="FDF0E7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2" rIns="91440" bIns="4572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34"/>
            <a:r>
              <a:rPr lang="en-US" sz="1301" b="1" dirty="0">
                <a:solidFill>
                  <a:prstClr val="black"/>
                </a:solidFill>
                <a:latin typeface="Calibri" panose="020F0502020204030204"/>
              </a:rPr>
              <a:t>5. ASKEL </a:t>
            </a:r>
          </a:p>
          <a:p>
            <a:pPr algn="ctr" defTabSz="457234"/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Tunnista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etätyötä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etsivien</a:t>
            </a:r>
            <a:endParaRPr lang="en-US" sz="130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34"/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hakijoiden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käyttämät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hakukanavat</a:t>
            </a:r>
            <a:endParaRPr lang="fi-FI" sz="13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1EC879C0-FBFD-6F5B-4D81-9DFADDB1A51C}"/>
              </a:ext>
            </a:extLst>
          </p:cNvPr>
          <p:cNvSpPr/>
          <p:nvPr/>
        </p:nvSpPr>
        <p:spPr>
          <a:xfrm rot="5400000">
            <a:off x="-325951" y="10792610"/>
            <a:ext cx="1839600" cy="1079999"/>
          </a:xfrm>
          <a:prstGeom prst="homePlate">
            <a:avLst>
              <a:gd name="adj" fmla="val 18032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2" rIns="91440" bIns="4572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34"/>
            <a:r>
              <a:rPr lang="en-US" sz="1301" b="1" dirty="0">
                <a:solidFill>
                  <a:prstClr val="black"/>
                </a:solidFill>
                <a:latin typeface="Calibri" panose="020F0502020204030204"/>
              </a:rPr>
              <a:t>4. ASKEL</a:t>
            </a:r>
          </a:p>
          <a:p>
            <a:pPr algn="ctr" defTabSz="457234"/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Organisaa-tiokulttuurin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&amp;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etätyöympä-ristön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piirteet</a:t>
            </a:r>
            <a:endParaRPr lang="fi-FI" sz="130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34"/>
            <a:endParaRPr lang="fi-FI" sz="13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B8798291-3FF7-BF1C-C35A-D1A30CE305B6}"/>
              </a:ext>
            </a:extLst>
          </p:cNvPr>
          <p:cNvSpPr/>
          <p:nvPr/>
        </p:nvSpPr>
        <p:spPr>
          <a:xfrm rot="5400000">
            <a:off x="-2026194" y="24754091"/>
            <a:ext cx="5241837" cy="1079999"/>
          </a:xfrm>
          <a:prstGeom prst="homePlate">
            <a:avLst>
              <a:gd name="adj" fmla="val 21229"/>
            </a:avLst>
          </a:prstGeom>
          <a:solidFill>
            <a:srgbClr val="FDF0E7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2" rIns="91440" bIns="4572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34"/>
            <a:r>
              <a:rPr lang="en-US" sz="1301" b="1" dirty="0">
                <a:solidFill>
                  <a:prstClr val="black"/>
                </a:solidFill>
                <a:latin typeface="Calibri" panose="020F0502020204030204"/>
              </a:rPr>
              <a:t>7. ASKEL </a:t>
            </a:r>
            <a:br>
              <a:rPr lang="en-US" sz="1301" b="1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Rakenna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etänä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toteuttava</a:t>
            </a:r>
            <a:endParaRPr lang="en-US" sz="130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34"/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perehdytys-kokonaisuus</a:t>
            </a:r>
            <a:endParaRPr lang="fi-FI" sz="13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DC27893D-2F25-285C-3E29-AA83F4A8A8BD}"/>
              </a:ext>
            </a:extLst>
          </p:cNvPr>
          <p:cNvSpPr/>
          <p:nvPr/>
        </p:nvSpPr>
        <p:spPr>
          <a:xfrm rot="5400000">
            <a:off x="-352784" y="8846905"/>
            <a:ext cx="1900800" cy="1079999"/>
          </a:xfrm>
          <a:prstGeom prst="homePlate">
            <a:avLst>
              <a:gd name="adj" fmla="val 17233"/>
            </a:avLst>
          </a:prstGeom>
          <a:solidFill>
            <a:srgbClr val="FDF0E7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2" rIns="91440" bIns="4572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34"/>
            <a:r>
              <a:rPr lang="en-US" sz="1301" b="1" dirty="0">
                <a:solidFill>
                  <a:prstClr val="black"/>
                </a:solidFill>
                <a:latin typeface="Calibri" panose="020F0502020204030204"/>
              </a:rPr>
              <a:t>3. ASKEL </a:t>
            </a:r>
            <a:endParaRPr lang="fi-FI" sz="130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34"/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Määrittele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milloin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etätyö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on paras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vaihtoehto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työn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suoritta-miseen</a:t>
            </a:r>
            <a:endParaRPr lang="fi-FI" sz="13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550363-CC2E-EE5F-646A-2AE56E2F9D72}"/>
              </a:ext>
            </a:extLst>
          </p:cNvPr>
          <p:cNvSpPr/>
          <p:nvPr/>
        </p:nvSpPr>
        <p:spPr>
          <a:xfrm>
            <a:off x="1192582" y="2210798"/>
            <a:ext cx="3780001" cy="1527508"/>
          </a:xfrm>
          <a:prstGeom prst="rect">
            <a:avLst/>
          </a:prstGeom>
          <a:solidFill>
            <a:srgbClr val="FDF0E7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2813" indent="-172813" defTabSz="457234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Säästöt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resurssien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optimointi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;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toimitilavuokrien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/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kulujen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minimointi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globaalin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työvoimatarjonnan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tarjoamat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mahdollisuudet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henkilöstön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sitouttaminen</a:t>
            </a:r>
            <a:endParaRPr lang="en-US" sz="1000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Huippuosaajien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houkuttelu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sitouttaminen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;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mukaanlukien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henkilöt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jotka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suosivat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tai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edellyttävät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etätyömahdollisuutta</a:t>
            </a:r>
            <a:endParaRPr lang="en-US" sz="1000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Työn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joustavuuden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lisääminen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–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työjärjestelyt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aika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paikka</a:t>
            </a: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 panose="020F0502020204030204"/>
              </a:rPr>
              <a:t>riippumattomasti</a:t>
            </a:r>
            <a:endParaRPr lang="en-US" sz="1000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>
              <a:buFont typeface="Arial" panose="020B0604020202020204" pitchFamily="34" charset="0"/>
              <a:buChar char="•"/>
            </a:pPr>
            <a:r>
              <a:rPr lang="fi-FI" sz="1000" dirty="0">
                <a:solidFill>
                  <a:prstClr val="black"/>
                </a:solidFill>
                <a:latin typeface="Calibri" panose="020F0502020204030204"/>
              </a:rPr>
              <a:t>Operatiivisen toiminnan tehostaminen, sujuvat viestinnän prosessit, kyky mukautua nopeasti muuttuviin liiketoiminnan tarpeisiin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3CC858-1F55-EE3A-117A-9E7B20A4DC4F}"/>
              </a:ext>
            </a:extLst>
          </p:cNvPr>
          <p:cNvSpPr/>
          <p:nvPr/>
        </p:nvSpPr>
        <p:spPr>
          <a:xfrm>
            <a:off x="57150" y="1094224"/>
            <a:ext cx="2076450" cy="1074421"/>
          </a:xfrm>
          <a:prstGeom prst="rect">
            <a:avLst/>
          </a:prstGeom>
          <a:solidFill>
            <a:srgbClr val="FFFBE7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34"/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Etärekrytoinnin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työ-hyvinvoinnin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tavoitteiden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tulee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olla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linjassa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yrityksen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toimintastrategian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tavoitteiden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kanssa</a:t>
            </a:r>
            <a:endParaRPr lang="en-US" sz="13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0C476F-2095-84FE-F51C-0BC3812E6452}"/>
              </a:ext>
            </a:extLst>
          </p:cNvPr>
          <p:cNvSpPr/>
          <p:nvPr/>
        </p:nvSpPr>
        <p:spPr>
          <a:xfrm>
            <a:off x="1193605" y="3799221"/>
            <a:ext cx="3780001" cy="457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2813" indent="-172813" defTabSz="457234"/>
            <a:r>
              <a:rPr lang="en-US" sz="1001" b="1" dirty="0" err="1">
                <a:solidFill>
                  <a:prstClr val="black"/>
                </a:solidFill>
                <a:latin typeface="Calibri" panose="020F0502020204030204"/>
              </a:rPr>
              <a:t>Selvitä</a:t>
            </a:r>
            <a:endParaRPr lang="en-US" sz="1001" b="1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työntekijöiden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</a:rPr>
              <a:t>rekrytoinnin</a:t>
            </a:r>
            <a:r>
              <a:rPr lang="en-US" sz="1001" dirty="0">
                <a:solidFill>
                  <a:prstClr val="black"/>
                </a:solidFill>
              </a:rPr>
              <a:t> ja </a:t>
            </a:r>
            <a:r>
              <a:rPr lang="en-US" sz="1001" dirty="0" err="1">
                <a:solidFill>
                  <a:prstClr val="black"/>
                </a:solidFill>
              </a:rPr>
              <a:t>sitouttamisen</a:t>
            </a:r>
            <a:r>
              <a:rPr lang="en-US" sz="1001" dirty="0">
                <a:solidFill>
                  <a:prstClr val="black"/>
                </a:solidFill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haasteet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esimerkiksi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lisenssit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sertifikaatit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valtion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myöntämät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luvanvaraisuudet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työntekijöille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), </a:t>
            </a:r>
            <a:r>
              <a:rPr lang="fi-FI" sz="1001" dirty="0">
                <a:solidFill>
                  <a:prstClr val="black"/>
                </a:solidFill>
                <a:latin typeface="Calibri" panose="020F0502020204030204"/>
              </a:rPr>
              <a:t>rekrytoitujien henkilöiden pysyvyys</a:t>
            </a:r>
          </a:p>
          <a:p>
            <a:pPr marL="172813" indent="-172813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Työlainsäädäntöön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verotukseen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liittyvät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haasteet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etätyösopimuksissa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valtakunnallisella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EU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tasolla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) 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Haasteet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kahdessa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tyypillisimmässä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koskevissa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sopimuksissa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</a:t>
            </a:r>
          </a:p>
          <a:p>
            <a:pPr marL="172813" indent="-172813" defTabSz="457234"/>
            <a:endParaRPr lang="fi-FI" sz="300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/>
            <a:endParaRPr lang="fi-FI" sz="441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/>
            <a:r>
              <a:rPr lang="en-US" sz="1001" b="1" i="1" dirty="0">
                <a:solidFill>
                  <a:prstClr val="black"/>
                </a:solidFill>
                <a:latin typeface="Calibri" panose="020F0502020204030204"/>
              </a:rPr>
              <a:t> A) </a:t>
            </a:r>
            <a:r>
              <a:rPr lang="en-US" sz="1001" b="1" i="1" dirty="0" err="1">
                <a:solidFill>
                  <a:prstClr val="black"/>
                </a:solidFill>
                <a:latin typeface="Calibri" panose="020F0502020204030204"/>
              </a:rPr>
              <a:t>Työsopimukset</a:t>
            </a:r>
            <a:r>
              <a:rPr lang="en-US" sz="1001" b="1" i="1" dirty="0">
                <a:solidFill>
                  <a:prstClr val="black"/>
                </a:solidFill>
                <a:latin typeface="Calibri" panose="020F0502020204030204"/>
              </a:rPr>
              <a:t>: </a:t>
            </a:r>
          </a:p>
          <a:p>
            <a:pPr marL="172813" indent="-172813" defTabSz="457234"/>
            <a:r>
              <a:rPr lang="en-US" sz="1001" b="1" dirty="0">
                <a:solidFill>
                  <a:prstClr val="black"/>
                </a:solidFill>
                <a:latin typeface="Calibri" panose="020F0502020204030204"/>
              </a:rPr>
              <a:t>	a1.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Jatkuva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 Jos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kyseessä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on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jatkuva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tulisi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käyttää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normaalia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työsopimusta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fi-FI" sz="1000" b="0" i="0" dirty="0">
                <a:solidFill>
                  <a:srgbClr val="0D0D0D"/>
                </a:solidFill>
                <a:effectLst/>
                <a:latin typeface="Söhne"/>
              </a:rPr>
              <a:t>Työsopimuksen tulisi kuvata työsuhteen ehdot ja edellytykset, mukaan lukien vastuut, palkkaus, edut, työajat, irtisanomismenettelyt ja muut asiaankuuluvat yksityiskohdat (</a:t>
            </a:r>
            <a:r>
              <a:rPr lang="fi-FI" sz="1000" b="0" i="0" dirty="0" err="1">
                <a:solidFill>
                  <a:srgbClr val="0D0D0D"/>
                </a:solidFill>
                <a:effectLst/>
                <a:latin typeface="Söhne"/>
              </a:rPr>
              <a:t>vrt</a:t>
            </a:r>
            <a:r>
              <a:rPr lang="fi-FI" sz="1000" b="0" i="0" dirty="0">
                <a:solidFill>
                  <a:srgbClr val="0D0D0D"/>
                </a:solidFill>
                <a:effectLst/>
                <a:latin typeface="Söhne"/>
              </a:rPr>
              <a:t> etätyösopimus – etätyöohjeistus)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/>
            <a:r>
              <a:rPr lang="en-US" sz="1001" b="1" dirty="0">
                <a:solidFill>
                  <a:prstClr val="black"/>
                </a:solidFill>
                <a:latin typeface="Calibri" panose="020F0502020204030204"/>
              </a:rPr>
              <a:t>	a2.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- tai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määräaikainen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Samantyyppinen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kuin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kokoaikainen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etätyösopimus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- tai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määräaikaisilla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työntekijöillä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olla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työnkuvaan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liityviä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erityisehtoja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sopimuksellaan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/>
            <a:endParaRPr lang="fi-FI" sz="441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/>
            <a:endParaRPr lang="fi-FI" sz="441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/>
            <a:r>
              <a:rPr lang="en-US" sz="1001" b="1" i="1" dirty="0">
                <a:solidFill>
                  <a:prstClr val="black"/>
                </a:solidFill>
                <a:latin typeface="Calibri" panose="020F0502020204030204"/>
              </a:rPr>
              <a:t>B) </a:t>
            </a:r>
            <a:r>
              <a:rPr lang="en-US" sz="1001" b="1" i="1" dirty="0" err="1">
                <a:solidFill>
                  <a:prstClr val="black"/>
                </a:solidFill>
                <a:latin typeface="Calibri" panose="020F0502020204030204"/>
              </a:rPr>
              <a:t>Alihankintasopimukset</a:t>
            </a:r>
            <a:r>
              <a:rPr lang="en-US" sz="1001" b="1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(freelancer/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konsultti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):</a:t>
            </a:r>
          </a:p>
          <a:p>
            <a:pPr marL="172813" indent="-172813" defTabSz="457234"/>
            <a:r>
              <a:rPr lang="en-US" sz="1001" b="1" dirty="0">
                <a:solidFill>
                  <a:prstClr val="black"/>
                </a:solidFill>
                <a:latin typeface="Calibri" panose="020F0502020204030204"/>
              </a:rPr>
              <a:t>	b1.</a:t>
            </a:r>
            <a:r>
              <a:rPr lang="fi-FI" sz="1000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fi-FI" sz="1000" dirty="0">
                <a:solidFill>
                  <a:srgbClr val="0D0D0D"/>
                </a:solidFill>
                <a:latin typeface="Söhne"/>
              </a:rPr>
              <a:t>U</a:t>
            </a:r>
            <a:r>
              <a:rPr lang="fi-FI" sz="1000" b="0" i="0" dirty="0">
                <a:solidFill>
                  <a:srgbClr val="0D0D0D"/>
                </a:solidFill>
                <a:effectLst/>
                <a:latin typeface="Söhne"/>
              </a:rPr>
              <a:t>rakoitsijat: Jos työntekijä katsotaan itsenäiseksi urakoitsijaksi, käytetään urakoitsijasopimusta; tämä sopimus määrittelee projektin tai palvelun ehdot, korvauksen, tuotokset, aikataulun ja muut asiaankuuluvat yksityiskohdat; urakoitsijat eivät ole työntekijöitä ja vastaavat itse omista veroistaan ja </a:t>
            </a:r>
            <a:r>
              <a:rPr lang="fi-FI" sz="1000" b="0" i="0" dirty="0" err="1">
                <a:solidFill>
                  <a:srgbClr val="0D0D0D"/>
                </a:solidFill>
                <a:effectLst/>
                <a:latin typeface="Söhne"/>
              </a:rPr>
              <a:t>kuluistaa</a:t>
            </a:r>
            <a:r>
              <a:rPr lang="en-US" sz="1001" b="0" i="0" dirty="0">
                <a:solidFill>
                  <a:prstClr val="black"/>
                </a:solidFill>
                <a:effectLst/>
                <a:latin typeface="Calibri" panose="020F0502020204030204"/>
              </a:rPr>
              <a:t>n.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13" indent="-172813" defTabSz="457234"/>
            <a:r>
              <a:rPr lang="en-US" sz="1001" b="1" dirty="0">
                <a:solidFill>
                  <a:prstClr val="black"/>
                </a:solidFill>
                <a:latin typeface="Calibri" panose="020F0502020204030204"/>
              </a:rPr>
              <a:t>	b2.</a:t>
            </a:r>
            <a:r>
              <a:rPr lang="fi-FI" sz="1000" b="0" i="0" dirty="0">
                <a:solidFill>
                  <a:srgbClr val="0D0D0D"/>
                </a:solidFill>
                <a:effectLst/>
                <a:latin typeface="Söhne"/>
              </a:rPr>
              <a:t> Freelancereiden/konsulttien kanssa: Freelancereiden tai konsulttien kanssa työskennellään usein projektiluonteisesti, ja heitä palkataan tiettyihin tehtäviin tai palveluihin; tällaisissa tilanteissa käytetään yleensä urakoitsijasopimusta.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0A90A5-1B80-EC3F-2307-9DCAD53EAD1A}"/>
              </a:ext>
            </a:extLst>
          </p:cNvPr>
          <p:cNvSpPr/>
          <p:nvPr/>
        </p:nvSpPr>
        <p:spPr>
          <a:xfrm>
            <a:off x="1193217" y="8437051"/>
            <a:ext cx="3780001" cy="1900462"/>
          </a:xfrm>
          <a:prstGeom prst="rect">
            <a:avLst/>
          </a:prstGeom>
          <a:solidFill>
            <a:srgbClr val="FDF0E7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Määrittele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etätyöhön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soveltuvat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roolit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tehtävät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organisaatiossanne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 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projektityöt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myös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kansainväliset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),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verkossa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tapahtuva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markkinointi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myyntityö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</a:rPr>
              <a:t>SoMe</a:t>
            </a:r>
            <a:r>
              <a:rPr lang="en-US" sz="1001" dirty="0">
                <a:solidFill>
                  <a:prstClr val="black"/>
                </a:solidFill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sisällöntuotanto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tiedottaminen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viestintä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;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myös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tekninen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kirjoittaminen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käännöstyö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kouluttaminen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verkossa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media,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graafinen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suunnittelu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ohjelmistokehitys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ohjelmointi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insinööritehtävät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muu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suunnittelu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peliala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hallinnollinen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Määrittele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tarkasti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</a:rPr>
              <a:t>tehtävät</a:t>
            </a:r>
            <a:r>
              <a:rPr lang="en-US" sz="1001" dirty="0">
                <a:solidFill>
                  <a:prstClr val="black"/>
                </a:solidFill>
              </a:rPr>
              <a:t> ja </a:t>
            </a:r>
            <a:r>
              <a:rPr lang="en-US" sz="1001" dirty="0" err="1">
                <a:solidFill>
                  <a:prstClr val="black"/>
                </a:solidFill>
              </a:rPr>
              <a:t>vastuut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etätyössä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Ennakoi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mahdollisia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suorittamisessa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ilmeneviä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</a:rPr>
              <a:t>haasteita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tehtävä</a:t>
            </a:r>
            <a:r>
              <a:rPr lang="en-US" sz="1001" dirty="0" err="1">
                <a:solidFill>
                  <a:prstClr val="black"/>
                </a:solidFill>
              </a:rPr>
              <a:t>kohtaisesti</a:t>
            </a:r>
            <a:endParaRPr lang="en-US" sz="1001" dirty="0">
              <a:solidFill>
                <a:prstClr val="black"/>
              </a:solidFill>
            </a:endParaRPr>
          </a:p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Määrittele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keskeiset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suorituskykyindikaattorit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myös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etätyöntekijöille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E06C5C-8619-CE07-3DD3-E9D32FC48650}"/>
              </a:ext>
            </a:extLst>
          </p:cNvPr>
          <p:cNvSpPr/>
          <p:nvPr/>
        </p:nvSpPr>
        <p:spPr>
          <a:xfrm>
            <a:off x="1191978" y="10412805"/>
            <a:ext cx="3780001" cy="18385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Mitkä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ne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organisaatiokulttuurinne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keskeiset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piirteet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jotka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houkuttelevat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sitouttavat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etätyöntekijöitä</a:t>
            </a:r>
            <a:r>
              <a:rPr lang="en-US" sz="1001" dirty="0">
                <a:solidFill>
                  <a:prstClr val="black"/>
                </a:solidFill>
              </a:rPr>
              <a:t>; </a:t>
            </a:r>
            <a:r>
              <a:rPr lang="en-US" sz="1001" dirty="0" err="1">
                <a:solidFill>
                  <a:prstClr val="black"/>
                </a:solidFill>
              </a:rPr>
              <a:t>näihin</a:t>
            </a:r>
            <a:r>
              <a:rPr lang="en-US" sz="1001" dirty="0">
                <a:solidFill>
                  <a:prstClr val="black"/>
                </a:solidFill>
              </a:rPr>
              <a:t> </a:t>
            </a:r>
            <a:r>
              <a:rPr lang="en-US" sz="1001" dirty="0" err="1">
                <a:solidFill>
                  <a:prstClr val="black"/>
                </a:solidFill>
              </a:rPr>
              <a:t>voi</a:t>
            </a:r>
            <a:r>
              <a:rPr lang="en-US" sz="1001" dirty="0">
                <a:solidFill>
                  <a:prstClr val="black"/>
                </a:solidFill>
              </a:rPr>
              <a:t> </a:t>
            </a:r>
            <a:r>
              <a:rPr lang="en-US" sz="1001" dirty="0" err="1">
                <a:solidFill>
                  <a:prstClr val="black"/>
                </a:solidFill>
              </a:rPr>
              <a:t>kuulua</a:t>
            </a:r>
            <a:r>
              <a:rPr lang="en-US" sz="1001" dirty="0">
                <a:solidFill>
                  <a:prstClr val="black"/>
                </a:solidFill>
              </a:rPr>
              <a:t>  </a:t>
            </a:r>
            <a:r>
              <a:rPr lang="en-US" sz="1001" dirty="0" err="1">
                <a:solidFill>
                  <a:prstClr val="black"/>
                </a:solidFill>
              </a:rPr>
              <a:t>esimerkiksi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esihenkilöiden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kyvykkyys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yhteisöllisyys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viestintä-käytännöt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tehokas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tiimityö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itsekontrollin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autonomian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tasapaino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Selvitä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hakijan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odotukset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kohtaan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Selvitä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kyvykkyytenne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vastata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etätyöhön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kohdistuviin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odotuksiin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mieltymyksiin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etätyökyvykkyys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Selvitä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organisaatiokulttuurinne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piirteitä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käyttäytyminen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käytännöt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prosessit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johtajuus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/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esihenkilyys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)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tulee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kehittää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työnantajamielikuvan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houkuttelevuuden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lisäämiseksi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hakijoiden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näkökulmasta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A1AC27-2C26-B2A2-B1AA-A5FED09147F8}"/>
              </a:ext>
            </a:extLst>
          </p:cNvPr>
          <p:cNvSpPr/>
          <p:nvPr/>
        </p:nvSpPr>
        <p:spPr>
          <a:xfrm>
            <a:off x="1198738" y="12322975"/>
            <a:ext cx="3780001" cy="5240203"/>
          </a:xfrm>
          <a:prstGeom prst="rect">
            <a:avLst/>
          </a:prstGeom>
          <a:solidFill>
            <a:srgbClr val="FDF0E7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Järjestä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/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osallistu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työpaikkamessuille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verkossa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soveltuvia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alustoja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esim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 Zoom, MS Teams -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opettele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alustojen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sujuva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käyttö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hyödynnä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tarkoitukseen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sopivia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lisäosia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tarvittaessa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Avaa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etätyöilmoitukset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suosittuihin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tehokkaisiin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kanaviin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kuten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LinkedIn, Indeed and Glassdoor</a:t>
            </a:r>
          </a:p>
          <a:p>
            <a:pPr marL="216030" indent="-171472" defTabSz="457234">
              <a:buClr>
                <a:prstClr val="black"/>
              </a:buClr>
              <a:buFont typeface="Calibri" panose="020F0502020204030204" pitchFamily="34" charset="0"/>
              <a:buChar char="-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Etätyötyöpaikkasivustot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-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palvelut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esimerkiksi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 Remote OK (remoteok.io), We Work Remotely (weworkremotely.com), Flex Jobs (flexjobs.com), Remote.co (remote.co).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Nämä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alustat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houkuttelevat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henkilöitä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jotka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etsivät</a:t>
            </a:r>
            <a:r>
              <a:rPr lang="en-US" sz="1001" i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etätyömahdolisuuksia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216030" indent="-171472" defTabSz="457234">
              <a:buClr>
                <a:prstClr val="black"/>
              </a:buClr>
              <a:buFont typeface="Calibri" panose="020F0502020204030204" pitchFamily="34" charset="0"/>
              <a:buChar char="-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Huolehdi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yrityksesi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urasivuilla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on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erikseen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mainittu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etätyöpaikat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Kiinnostuneet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hakijat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etsiytyvät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sivuillenne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löytääkseen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lisätietoa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sekä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organisaaatiostanne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ajankohtaisista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avoimista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työpaikoistanne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216030" indent="-171472" defTabSz="457234">
              <a:buClr>
                <a:prstClr val="black"/>
              </a:buClr>
              <a:buFont typeface="Calibri" panose="020F0502020204030204" pitchFamily="34" charset="0"/>
              <a:buChar char="-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Hyödynnä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 some-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kanavat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kuten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X, TikTok, Facebook, Instagram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LinkeIn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jakaessasi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työpaikkailmoituksia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Luo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visuaalisesti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houkuttelevia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ilmoituksia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asiaankuuluvia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tägäyksiä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näkyvyyden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lisäämiseksi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Pyydä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henkilöstöä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tukemaan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hakujanne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;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kehota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tykkäämään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jakamaan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ilmoituksia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Pohdi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olisiko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paikallaan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rakentaa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palkitsemisjärjestelmä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aktiivisille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somettajille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kiitokseksi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hakuprosessien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tukemisesta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?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216030" indent="-171472" defTabSz="457234">
              <a:buClr>
                <a:prstClr val="black"/>
              </a:buClr>
              <a:buFont typeface="Calibri" panose="020F0502020204030204" pitchFamily="34" charset="0"/>
              <a:buChar char="-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Tutki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mitkä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toimialakohtaiset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työpaikkasivustot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sopisivat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toimialallesi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esitelläänkö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kyseisillä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sivustoilla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etätyöpaikkailmoitukset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216030" indent="-171472" defTabSz="457234">
              <a:buClr>
                <a:prstClr val="black"/>
              </a:buClr>
              <a:buFont typeface="Calibri" panose="020F0502020204030204" pitchFamily="34" charset="0"/>
              <a:buChar char="-"/>
            </a:pP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Jos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toimialallasi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on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ammattiyhdistyksiä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tai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muita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työelämä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foorumeita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tarkista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voiko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näidän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kautta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jakaa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tietoa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etätyöpaikoistanne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?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Näistä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kanavista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löytyy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ehkä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ammattilaisia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joita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joustavat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työnteon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mahdollisuudet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kiinnostavat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216030" indent="-171472" defTabSz="457234">
              <a:buClr>
                <a:prstClr val="black"/>
              </a:buClr>
              <a:buFont typeface="Calibri" panose="020F0502020204030204" pitchFamily="34" charset="0"/>
              <a:buChar char="-"/>
            </a:pP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Freelance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sivustot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kuten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Upwork,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Toptal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and Freelancer </a:t>
            </a:r>
          </a:p>
          <a:p>
            <a:pPr marL="216030" indent="-171472" defTabSz="457234">
              <a:buClr>
                <a:prstClr val="black"/>
              </a:buClr>
              <a:buFont typeface="Calibri" panose="020F0502020204030204" pitchFamily="34" charset="0"/>
              <a:buChar char="-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Etätyökonferenssit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-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tapahtumat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tai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markkinat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osallistu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tai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sponsoroi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etätyöteemaisia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tilaisuuksia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Tällaiset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tapahtumat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houkuttelevat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hakijoita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jotka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etsivät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etätyömahdollisuuksia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Osallistu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mahdollista,työpaikkamessuille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nyös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ulkomailla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216030" indent="-171472" defTabSz="457234">
              <a:buClr>
                <a:prstClr val="black"/>
              </a:buClr>
              <a:buFont typeface="Calibri" panose="020F0502020204030204" pitchFamily="34" charset="0"/>
              <a:buChar char="-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Rekrytointipalvelujen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tuottajat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tarvittaesssa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etätyöhän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erikoistuneet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toimijat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tukemaan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etärekrytointiprosessissa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641EE0-712C-2400-0636-2BB4F744155C}"/>
              </a:ext>
            </a:extLst>
          </p:cNvPr>
          <p:cNvSpPr/>
          <p:nvPr/>
        </p:nvSpPr>
        <p:spPr>
          <a:xfrm>
            <a:off x="1189050" y="17628077"/>
            <a:ext cx="3780001" cy="49665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72" indent="-17147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Tunnista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oikeat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etärekrytointikanavat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ennen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ilmoituksen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julkistamista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Symbol" panose="05050102010706020507" pitchFamily="18" charset="2"/>
              <a:buChar char="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Myönteisen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työntekijäkokemuksen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vahvan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työnantanamielikuvan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avulla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houkuttelelet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hyviä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hakijoita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Symbol" panose="05050102010706020507" pitchFamily="18" charset="2"/>
              <a:buChar char="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Kerää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faktapankki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urasivuillenne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kerro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yrityskulttuurista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etätyöympäristöstä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-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välineistä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kerro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tarkoittaa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visio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missio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arvot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kerää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suosituksia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työntekijöiltä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Symbol" panose="05050102010706020507" pitchFamily="18" charset="2"/>
              <a:buChar char="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Edistä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työnantajamielikuvaa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SoMessa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urasivustoilla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vastaanota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avoimia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hakemuksia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huolehdi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</a:rPr>
              <a:t>jatkuvasta</a:t>
            </a:r>
            <a:r>
              <a:rPr lang="en-US" sz="1001" dirty="0">
                <a:solidFill>
                  <a:prstClr val="black"/>
                </a:solidFill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ajantasaisesta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vuorovaikutuksesta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kaikkiin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hakijoihin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171450" indent="-171450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Pohdi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rekrytoinnin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työvälineillä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selvität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tehtävän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kannalta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oleelliset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kyvykkyydet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osaamiset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Symbol" panose="05050102010706020507" pitchFamily="18" charset="2"/>
              <a:buChar char="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Henkilöarvioinnit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netissä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esim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TestGorilla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Harver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Criteria,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HackerRank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eSkill);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yhdistä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5-10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minuuttia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kestävä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testi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hakuprosessia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arvioi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henkilön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kyvykkyyttä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persoonallisuutta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tai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arvoja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varmistuaksesi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hänen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sopivuudestaan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avoimeen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positioon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Kyvykkyyttä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mitata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esimerkiksi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kielitaidon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matemaattisuuden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ongelmanratkaisun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yksityiskohtien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havainnoin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tarkkuuden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osalta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myös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mitata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kulttuurista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yhteensopivuutta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tai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työssä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nousevia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persoonallisuuden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piirteitä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Symbol" panose="05050102010706020507" pitchFamily="18" charset="2"/>
              <a:buChar char="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Videohaastattelu</a:t>
            </a:r>
            <a:r>
              <a:rPr lang="en-US" sz="1001" dirty="0">
                <a:solidFill>
                  <a:prstClr val="black"/>
                </a:solidFill>
              </a:rPr>
              <a:t> on </a:t>
            </a:r>
            <a:r>
              <a:rPr lang="en-US" sz="1001" dirty="0" err="1">
                <a:solidFill>
                  <a:prstClr val="black"/>
                </a:solidFill>
              </a:rPr>
              <a:t>vuorovaikutuksellinen</a:t>
            </a:r>
            <a:r>
              <a:rPr lang="en-US" sz="1001" dirty="0">
                <a:solidFill>
                  <a:prstClr val="black"/>
                </a:solidFill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helposti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toteutet-tava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kohtaamisen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väline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kutsua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tehtävään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parhaiten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soveltuvat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hakijat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videohaastatteluun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osana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rekryprosessia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Tällä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tavoin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voidaan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säästää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osallistujien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aikaa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muita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kustannuksia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Videohaastattelu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on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oivallinen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keino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molempien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osapuolten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kysyä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tarkentaa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keskustella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työtehtävästä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arvoista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odotuksista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kulttuurista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 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1472" indent="-171472" defTabSz="457234">
              <a:buFont typeface="Symbol" panose="05050102010706020507" pitchFamily="18" charset="2"/>
              <a:buChar char="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Työnäytteet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läheisesti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rooliin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liittyvä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työnäyte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tai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simulaatio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kertoo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miten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hakija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mahdollisesti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käyttäytyisi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todellisessa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työssä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vastaan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tulevassa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tilanteessa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171472" indent="-171472" defTabSz="457234">
              <a:buFont typeface="Symbol" panose="05050102010706020507" pitchFamily="18" charset="2"/>
              <a:buChar char="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Nykyaikainen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HR/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rekrytointi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järjestelmä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auttaa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rekrytointiprosessin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hallinnassa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sujuvoittamisessa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C959F6-5420-07BC-C266-596C957AA9B2}"/>
              </a:ext>
            </a:extLst>
          </p:cNvPr>
          <p:cNvSpPr/>
          <p:nvPr/>
        </p:nvSpPr>
        <p:spPr>
          <a:xfrm>
            <a:off x="1193217" y="22672266"/>
            <a:ext cx="3780001" cy="5241600"/>
          </a:xfrm>
          <a:prstGeom prst="rect">
            <a:avLst/>
          </a:prstGeom>
          <a:solidFill>
            <a:srgbClr val="FDF0E7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2822" indent="-17282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Rakenna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virtuaalinen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perehdytys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kokonaisuus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: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lvl="1" indent="-172822" defTabSz="457234">
              <a:buFont typeface="Calibri" panose="020F0502020204030204" pitchFamily="34" charset="0"/>
              <a:buChar char="‒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perehdytyksessä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virtuaalisia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tapaamisia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videomateriaalia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perehdyttääksesi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uudet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työntekijät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tiimiin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sekä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organisaatiokulttuuriin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arvoihinne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lvl="1" indent="-172822" defTabSz="457234">
              <a:buFont typeface="Calibri" panose="020F0502020204030204" pitchFamily="34" charset="0"/>
              <a:buChar char="‒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Mahdollista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esittelyt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keskustelutilaisuudet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vuorovaikutteiset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tapahtumat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joissa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etätyöntekijöillä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on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mahdollisuus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vuorovaikutukseen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muiden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kanssa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indent="-172822" defTabSz="457234">
              <a:buFont typeface="Arial" panose="020B0604020202020204" pitchFamily="34" charset="0"/>
              <a:buChar char="•"/>
            </a:pPr>
            <a:r>
              <a:rPr lang="fi-FI" sz="1001" dirty="0">
                <a:solidFill>
                  <a:prstClr val="black"/>
                </a:solidFill>
                <a:latin typeface="Calibri" panose="020F0502020204030204"/>
              </a:rPr>
              <a:t>Käyttäisitkö perehdytyslistaa? </a:t>
            </a:r>
          </a:p>
          <a:p>
            <a:pPr marL="172822" indent="-172822" defTabSz="457234">
              <a:buFont typeface="Calibri" panose="020F0502020204030204" pitchFamily="34" charset="0"/>
              <a:buChar char="‒"/>
            </a:pP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Tee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kattava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perehdytyksen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tarkistuslista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perehdyksen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ajaksi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;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sisällytä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perehdytyslistaan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tehtävänkuva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koulutukset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esittelyt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tärkeimmät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yhteyshenkilöt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älä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unohda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uuden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työntekijän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verkottamista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uusiin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kollegoihin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lvl="1" indent="-172822" defTabSz="457234">
              <a:buFont typeface="Calibri" panose="020F0502020204030204" pitchFamily="34" charset="0"/>
              <a:buChar char="‒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Projektinhallinnan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vuorovaikutuksen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työvälineillä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seuraat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edistymistä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pidät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säännöllista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vuorovaiktusta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lvl="1" indent="-172822" defTabSz="457234">
              <a:buFont typeface="Calibri" panose="020F0502020204030204" pitchFamily="34" charset="0"/>
              <a:buChar char="‒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Tehosta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mentoroinnilla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–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nimeä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kokenut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asiantuntija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“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kaveriksi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”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auttamaan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uutta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henkilöä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sopeutumaan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uuteen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työhönsä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rakentamaan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omaa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vahvaa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vertaisverkostoa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työpaikalla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indent="-17282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Rohkaise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säännölliseen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yhteydenpitoon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epämuodolliseen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keskusteluun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hyvien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suhteiden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rakentamiseksi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helpottamaan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organisaatioon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sekä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organisaatiokulttuuriin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sisään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pääsyä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indent="-17282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Verkko-oppimisalustan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hyödyntäminen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etäperehdytyksessä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olisi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helppo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tapa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jakaa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tietoa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koulutusmoduuleista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yrityksen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käytänteistä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resursseista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indent="-17282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Voisitko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luoda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vuorovaikutteista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sisältöä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joka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tukee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omassa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tahdissa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oppimista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–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muista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nimetä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henkilö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joka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osaa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kertoa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lisää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indent="-17282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Voisitko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luoda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virtuaalisia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työtiloja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hyödyntää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virtuaalisuutta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viestinnässä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yhteistyön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tekemisessä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indent="-17282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Esittele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uudet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työntekijät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videon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välityksellä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kannalta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oleellisille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henkilöille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organisaatiossanne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indent="-17282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Järjestä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säännöllisiä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videokokouksia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joissa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uudet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henkilöt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voivat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rakentaa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yhteyttä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uuteen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tiimiinsä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22" indent="-172822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Käyttäisitkö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videotyökaluja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tiimin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ryhmäyttämiseen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jään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murtamiseen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epämuodollisiin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jutteluihin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esim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etäkahvitauot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viikottain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62E3B1-979B-216C-D001-0700557DE9E0}"/>
              </a:ext>
            </a:extLst>
          </p:cNvPr>
          <p:cNvSpPr/>
          <p:nvPr/>
        </p:nvSpPr>
        <p:spPr>
          <a:xfrm>
            <a:off x="1193081" y="27981230"/>
            <a:ext cx="3780001" cy="22064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2800" indent="-172800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Millaisin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toimin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varmistat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etenkin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etätyöntekijöiden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sitoumisen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työhyvinvoinnin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?</a:t>
            </a:r>
          </a:p>
          <a:p>
            <a:pPr marL="172800" indent="-172800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Kerää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säännöllisesti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palautetta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tekeviltä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ymmärtääksesi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paremmin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heidän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huoliaan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odotuksiaan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mieltymyksiään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etätyöskentelyä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kohtaan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sekä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kehittääkseni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etäjohtamisen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kyvykkyyttänne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00" indent="-172800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Kohdennettujen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kyselyjen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avulla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voit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saada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paremman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käsityksen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erilaisista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näkökulmista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tiimien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organisaatiotasojen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välillä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–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kehitä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käytäntöjä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prosesseja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keräämäsi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tiedon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pohjalta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00" indent="-172800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Vaali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edistä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etätyökulttuuria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organisaatiossanne</a:t>
            </a:r>
            <a:endParaRPr lang="en-US" sz="1001" dirty="0">
              <a:solidFill>
                <a:prstClr val="black"/>
              </a:solidFill>
              <a:latin typeface="Calibri" panose="020F0502020204030204"/>
            </a:endParaRPr>
          </a:p>
          <a:p>
            <a:pPr marL="172800" indent="-172800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Kannusta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henkilöstöä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rakentamaan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lujat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ammattilliset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yhteydet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kollegoihin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suosittele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myös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verkostoitumista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oman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alueen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ammattilaisiin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jotta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vertaistukea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olisi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saatavilla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myös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lähellä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172800" indent="-172800" defTabSz="457234">
              <a:buFont typeface="Arial" panose="020B0604020202020204" pitchFamily="34" charset="0"/>
              <a:buChar char="•"/>
            </a:pP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Kokeilisitteko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ehkä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 Your Day at Distance </a:t>
            </a:r>
            <a:r>
              <a:rPr lang="en-US" sz="1001" dirty="0" err="1">
                <a:solidFill>
                  <a:prstClr val="black"/>
                </a:solidFill>
                <a:latin typeface="Calibri" panose="020F0502020204030204"/>
              </a:rPr>
              <a:t>hyvinvointisovellusta</a:t>
            </a:r>
            <a:r>
              <a:rPr lang="en-US" sz="1001" dirty="0">
                <a:solidFill>
                  <a:prstClr val="black"/>
                </a:solidFill>
                <a:latin typeface="Calibri" panose="020F0502020204030204"/>
              </a:rPr>
              <a:t>?</a:t>
            </a:r>
            <a:endParaRPr lang="fi-FI" sz="1001" i="1" dirty="0">
              <a:solidFill>
                <a:prstClr val="black"/>
              </a:solidFill>
              <a:latin typeface="Calibri" panose="020F0502020204030204"/>
            </a:endParaRPr>
          </a:p>
          <a:p>
            <a:pPr marL="285789" indent="-285789" defTabSz="457234">
              <a:buFont typeface="Arial" panose="020B0604020202020204" pitchFamily="34" charset="0"/>
              <a:buChar char="•"/>
            </a:pPr>
            <a:endParaRPr lang="fi-FI" sz="10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E42E1D-338D-9230-5A5B-666C9E93F040}"/>
              </a:ext>
            </a:extLst>
          </p:cNvPr>
          <p:cNvSpPr/>
          <p:nvPr/>
        </p:nvSpPr>
        <p:spPr>
          <a:xfrm>
            <a:off x="5054602" y="101600"/>
            <a:ext cx="5328001" cy="2070099"/>
          </a:xfrm>
          <a:prstGeom prst="rect">
            <a:avLst/>
          </a:prstGeom>
          <a:solidFill>
            <a:srgbClr val="FFFBE7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457234"/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Kuvaile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miten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etärekrytointi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tukee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yrityksenne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missiota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visiota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strategisia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301" dirty="0" err="1">
                <a:solidFill>
                  <a:prstClr val="black"/>
                </a:solidFill>
                <a:latin typeface="Calibri" panose="020F0502020204030204"/>
              </a:rPr>
              <a:t>tavoitteita</a:t>
            </a:r>
            <a:r>
              <a:rPr lang="en-US" sz="1301" dirty="0">
                <a:solidFill>
                  <a:prstClr val="black"/>
                </a:solidFill>
                <a:latin typeface="Calibri" panose="020F0502020204030204"/>
              </a:rPr>
              <a:t>:</a:t>
            </a:r>
          </a:p>
          <a:p>
            <a:pPr defTabSz="457234"/>
            <a:endParaRPr lang="en-US" sz="130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D55E037-9C20-0604-2960-FA4CF11ABB6C}"/>
              </a:ext>
            </a:extLst>
          </p:cNvPr>
          <p:cNvSpPr/>
          <p:nvPr/>
        </p:nvSpPr>
        <p:spPr>
          <a:xfrm rot="492257">
            <a:off x="5081796" y="28981472"/>
            <a:ext cx="1720491" cy="815240"/>
          </a:xfrm>
          <a:prstGeom prst="wedgeRoundRectCallout">
            <a:avLst>
              <a:gd name="adj1" fmla="val -61477"/>
              <a:gd name="adj2" fmla="val 10896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34"/>
            <a:r>
              <a:rPr lang="en-GB" sz="1799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Testaa</a:t>
            </a:r>
            <a:r>
              <a:rPr lang="en-GB" sz="1799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99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myös</a:t>
            </a:r>
            <a:r>
              <a:rPr lang="en-GB" sz="1799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 defTabSz="457234"/>
            <a:r>
              <a:rPr lang="en-GB" sz="1799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Day at Distance App </a:t>
            </a:r>
            <a:endParaRPr lang="fi-FI" sz="1799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7C35D7-5D2B-CA17-281B-D317EC2FF9ED}"/>
              </a:ext>
            </a:extLst>
          </p:cNvPr>
          <p:cNvSpPr/>
          <p:nvPr/>
        </p:nvSpPr>
        <p:spPr>
          <a:xfrm>
            <a:off x="8623301" y="1857378"/>
            <a:ext cx="1816099" cy="585036"/>
          </a:xfrm>
          <a:prstGeom prst="rect">
            <a:avLst/>
          </a:prstGeom>
          <a:noFill/>
        </p:spPr>
        <p:txBody>
          <a:bodyPr wrap="square" lIns="91440" tIns="45722" rIns="91440" bIns="45722">
            <a:spAutoFit/>
          </a:bodyPr>
          <a:lstStyle/>
          <a:p>
            <a:pPr algn="r" defTabSz="457234"/>
            <a:r>
              <a:rPr lang="en-US" sz="1601" b="1" spc="49" dirty="0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</a:rPr>
              <a:t>Tee </a:t>
            </a:r>
            <a:r>
              <a:rPr lang="en-US" sz="1601" b="1" spc="49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</a:rPr>
              <a:t>tähän</a:t>
            </a:r>
            <a:r>
              <a:rPr lang="en-US" sz="1601" b="1" spc="49" dirty="0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</a:rPr>
              <a:t> </a:t>
            </a:r>
            <a:r>
              <a:rPr lang="en-US" sz="1601" b="1" spc="49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</a:rPr>
              <a:t>omat</a:t>
            </a:r>
            <a:endParaRPr lang="en-US" sz="1601" b="1" spc="49" dirty="0">
              <a:ln w="0"/>
              <a:solidFill>
                <a:srgbClr val="E7E6E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/>
            </a:endParaRPr>
          </a:p>
          <a:p>
            <a:pPr algn="r" defTabSz="457234"/>
            <a:r>
              <a:rPr lang="en-US" sz="1601" b="1" spc="49" dirty="0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</a:rPr>
              <a:t> </a:t>
            </a:r>
            <a:r>
              <a:rPr lang="en-US" sz="1601" b="1" spc="49" dirty="0" err="1">
                <a:ln w="0"/>
                <a:solidFill>
                  <a:srgbClr val="E7E6E6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</a:rPr>
              <a:t>muistiinopanosi</a:t>
            </a:r>
            <a:endParaRPr lang="en-US" sz="1601" b="1" spc="49" dirty="0">
              <a:ln w="0"/>
              <a:solidFill>
                <a:srgbClr val="E7E6E6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53874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97230907DEF5A4988B199A3661F8B35" ma:contentTypeVersion="15" ma:contentTypeDescription="Luo uusi asiakirja." ma:contentTypeScope="" ma:versionID="903d922791b169fd11b5155e5551778a">
  <xsd:schema xmlns:xsd="http://www.w3.org/2001/XMLSchema" xmlns:xs="http://www.w3.org/2001/XMLSchema" xmlns:p="http://schemas.microsoft.com/office/2006/metadata/properties" xmlns:ns3="a828b578-fbe6-4b13-b4a5-360d29f5c1d4" xmlns:ns4="709903c2-952f-4014-a5c7-963a74b8d5e9" targetNamespace="http://schemas.microsoft.com/office/2006/metadata/properties" ma:root="true" ma:fieldsID="ebc956703a49f198f5f09350abb886df" ns3:_="" ns4:_="">
    <xsd:import namespace="a828b578-fbe6-4b13-b4a5-360d29f5c1d4"/>
    <xsd:import namespace="709903c2-952f-4014-a5c7-963a74b8d5e9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System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8b578-fbe6-4b13-b4a5-360d29f5c1d4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9903c2-952f-4014-a5c7-963a74b8d5e9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828b578-fbe6-4b13-b4a5-360d29f5c1d4" xsi:nil="true"/>
  </documentManagement>
</p:properties>
</file>

<file path=customXml/itemProps1.xml><?xml version="1.0" encoding="utf-8"?>
<ds:datastoreItem xmlns:ds="http://schemas.openxmlformats.org/officeDocument/2006/customXml" ds:itemID="{92A0C3E5-A368-4F4B-BAFE-3919F40BB9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8C1420-55A1-4F9E-9192-6B5F5339C9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28b578-fbe6-4b13-b4a5-360d29f5c1d4"/>
    <ds:schemaRef ds:uri="709903c2-952f-4014-a5c7-963a74b8d5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2490D9-6859-4CA7-BB29-FBCED2AA7741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a828b578-fbe6-4b13-b4a5-360d29f5c1d4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709903c2-952f-4014-a5c7-963a74b8d5e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4095</TotalTime>
  <Words>1250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Söhne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Kirsi Palomäki</dc:creator>
  <cp:lastModifiedBy>Kirsi Palomäki</cp:lastModifiedBy>
  <cp:revision>12</cp:revision>
  <dcterms:created xsi:type="dcterms:W3CDTF">2024-01-25T06:38:52Z</dcterms:created>
  <dcterms:modified xsi:type="dcterms:W3CDTF">2024-04-03T08:34:10Z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0x010100A97230907DEF5A4988B199A3661F8B35</vt:lpwstr>
  </property>
</Properties>
</file>