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0" r:id="rId2"/>
  </p:sldIdLst>
  <p:sldSz cx="10439400" cy="30240288"/>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6" d="100"/>
          <a:sy n="26" d="100"/>
        </p:scale>
        <p:origin x="395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2D3E0F-967F-4D91-91B7-3D2D41A196B0}" type="datetimeFigureOut">
              <a:rPr lang="fi-FI" smtClean="0"/>
              <a:t>25.1.2024</a:t>
            </a:fld>
            <a:endParaRPr lang="fi-FI"/>
          </a:p>
        </p:txBody>
      </p:sp>
      <p:sp>
        <p:nvSpPr>
          <p:cNvPr id="4" name="Slide Image Placeholder 3"/>
          <p:cNvSpPr>
            <a:spLocks noGrp="1" noRot="1" noChangeAspect="1"/>
          </p:cNvSpPr>
          <p:nvPr>
            <p:ph type="sldImg" idx="2"/>
          </p:nvPr>
        </p:nvSpPr>
        <p:spPr>
          <a:xfrm>
            <a:off x="2895600" y="1143000"/>
            <a:ext cx="10668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EE897-B502-4F3C-9E70-1E5AAA2634E6}" type="slidenum">
              <a:rPr lang="fi-FI" smtClean="0"/>
              <a:t>‹#›</a:t>
            </a:fld>
            <a:endParaRPr lang="fi-FI"/>
          </a:p>
        </p:txBody>
      </p:sp>
    </p:spTree>
    <p:extLst>
      <p:ext uri="{BB962C8B-B14F-4D97-AF65-F5344CB8AC3E}">
        <p14:creationId xmlns:p14="http://schemas.microsoft.com/office/powerpoint/2010/main" val="4063697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1143000"/>
            <a:ext cx="1066800" cy="3086100"/>
          </a:xfrm>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977850-2E0E-41ED-AAF4-6AA1B5C3063C}"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62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2955" y="4949049"/>
            <a:ext cx="8873490" cy="10528100"/>
          </a:xfrm>
        </p:spPr>
        <p:txBody>
          <a:bodyPr anchor="b"/>
          <a:lstStyle>
            <a:lvl1pPr algn="ctr">
              <a:defRPr sz="6850"/>
            </a:lvl1pPr>
          </a:lstStyle>
          <a:p>
            <a:r>
              <a:rPr lang="en-US"/>
              <a:t>Click to edit Master title style</a:t>
            </a:r>
            <a:endParaRPr lang="en-US" dirty="0"/>
          </a:p>
        </p:txBody>
      </p:sp>
      <p:sp>
        <p:nvSpPr>
          <p:cNvPr id="3" name="Subtitle 2"/>
          <p:cNvSpPr>
            <a:spLocks noGrp="1"/>
          </p:cNvSpPr>
          <p:nvPr>
            <p:ph type="subTitle" idx="1"/>
          </p:nvPr>
        </p:nvSpPr>
        <p:spPr>
          <a:xfrm>
            <a:off x="1304925" y="15883154"/>
            <a:ext cx="7829550" cy="7301067"/>
          </a:xfrm>
        </p:spPr>
        <p:txBody>
          <a:bodyPr/>
          <a:lstStyle>
            <a:lvl1pPr marL="0" indent="0" algn="ctr">
              <a:buNone/>
              <a:defRPr sz="2740"/>
            </a:lvl1pPr>
            <a:lvl2pPr marL="521985" indent="0" algn="ctr">
              <a:buNone/>
              <a:defRPr sz="2283"/>
            </a:lvl2pPr>
            <a:lvl3pPr marL="1043970" indent="0" algn="ctr">
              <a:buNone/>
              <a:defRPr sz="2055"/>
            </a:lvl3pPr>
            <a:lvl4pPr marL="1565956" indent="0" algn="ctr">
              <a:buNone/>
              <a:defRPr sz="1827"/>
            </a:lvl4pPr>
            <a:lvl5pPr marL="2087941" indent="0" algn="ctr">
              <a:buNone/>
              <a:defRPr sz="1827"/>
            </a:lvl5pPr>
            <a:lvl6pPr marL="2609926" indent="0" algn="ctr">
              <a:buNone/>
              <a:defRPr sz="1827"/>
            </a:lvl6pPr>
            <a:lvl7pPr marL="3131911" indent="0" algn="ctr">
              <a:buNone/>
              <a:defRPr sz="1827"/>
            </a:lvl7pPr>
            <a:lvl8pPr marL="3653897" indent="0" algn="ctr">
              <a:buNone/>
              <a:defRPr sz="1827"/>
            </a:lvl8pPr>
            <a:lvl9pPr marL="4175882" indent="0" algn="ctr">
              <a:buNone/>
              <a:defRPr sz="18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D0B886-7DD9-4EA2-9A26-BE6CBAE43B47}" type="datetimeFigureOut">
              <a:rPr lang="fi-FI" smtClean="0"/>
              <a:t>25.1.2024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254104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D0B886-7DD9-4EA2-9A26-BE6CBAE43B47}" type="datetimeFigureOut">
              <a:rPr lang="fi-FI" smtClean="0"/>
              <a:t>25.1.2024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111656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696" y="1610015"/>
            <a:ext cx="2250996" cy="256272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17710" y="1610015"/>
            <a:ext cx="6622494" cy="256272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D0B886-7DD9-4EA2-9A26-BE6CBAE43B47}" type="datetimeFigureOut">
              <a:rPr lang="fi-FI" smtClean="0"/>
              <a:t>25.1.2024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193197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D0B886-7DD9-4EA2-9A26-BE6CBAE43B47}" type="datetimeFigureOut">
              <a:rPr lang="fi-FI" smtClean="0"/>
              <a:t>25.1.2024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243040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2272" y="7539080"/>
            <a:ext cx="9003983" cy="12579118"/>
          </a:xfrm>
        </p:spPr>
        <p:txBody>
          <a:bodyPr anchor="b"/>
          <a:lstStyle>
            <a:lvl1pPr>
              <a:defRPr sz="6850"/>
            </a:lvl1pPr>
          </a:lstStyle>
          <a:p>
            <a:r>
              <a:rPr lang="en-US"/>
              <a:t>Click to edit Master title style</a:t>
            </a:r>
            <a:endParaRPr lang="en-US" dirty="0"/>
          </a:p>
        </p:txBody>
      </p:sp>
      <p:sp>
        <p:nvSpPr>
          <p:cNvPr id="3" name="Text Placeholder 2"/>
          <p:cNvSpPr>
            <a:spLocks noGrp="1"/>
          </p:cNvSpPr>
          <p:nvPr>
            <p:ph type="body" idx="1"/>
          </p:nvPr>
        </p:nvSpPr>
        <p:spPr>
          <a:xfrm>
            <a:off x="712272" y="20237201"/>
            <a:ext cx="9003983" cy="6615061"/>
          </a:xfrm>
        </p:spPr>
        <p:txBody>
          <a:bodyPr/>
          <a:lstStyle>
            <a:lvl1pPr marL="0" indent="0">
              <a:buNone/>
              <a:defRPr sz="2740">
                <a:solidFill>
                  <a:schemeClr val="tx1"/>
                </a:solidFill>
              </a:defRPr>
            </a:lvl1pPr>
            <a:lvl2pPr marL="521985" indent="0">
              <a:buNone/>
              <a:defRPr sz="2283">
                <a:solidFill>
                  <a:schemeClr val="tx1">
                    <a:tint val="75000"/>
                  </a:schemeClr>
                </a:solidFill>
              </a:defRPr>
            </a:lvl2pPr>
            <a:lvl3pPr marL="1043970" indent="0">
              <a:buNone/>
              <a:defRPr sz="2055">
                <a:solidFill>
                  <a:schemeClr val="tx1">
                    <a:tint val="75000"/>
                  </a:schemeClr>
                </a:solidFill>
              </a:defRPr>
            </a:lvl3pPr>
            <a:lvl4pPr marL="1565956" indent="0">
              <a:buNone/>
              <a:defRPr sz="1827">
                <a:solidFill>
                  <a:schemeClr val="tx1">
                    <a:tint val="75000"/>
                  </a:schemeClr>
                </a:solidFill>
              </a:defRPr>
            </a:lvl4pPr>
            <a:lvl5pPr marL="2087941" indent="0">
              <a:buNone/>
              <a:defRPr sz="1827">
                <a:solidFill>
                  <a:schemeClr val="tx1">
                    <a:tint val="75000"/>
                  </a:schemeClr>
                </a:solidFill>
              </a:defRPr>
            </a:lvl5pPr>
            <a:lvl6pPr marL="2609926" indent="0">
              <a:buNone/>
              <a:defRPr sz="1827">
                <a:solidFill>
                  <a:schemeClr val="tx1">
                    <a:tint val="75000"/>
                  </a:schemeClr>
                </a:solidFill>
              </a:defRPr>
            </a:lvl6pPr>
            <a:lvl7pPr marL="3131911" indent="0">
              <a:buNone/>
              <a:defRPr sz="1827">
                <a:solidFill>
                  <a:schemeClr val="tx1">
                    <a:tint val="75000"/>
                  </a:schemeClr>
                </a:solidFill>
              </a:defRPr>
            </a:lvl7pPr>
            <a:lvl8pPr marL="3653897" indent="0">
              <a:buNone/>
              <a:defRPr sz="1827">
                <a:solidFill>
                  <a:schemeClr val="tx1">
                    <a:tint val="75000"/>
                  </a:schemeClr>
                </a:solidFill>
              </a:defRPr>
            </a:lvl8pPr>
            <a:lvl9pPr marL="4175882" indent="0">
              <a:buNone/>
              <a:defRPr sz="182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0B886-7DD9-4EA2-9A26-BE6CBAE43B47}" type="datetimeFigureOut">
              <a:rPr lang="fi-FI" smtClean="0"/>
              <a:t>25.1.2024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394707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709" y="8050077"/>
            <a:ext cx="4436745" cy="19187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84946" y="8050077"/>
            <a:ext cx="4436745" cy="19187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D0B886-7DD9-4EA2-9A26-BE6CBAE43B47}" type="datetimeFigureOut">
              <a:rPr lang="fi-FI" smtClean="0"/>
              <a:t>25.1.2024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298014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9068" y="1610022"/>
            <a:ext cx="9003983" cy="584505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19070" y="7413073"/>
            <a:ext cx="4416355" cy="3633032"/>
          </a:xfrm>
        </p:spPr>
        <p:txBody>
          <a:bodyPr anchor="b"/>
          <a:lstStyle>
            <a:lvl1pPr marL="0" indent="0">
              <a:buNone/>
              <a:defRPr sz="2740" b="1"/>
            </a:lvl1pPr>
            <a:lvl2pPr marL="521985" indent="0">
              <a:buNone/>
              <a:defRPr sz="2283" b="1"/>
            </a:lvl2pPr>
            <a:lvl3pPr marL="1043970" indent="0">
              <a:buNone/>
              <a:defRPr sz="2055" b="1"/>
            </a:lvl3pPr>
            <a:lvl4pPr marL="1565956" indent="0">
              <a:buNone/>
              <a:defRPr sz="1827" b="1"/>
            </a:lvl4pPr>
            <a:lvl5pPr marL="2087941" indent="0">
              <a:buNone/>
              <a:defRPr sz="1827" b="1"/>
            </a:lvl5pPr>
            <a:lvl6pPr marL="2609926" indent="0">
              <a:buNone/>
              <a:defRPr sz="1827" b="1"/>
            </a:lvl6pPr>
            <a:lvl7pPr marL="3131911" indent="0">
              <a:buNone/>
              <a:defRPr sz="1827" b="1"/>
            </a:lvl7pPr>
            <a:lvl8pPr marL="3653897" indent="0">
              <a:buNone/>
              <a:defRPr sz="1827" b="1"/>
            </a:lvl8pPr>
            <a:lvl9pPr marL="4175882" indent="0">
              <a:buNone/>
              <a:defRPr sz="1827" b="1"/>
            </a:lvl9pPr>
          </a:lstStyle>
          <a:p>
            <a:pPr lvl="0"/>
            <a:r>
              <a:rPr lang="en-US"/>
              <a:t>Click to edit Master text styles</a:t>
            </a:r>
          </a:p>
        </p:txBody>
      </p:sp>
      <p:sp>
        <p:nvSpPr>
          <p:cNvPr id="4" name="Content Placeholder 3"/>
          <p:cNvSpPr>
            <a:spLocks noGrp="1"/>
          </p:cNvSpPr>
          <p:nvPr>
            <p:ph sz="half" idx="2"/>
          </p:nvPr>
        </p:nvSpPr>
        <p:spPr>
          <a:xfrm>
            <a:off x="719070" y="11046105"/>
            <a:ext cx="4416355" cy="162471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84947" y="7413073"/>
            <a:ext cx="4438105" cy="3633032"/>
          </a:xfrm>
        </p:spPr>
        <p:txBody>
          <a:bodyPr anchor="b"/>
          <a:lstStyle>
            <a:lvl1pPr marL="0" indent="0">
              <a:buNone/>
              <a:defRPr sz="2740" b="1"/>
            </a:lvl1pPr>
            <a:lvl2pPr marL="521985" indent="0">
              <a:buNone/>
              <a:defRPr sz="2283" b="1"/>
            </a:lvl2pPr>
            <a:lvl3pPr marL="1043970" indent="0">
              <a:buNone/>
              <a:defRPr sz="2055" b="1"/>
            </a:lvl3pPr>
            <a:lvl4pPr marL="1565956" indent="0">
              <a:buNone/>
              <a:defRPr sz="1827" b="1"/>
            </a:lvl4pPr>
            <a:lvl5pPr marL="2087941" indent="0">
              <a:buNone/>
              <a:defRPr sz="1827" b="1"/>
            </a:lvl5pPr>
            <a:lvl6pPr marL="2609926" indent="0">
              <a:buNone/>
              <a:defRPr sz="1827" b="1"/>
            </a:lvl6pPr>
            <a:lvl7pPr marL="3131911" indent="0">
              <a:buNone/>
              <a:defRPr sz="1827" b="1"/>
            </a:lvl7pPr>
            <a:lvl8pPr marL="3653897" indent="0">
              <a:buNone/>
              <a:defRPr sz="1827" b="1"/>
            </a:lvl8pPr>
            <a:lvl9pPr marL="4175882" indent="0">
              <a:buNone/>
              <a:defRPr sz="1827" b="1"/>
            </a:lvl9pPr>
          </a:lstStyle>
          <a:p>
            <a:pPr lvl="0"/>
            <a:r>
              <a:rPr lang="en-US"/>
              <a:t>Click to edit Master text styles</a:t>
            </a:r>
          </a:p>
        </p:txBody>
      </p:sp>
      <p:sp>
        <p:nvSpPr>
          <p:cNvPr id="6" name="Content Placeholder 5"/>
          <p:cNvSpPr>
            <a:spLocks noGrp="1"/>
          </p:cNvSpPr>
          <p:nvPr>
            <p:ph sz="quarter" idx="4"/>
          </p:nvPr>
        </p:nvSpPr>
        <p:spPr>
          <a:xfrm>
            <a:off x="5284947" y="11046105"/>
            <a:ext cx="4438105" cy="162471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D0B886-7DD9-4EA2-9A26-BE6CBAE43B47}" type="datetimeFigureOut">
              <a:rPr lang="fi-FI" smtClean="0"/>
              <a:t>25.1.2024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377914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D0B886-7DD9-4EA2-9A26-BE6CBAE43B47}" type="datetimeFigureOut">
              <a:rPr lang="fi-FI" smtClean="0"/>
              <a:t>25.1.2024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317163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0B886-7DD9-4EA2-9A26-BE6CBAE43B47}" type="datetimeFigureOut">
              <a:rPr lang="fi-FI" smtClean="0"/>
              <a:t>25.1.2024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128348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9069" y="2016019"/>
            <a:ext cx="3366978" cy="7056067"/>
          </a:xfrm>
        </p:spPr>
        <p:txBody>
          <a:bodyPr anchor="b"/>
          <a:lstStyle>
            <a:lvl1pPr>
              <a:defRPr sz="3653"/>
            </a:lvl1pPr>
          </a:lstStyle>
          <a:p>
            <a:r>
              <a:rPr lang="en-US"/>
              <a:t>Click to edit Master title style</a:t>
            </a:r>
            <a:endParaRPr lang="en-US" dirty="0"/>
          </a:p>
        </p:txBody>
      </p:sp>
      <p:sp>
        <p:nvSpPr>
          <p:cNvPr id="3" name="Content Placeholder 2"/>
          <p:cNvSpPr>
            <a:spLocks noGrp="1"/>
          </p:cNvSpPr>
          <p:nvPr>
            <p:ph idx="1"/>
          </p:nvPr>
        </p:nvSpPr>
        <p:spPr>
          <a:xfrm>
            <a:off x="4438105" y="4354048"/>
            <a:ext cx="5284946" cy="21490205"/>
          </a:xfrm>
        </p:spPr>
        <p:txBody>
          <a:bodyPr/>
          <a:lstStyle>
            <a:lvl1pPr>
              <a:defRPr sz="3653"/>
            </a:lvl1pPr>
            <a:lvl2pPr>
              <a:defRPr sz="3197"/>
            </a:lvl2pPr>
            <a:lvl3pPr>
              <a:defRPr sz="2740"/>
            </a:lvl3pPr>
            <a:lvl4pPr>
              <a:defRPr sz="2283"/>
            </a:lvl4pPr>
            <a:lvl5pPr>
              <a:defRPr sz="2283"/>
            </a:lvl5pPr>
            <a:lvl6pPr>
              <a:defRPr sz="2283"/>
            </a:lvl6pPr>
            <a:lvl7pPr>
              <a:defRPr sz="2283"/>
            </a:lvl7pPr>
            <a:lvl8pPr>
              <a:defRPr sz="2283"/>
            </a:lvl8pPr>
            <a:lvl9pPr>
              <a:defRPr sz="22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19069" y="9072087"/>
            <a:ext cx="3366978" cy="16807162"/>
          </a:xfrm>
        </p:spPr>
        <p:txBody>
          <a:bodyPr/>
          <a:lstStyle>
            <a:lvl1pPr marL="0" indent="0">
              <a:buNone/>
              <a:defRPr sz="1827"/>
            </a:lvl1pPr>
            <a:lvl2pPr marL="521985" indent="0">
              <a:buNone/>
              <a:defRPr sz="1598"/>
            </a:lvl2pPr>
            <a:lvl3pPr marL="1043970" indent="0">
              <a:buNone/>
              <a:defRPr sz="1370"/>
            </a:lvl3pPr>
            <a:lvl4pPr marL="1565956" indent="0">
              <a:buNone/>
              <a:defRPr sz="1142"/>
            </a:lvl4pPr>
            <a:lvl5pPr marL="2087941" indent="0">
              <a:buNone/>
              <a:defRPr sz="1142"/>
            </a:lvl5pPr>
            <a:lvl6pPr marL="2609926" indent="0">
              <a:buNone/>
              <a:defRPr sz="1142"/>
            </a:lvl6pPr>
            <a:lvl7pPr marL="3131911" indent="0">
              <a:buNone/>
              <a:defRPr sz="1142"/>
            </a:lvl7pPr>
            <a:lvl8pPr marL="3653897" indent="0">
              <a:buNone/>
              <a:defRPr sz="1142"/>
            </a:lvl8pPr>
            <a:lvl9pPr marL="4175882" indent="0">
              <a:buNone/>
              <a:defRPr sz="1142"/>
            </a:lvl9pPr>
          </a:lstStyle>
          <a:p>
            <a:pPr lvl="0"/>
            <a:r>
              <a:rPr lang="en-US"/>
              <a:t>Click to edit Master text styles</a:t>
            </a:r>
          </a:p>
        </p:txBody>
      </p:sp>
      <p:sp>
        <p:nvSpPr>
          <p:cNvPr id="5" name="Date Placeholder 4"/>
          <p:cNvSpPr>
            <a:spLocks noGrp="1"/>
          </p:cNvSpPr>
          <p:nvPr>
            <p:ph type="dt" sz="half" idx="10"/>
          </p:nvPr>
        </p:nvSpPr>
        <p:spPr/>
        <p:txBody>
          <a:bodyPr/>
          <a:lstStyle/>
          <a:p>
            <a:fld id="{85D0B886-7DD9-4EA2-9A26-BE6CBAE43B47}" type="datetimeFigureOut">
              <a:rPr lang="fi-FI" smtClean="0"/>
              <a:t>25.1.2024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26607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9069" y="2016019"/>
            <a:ext cx="3366978" cy="7056067"/>
          </a:xfrm>
        </p:spPr>
        <p:txBody>
          <a:bodyPr anchor="b"/>
          <a:lstStyle>
            <a:lvl1pPr>
              <a:defRPr sz="3653"/>
            </a:lvl1pPr>
          </a:lstStyle>
          <a:p>
            <a:r>
              <a:rPr lang="en-US"/>
              <a:t>Click to edit Master title style</a:t>
            </a:r>
            <a:endParaRPr lang="en-US" dirty="0"/>
          </a:p>
        </p:txBody>
      </p:sp>
      <p:sp>
        <p:nvSpPr>
          <p:cNvPr id="3" name="Picture Placeholder 2"/>
          <p:cNvSpPr>
            <a:spLocks noGrp="1" noChangeAspect="1"/>
          </p:cNvSpPr>
          <p:nvPr>
            <p:ph type="pic" idx="1"/>
          </p:nvPr>
        </p:nvSpPr>
        <p:spPr>
          <a:xfrm>
            <a:off x="4438105" y="4354048"/>
            <a:ext cx="5284946" cy="21490205"/>
          </a:xfrm>
        </p:spPr>
        <p:txBody>
          <a:bodyPr anchor="t"/>
          <a:lstStyle>
            <a:lvl1pPr marL="0" indent="0">
              <a:buNone/>
              <a:defRPr sz="3653"/>
            </a:lvl1pPr>
            <a:lvl2pPr marL="521985" indent="0">
              <a:buNone/>
              <a:defRPr sz="3197"/>
            </a:lvl2pPr>
            <a:lvl3pPr marL="1043970" indent="0">
              <a:buNone/>
              <a:defRPr sz="2740"/>
            </a:lvl3pPr>
            <a:lvl4pPr marL="1565956" indent="0">
              <a:buNone/>
              <a:defRPr sz="2283"/>
            </a:lvl4pPr>
            <a:lvl5pPr marL="2087941" indent="0">
              <a:buNone/>
              <a:defRPr sz="2283"/>
            </a:lvl5pPr>
            <a:lvl6pPr marL="2609926" indent="0">
              <a:buNone/>
              <a:defRPr sz="2283"/>
            </a:lvl6pPr>
            <a:lvl7pPr marL="3131911" indent="0">
              <a:buNone/>
              <a:defRPr sz="2283"/>
            </a:lvl7pPr>
            <a:lvl8pPr marL="3653897" indent="0">
              <a:buNone/>
              <a:defRPr sz="2283"/>
            </a:lvl8pPr>
            <a:lvl9pPr marL="4175882" indent="0">
              <a:buNone/>
              <a:defRPr sz="2283"/>
            </a:lvl9pPr>
          </a:lstStyle>
          <a:p>
            <a:r>
              <a:rPr lang="en-US"/>
              <a:t>Click icon to add picture</a:t>
            </a:r>
            <a:endParaRPr lang="en-US" dirty="0"/>
          </a:p>
        </p:txBody>
      </p:sp>
      <p:sp>
        <p:nvSpPr>
          <p:cNvPr id="4" name="Text Placeholder 3"/>
          <p:cNvSpPr>
            <a:spLocks noGrp="1"/>
          </p:cNvSpPr>
          <p:nvPr>
            <p:ph type="body" sz="half" idx="2"/>
          </p:nvPr>
        </p:nvSpPr>
        <p:spPr>
          <a:xfrm>
            <a:off x="719069" y="9072087"/>
            <a:ext cx="3366978" cy="16807162"/>
          </a:xfrm>
        </p:spPr>
        <p:txBody>
          <a:bodyPr/>
          <a:lstStyle>
            <a:lvl1pPr marL="0" indent="0">
              <a:buNone/>
              <a:defRPr sz="1827"/>
            </a:lvl1pPr>
            <a:lvl2pPr marL="521985" indent="0">
              <a:buNone/>
              <a:defRPr sz="1598"/>
            </a:lvl2pPr>
            <a:lvl3pPr marL="1043970" indent="0">
              <a:buNone/>
              <a:defRPr sz="1370"/>
            </a:lvl3pPr>
            <a:lvl4pPr marL="1565956" indent="0">
              <a:buNone/>
              <a:defRPr sz="1142"/>
            </a:lvl4pPr>
            <a:lvl5pPr marL="2087941" indent="0">
              <a:buNone/>
              <a:defRPr sz="1142"/>
            </a:lvl5pPr>
            <a:lvl6pPr marL="2609926" indent="0">
              <a:buNone/>
              <a:defRPr sz="1142"/>
            </a:lvl6pPr>
            <a:lvl7pPr marL="3131911" indent="0">
              <a:buNone/>
              <a:defRPr sz="1142"/>
            </a:lvl7pPr>
            <a:lvl8pPr marL="3653897" indent="0">
              <a:buNone/>
              <a:defRPr sz="1142"/>
            </a:lvl8pPr>
            <a:lvl9pPr marL="4175882" indent="0">
              <a:buNone/>
              <a:defRPr sz="1142"/>
            </a:lvl9pPr>
          </a:lstStyle>
          <a:p>
            <a:pPr lvl="0"/>
            <a:r>
              <a:rPr lang="en-US"/>
              <a:t>Click to edit Master text styles</a:t>
            </a:r>
          </a:p>
        </p:txBody>
      </p:sp>
      <p:sp>
        <p:nvSpPr>
          <p:cNvPr id="5" name="Date Placeholder 4"/>
          <p:cNvSpPr>
            <a:spLocks noGrp="1"/>
          </p:cNvSpPr>
          <p:nvPr>
            <p:ph type="dt" sz="half" idx="10"/>
          </p:nvPr>
        </p:nvSpPr>
        <p:spPr/>
        <p:txBody>
          <a:bodyPr/>
          <a:lstStyle/>
          <a:p>
            <a:fld id="{85D0B886-7DD9-4EA2-9A26-BE6CBAE43B47}" type="datetimeFigureOut">
              <a:rPr lang="fi-FI" smtClean="0"/>
              <a:t>25.1.2024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7627938-39EE-4BFC-BB9C-4A29A2561CF0}" type="slidenum">
              <a:rPr lang="fi-FI" smtClean="0"/>
              <a:t>‹#›</a:t>
            </a:fld>
            <a:endParaRPr lang="fi-FI"/>
          </a:p>
        </p:txBody>
      </p:sp>
    </p:spTree>
    <p:extLst>
      <p:ext uri="{BB962C8B-B14F-4D97-AF65-F5344CB8AC3E}">
        <p14:creationId xmlns:p14="http://schemas.microsoft.com/office/powerpoint/2010/main" val="5878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7709" y="1610022"/>
            <a:ext cx="9003983" cy="584505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7709" y="8050077"/>
            <a:ext cx="9003983" cy="19187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7709" y="28028274"/>
            <a:ext cx="2348865" cy="1610015"/>
          </a:xfrm>
          <a:prstGeom prst="rect">
            <a:avLst/>
          </a:prstGeom>
        </p:spPr>
        <p:txBody>
          <a:bodyPr vert="horz" lIns="91440" tIns="45720" rIns="91440" bIns="45720" rtlCol="0" anchor="ctr"/>
          <a:lstStyle>
            <a:lvl1pPr algn="l">
              <a:defRPr sz="1370">
                <a:solidFill>
                  <a:schemeClr val="tx1">
                    <a:tint val="75000"/>
                  </a:schemeClr>
                </a:solidFill>
              </a:defRPr>
            </a:lvl1pPr>
          </a:lstStyle>
          <a:p>
            <a:fld id="{85D0B886-7DD9-4EA2-9A26-BE6CBAE43B47}" type="datetimeFigureOut">
              <a:rPr lang="fi-FI" smtClean="0"/>
              <a:t>25.1.2024</a:t>
            </a:fld>
            <a:endParaRPr lang="fi-FI"/>
          </a:p>
        </p:txBody>
      </p:sp>
      <p:sp>
        <p:nvSpPr>
          <p:cNvPr id="5" name="Footer Placeholder 4"/>
          <p:cNvSpPr>
            <a:spLocks noGrp="1"/>
          </p:cNvSpPr>
          <p:nvPr>
            <p:ph type="ftr" sz="quarter" idx="3"/>
          </p:nvPr>
        </p:nvSpPr>
        <p:spPr>
          <a:xfrm>
            <a:off x="3458051" y="28028274"/>
            <a:ext cx="3523298" cy="1610015"/>
          </a:xfrm>
          <a:prstGeom prst="rect">
            <a:avLst/>
          </a:prstGeom>
        </p:spPr>
        <p:txBody>
          <a:bodyPr vert="horz" lIns="91440" tIns="45720" rIns="91440" bIns="45720" rtlCol="0" anchor="ctr"/>
          <a:lstStyle>
            <a:lvl1pPr algn="ctr">
              <a:defRPr sz="137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7372826" y="28028274"/>
            <a:ext cx="2348865" cy="1610015"/>
          </a:xfrm>
          <a:prstGeom prst="rect">
            <a:avLst/>
          </a:prstGeom>
        </p:spPr>
        <p:txBody>
          <a:bodyPr vert="horz" lIns="91440" tIns="45720" rIns="91440" bIns="45720" rtlCol="0" anchor="ctr"/>
          <a:lstStyle>
            <a:lvl1pPr algn="r">
              <a:defRPr sz="1370">
                <a:solidFill>
                  <a:schemeClr val="tx1">
                    <a:tint val="75000"/>
                  </a:schemeClr>
                </a:solidFill>
              </a:defRPr>
            </a:lvl1pPr>
          </a:lstStyle>
          <a:p>
            <a:fld id="{87627938-39EE-4BFC-BB9C-4A29A2561CF0}" type="slidenum">
              <a:rPr lang="fi-FI" smtClean="0"/>
              <a:t>‹#›</a:t>
            </a:fld>
            <a:endParaRPr lang="fi-FI"/>
          </a:p>
        </p:txBody>
      </p:sp>
    </p:spTree>
    <p:extLst>
      <p:ext uri="{BB962C8B-B14F-4D97-AF65-F5344CB8AC3E}">
        <p14:creationId xmlns:p14="http://schemas.microsoft.com/office/powerpoint/2010/main" val="10891867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43970" rtl="0" eaLnBrk="1" latinLnBrk="0" hangingPunct="1">
        <a:lnSpc>
          <a:spcPct val="90000"/>
        </a:lnSpc>
        <a:spcBef>
          <a:spcPct val="0"/>
        </a:spcBef>
        <a:buNone/>
        <a:defRPr sz="5023" kern="1200">
          <a:solidFill>
            <a:schemeClr val="tx1"/>
          </a:solidFill>
          <a:latin typeface="+mj-lt"/>
          <a:ea typeface="+mj-ea"/>
          <a:cs typeface="+mj-cs"/>
        </a:defRPr>
      </a:lvl1pPr>
    </p:titleStyle>
    <p:bodyStyle>
      <a:lvl1pPr marL="260993" indent="-260993" algn="l" defTabSz="1043970" rtl="0" eaLnBrk="1" latinLnBrk="0" hangingPunct="1">
        <a:lnSpc>
          <a:spcPct val="90000"/>
        </a:lnSpc>
        <a:spcBef>
          <a:spcPts val="1142"/>
        </a:spcBef>
        <a:buFont typeface="Arial" panose="020B0604020202020204" pitchFamily="34" charset="0"/>
        <a:buChar char="•"/>
        <a:defRPr sz="3197" kern="1200">
          <a:solidFill>
            <a:schemeClr val="tx1"/>
          </a:solidFill>
          <a:latin typeface="+mn-lt"/>
          <a:ea typeface="+mn-ea"/>
          <a:cs typeface="+mn-cs"/>
        </a:defRPr>
      </a:lvl1pPr>
      <a:lvl2pPr marL="782978" indent="-260993" algn="l" defTabSz="1043970" rtl="0" eaLnBrk="1" latinLnBrk="0" hangingPunct="1">
        <a:lnSpc>
          <a:spcPct val="90000"/>
        </a:lnSpc>
        <a:spcBef>
          <a:spcPts val="571"/>
        </a:spcBef>
        <a:buFont typeface="Arial" panose="020B0604020202020204" pitchFamily="34" charset="0"/>
        <a:buChar char="•"/>
        <a:defRPr sz="2740" kern="1200">
          <a:solidFill>
            <a:schemeClr val="tx1"/>
          </a:solidFill>
          <a:latin typeface="+mn-lt"/>
          <a:ea typeface="+mn-ea"/>
          <a:cs typeface="+mn-cs"/>
        </a:defRPr>
      </a:lvl2pPr>
      <a:lvl3pPr marL="1304963" indent="-260993" algn="l" defTabSz="1043970" rtl="0" eaLnBrk="1" latinLnBrk="0" hangingPunct="1">
        <a:lnSpc>
          <a:spcPct val="90000"/>
        </a:lnSpc>
        <a:spcBef>
          <a:spcPts val="571"/>
        </a:spcBef>
        <a:buFont typeface="Arial" panose="020B0604020202020204" pitchFamily="34" charset="0"/>
        <a:buChar char="•"/>
        <a:defRPr sz="2283" kern="1200">
          <a:solidFill>
            <a:schemeClr val="tx1"/>
          </a:solidFill>
          <a:latin typeface="+mn-lt"/>
          <a:ea typeface="+mn-ea"/>
          <a:cs typeface="+mn-cs"/>
        </a:defRPr>
      </a:lvl3pPr>
      <a:lvl4pPr marL="1826948"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4pPr>
      <a:lvl5pPr marL="2348934"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5pPr>
      <a:lvl6pPr marL="2870919"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6pPr>
      <a:lvl7pPr marL="3392904"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7pPr>
      <a:lvl8pPr marL="3914889"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8pPr>
      <a:lvl9pPr marL="4436875"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9pPr>
    </p:bodyStyle>
    <p:otherStyle>
      <a:defPPr>
        <a:defRPr lang="en-US"/>
      </a:defPPr>
      <a:lvl1pPr marL="0" algn="l" defTabSz="1043970" rtl="0" eaLnBrk="1" latinLnBrk="0" hangingPunct="1">
        <a:defRPr sz="2055" kern="1200">
          <a:solidFill>
            <a:schemeClr val="tx1"/>
          </a:solidFill>
          <a:latin typeface="+mn-lt"/>
          <a:ea typeface="+mn-ea"/>
          <a:cs typeface="+mn-cs"/>
        </a:defRPr>
      </a:lvl1pPr>
      <a:lvl2pPr marL="521985" algn="l" defTabSz="1043970" rtl="0" eaLnBrk="1" latinLnBrk="0" hangingPunct="1">
        <a:defRPr sz="2055" kern="1200">
          <a:solidFill>
            <a:schemeClr val="tx1"/>
          </a:solidFill>
          <a:latin typeface="+mn-lt"/>
          <a:ea typeface="+mn-ea"/>
          <a:cs typeface="+mn-cs"/>
        </a:defRPr>
      </a:lvl2pPr>
      <a:lvl3pPr marL="1043970" algn="l" defTabSz="1043970" rtl="0" eaLnBrk="1" latinLnBrk="0" hangingPunct="1">
        <a:defRPr sz="2055" kern="1200">
          <a:solidFill>
            <a:schemeClr val="tx1"/>
          </a:solidFill>
          <a:latin typeface="+mn-lt"/>
          <a:ea typeface="+mn-ea"/>
          <a:cs typeface="+mn-cs"/>
        </a:defRPr>
      </a:lvl3pPr>
      <a:lvl4pPr marL="1565956" algn="l" defTabSz="1043970" rtl="0" eaLnBrk="1" latinLnBrk="0" hangingPunct="1">
        <a:defRPr sz="2055" kern="1200">
          <a:solidFill>
            <a:schemeClr val="tx1"/>
          </a:solidFill>
          <a:latin typeface="+mn-lt"/>
          <a:ea typeface="+mn-ea"/>
          <a:cs typeface="+mn-cs"/>
        </a:defRPr>
      </a:lvl4pPr>
      <a:lvl5pPr marL="2087941" algn="l" defTabSz="1043970" rtl="0" eaLnBrk="1" latinLnBrk="0" hangingPunct="1">
        <a:defRPr sz="2055" kern="1200">
          <a:solidFill>
            <a:schemeClr val="tx1"/>
          </a:solidFill>
          <a:latin typeface="+mn-lt"/>
          <a:ea typeface="+mn-ea"/>
          <a:cs typeface="+mn-cs"/>
        </a:defRPr>
      </a:lvl5pPr>
      <a:lvl6pPr marL="2609926" algn="l" defTabSz="1043970" rtl="0" eaLnBrk="1" latinLnBrk="0" hangingPunct="1">
        <a:defRPr sz="2055" kern="1200">
          <a:solidFill>
            <a:schemeClr val="tx1"/>
          </a:solidFill>
          <a:latin typeface="+mn-lt"/>
          <a:ea typeface="+mn-ea"/>
          <a:cs typeface="+mn-cs"/>
        </a:defRPr>
      </a:lvl6pPr>
      <a:lvl7pPr marL="3131911" algn="l" defTabSz="1043970" rtl="0" eaLnBrk="1" latinLnBrk="0" hangingPunct="1">
        <a:defRPr sz="2055" kern="1200">
          <a:solidFill>
            <a:schemeClr val="tx1"/>
          </a:solidFill>
          <a:latin typeface="+mn-lt"/>
          <a:ea typeface="+mn-ea"/>
          <a:cs typeface="+mn-cs"/>
        </a:defRPr>
      </a:lvl7pPr>
      <a:lvl8pPr marL="3653897" algn="l" defTabSz="1043970" rtl="0" eaLnBrk="1" latinLnBrk="0" hangingPunct="1">
        <a:defRPr sz="2055" kern="1200">
          <a:solidFill>
            <a:schemeClr val="tx1"/>
          </a:solidFill>
          <a:latin typeface="+mn-lt"/>
          <a:ea typeface="+mn-ea"/>
          <a:cs typeface="+mn-cs"/>
        </a:defRPr>
      </a:lvl8pPr>
      <a:lvl9pPr marL="4175882" algn="l" defTabSz="1043970" rtl="0" eaLnBrk="1" latinLnBrk="0" hangingPunct="1">
        <a:defRPr sz="20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80778BB-3100-8208-27EA-E83328B6FF95}"/>
              </a:ext>
            </a:extLst>
          </p:cNvPr>
          <p:cNvSpPr/>
          <p:nvPr/>
        </p:nvSpPr>
        <p:spPr>
          <a:xfrm>
            <a:off x="5052790" y="2265140"/>
            <a:ext cx="5328001" cy="27859264"/>
          </a:xfrm>
          <a:prstGeom prst="rect">
            <a:avLst/>
          </a:prstGeom>
          <a:solidFill>
            <a:srgbClr val="FFFBE7"/>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34"/>
            <a:endParaRPr lang="fi-FI" sz="1098" dirty="0">
              <a:solidFill>
                <a:prstClr val="black"/>
              </a:solidFill>
              <a:latin typeface="Calibri" panose="020F0502020204030204"/>
            </a:endParaRPr>
          </a:p>
        </p:txBody>
      </p:sp>
      <p:sp>
        <p:nvSpPr>
          <p:cNvPr id="38" name="Rectangle 37">
            <a:extLst>
              <a:ext uri="{FF2B5EF4-FFF2-40B4-BE49-F238E27FC236}">
                <a16:creationId xmlns:a16="http://schemas.microsoft.com/office/drawing/2014/main" id="{2E275B19-D452-C9D7-27CC-B52C699E8E0B}"/>
              </a:ext>
            </a:extLst>
          </p:cNvPr>
          <p:cNvSpPr/>
          <p:nvPr/>
        </p:nvSpPr>
        <p:spPr>
          <a:xfrm>
            <a:off x="76201" y="101264"/>
            <a:ext cx="4883149" cy="954111"/>
          </a:xfrm>
          <a:prstGeom prst="rect">
            <a:avLst/>
          </a:prstGeom>
          <a:solidFill>
            <a:schemeClr val="accent6">
              <a:lumMod val="20000"/>
              <a:lumOff val="80000"/>
            </a:schemeClr>
          </a:solidFill>
          <a:ln w="31750" cmpd="thinThick">
            <a:solidFill>
              <a:schemeClr val="tx1">
                <a:lumMod val="85000"/>
                <a:lumOff val="15000"/>
              </a:schemeClr>
            </a:solidFill>
          </a:ln>
        </p:spPr>
        <p:txBody>
          <a:bodyPr wrap="square" lIns="91440" tIns="45722" rIns="91440" bIns="45722">
            <a:spAutoFit/>
          </a:bodyPr>
          <a:lstStyle/>
          <a:p>
            <a:pPr defTabSz="457234"/>
            <a:r>
              <a:rPr lang="en-US" sz="2800" b="1" i="1" u="sng" dirty="0">
                <a:ln w="0"/>
                <a:solidFill>
                  <a:prstClr val="black">
                    <a:lumMod val="75000"/>
                    <a:lumOff val="25000"/>
                  </a:prstClr>
                </a:solidFill>
                <a:effectLst>
                  <a:outerShdw blurRad="38100" dist="1905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Remote</a:t>
            </a:r>
            <a:r>
              <a:rPr lang="en-US" sz="2800" b="1" u="sng" dirty="0">
                <a:ln w="0"/>
                <a:solidFill>
                  <a:prstClr val="black">
                    <a:lumMod val="75000"/>
                    <a:lumOff val="25000"/>
                  </a:prstClr>
                </a:solidFill>
                <a:effectLst>
                  <a:outerShdw blurRad="38100" dist="1905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ln w="0"/>
                <a:solidFill>
                  <a:prstClr val="black">
                    <a:lumMod val="75000"/>
                    <a:lumOff val="25000"/>
                  </a:prstClr>
                </a:solidFill>
                <a:effectLst>
                  <a:outerShdw blurRad="38100" dist="1905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recruitment &amp; </a:t>
            </a:r>
          </a:p>
          <a:p>
            <a:pPr algn="r" defTabSz="457234"/>
            <a:r>
              <a:rPr lang="en-US" sz="2800" b="1" dirty="0">
                <a:ln w="0"/>
                <a:solidFill>
                  <a:prstClr val="black">
                    <a:lumMod val="75000"/>
                    <a:lumOff val="25000"/>
                  </a:prstClr>
                </a:solidFill>
                <a:effectLst>
                  <a:outerShdw blurRad="38100" dist="1905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well-being </a:t>
            </a:r>
            <a:r>
              <a:rPr lang="en-US" sz="2800" b="1" i="1" u="sng" dirty="0">
                <a:ln w="0"/>
                <a:solidFill>
                  <a:prstClr val="black">
                    <a:lumMod val="75000"/>
                    <a:lumOff val="25000"/>
                  </a:prstClr>
                </a:solidFill>
                <a:effectLst>
                  <a:outerShdw blurRad="38100" dist="19050" dir="2700000" algn="tl"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Strategy </a:t>
            </a:r>
            <a:r>
              <a:rPr lang="en-US" sz="2800" b="1" i="1" u="sng" dirty="0">
                <a:ln w="0"/>
                <a:solidFill>
                  <a:prstClr val="black">
                    <a:lumMod val="75000"/>
                    <a:lumOff val="25000"/>
                  </a:prstClr>
                </a:solidFill>
                <a:effectLst>
                  <a:outerShdw blurRad="38100" dist="19050" dir="2700000" algn="tl" rotWithShape="0">
                    <a:prstClr val="black">
                      <a:alpha val="40000"/>
                    </a:prstClr>
                  </a:outerShdw>
                </a:effectLst>
                <a:latin typeface="Calibri" panose="020F0502020204030204"/>
              </a:rPr>
              <a:t>Canvas</a:t>
            </a:r>
            <a:endParaRPr lang="fi-FI" sz="2800" b="1" i="1" u="sng" dirty="0">
              <a:ln w="0"/>
              <a:solidFill>
                <a:prstClr val="black">
                  <a:lumMod val="75000"/>
                  <a:lumOff val="25000"/>
                </a:prstClr>
              </a:solidFill>
              <a:effectLst>
                <a:outerShdw blurRad="38100" dist="19050" dir="2700000" algn="tl" rotWithShape="0">
                  <a:prstClr val="black">
                    <a:alpha val="40000"/>
                  </a:prstClr>
                </a:outerShdw>
              </a:effectLst>
              <a:latin typeface="Calibri" panose="020F0502020204030204"/>
            </a:endParaRPr>
          </a:p>
        </p:txBody>
      </p:sp>
      <p:sp>
        <p:nvSpPr>
          <p:cNvPr id="2" name="Oval 1">
            <a:extLst>
              <a:ext uri="{FF2B5EF4-FFF2-40B4-BE49-F238E27FC236}">
                <a16:creationId xmlns:a16="http://schemas.microsoft.com/office/drawing/2014/main" id="{EEB7FBD2-FECB-882F-07DC-CC0FCB8076A6}"/>
              </a:ext>
            </a:extLst>
          </p:cNvPr>
          <p:cNvSpPr/>
          <p:nvPr/>
        </p:nvSpPr>
        <p:spPr>
          <a:xfrm>
            <a:off x="2133601" y="1204686"/>
            <a:ext cx="2806698" cy="950801"/>
          </a:xfrm>
          <a:prstGeom prst="ellipse">
            <a:avLst/>
          </a:prstGeom>
          <a:solidFill>
            <a:srgbClr val="FFFBE7"/>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34"/>
            <a:r>
              <a:rPr lang="en-US" sz="1301" dirty="0">
                <a:solidFill>
                  <a:prstClr val="black"/>
                </a:solidFill>
                <a:latin typeface="Calibri" panose="020F0502020204030204"/>
              </a:rPr>
              <a:t>Recognize/enhance your remote recruitment and well-being strategy </a:t>
            </a:r>
          </a:p>
          <a:p>
            <a:pPr algn="ctr" defTabSz="457234"/>
            <a:r>
              <a:rPr lang="en-US" sz="1301" i="1" dirty="0">
                <a:solidFill>
                  <a:prstClr val="black"/>
                </a:solidFill>
                <a:latin typeface="Calibri" panose="020F0502020204030204"/>
              </a:rPr>
              <a:t>step by step</a:t>
            </a:r>
            <a:endParaRPr lang="fi-FI" sz="1301" i="1" dirty="0">
              <a:solidFill>
                <a:prstClr val="black"/>
              </a:solidFill>
              <a:latin typeface="Calibri" panose="020F0502020204030204"/>
            </a:endParaRPr>
          </a:p>
        </p:txBody>
      </p:sp>
      <p:sp>
        <p:nvSpPr>
          <p:cNvPr id="3" name="Arrow: Pentagon 2">
            <a:extLst>
              <a:ext uri="{FF2B5EF4-FFF2-40B4-BE49-F238E27FC236}">
                <a16:creationId xmlns:a16="http://schemas.microsoft.com/office/drawing/2014/main" id="{7DE808ED-7FC3-B463-6D10-DABE115F5EEB}"/>
              </a:ext>
            </a:extLst>
          </p:cNvPr>
          <p:cNvSpPr/>
          <p:nvPr/>
        </p:nvSpPr>
        <p:spPr>
          <a:xfrm rot="5400000">
            <a:off x="-453954" y="28536390"/>
            <a:ext cx="2095200" cy="1079999"/>
          </a:xfrm>
          <a:prstGeom prst="homePlate">
            <a:avLst>
              <a:gd name="adj" fmla="val 22827"/>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8. </a:t>
            </a:r>
          </a:p>
          <a:p>
            <a:pPr algn="ctr" defTabSz="457234"/>
            <a:r>
              <a:rPr lang="en-US" sz="1301" dirty="0">
                <a:solidFill>
                  <a:prstClr val="black"/>
                </a:solidFill>
                <a:latin typeface="Calibri" panose="020F0502020204030204"/>
              </a:rPr>
              <a:t>Identify effective well-being testing tools for remote work</a:t>
            </a:r>
            <a:endParaRPr lang="fi-FI" sz="1301" dirty="0">
              <a:solidFill>
                <a:prstClr val="black"/>
              </a:solidFill>
              <a:latin typeface="Calibri" panose="020F0502020204030204"/>
            </a:endParaRPr>
          </a:p>
        </p:txBody>
      </p:sp>
      <p:sp>
        <p:nvSpPr>
          <p:cNvPr id="6" name="Arrow: Pentagon 5">
            <a:extLst>
              <a:ext uri="{FF2B5EF4-FFF2-40B4-BE49-F238E27FC236}">
                <a16:creationId xmlns:a16="http://schemas.microsoft.com/office/drawing/2014/main" id="{3497451D-C340-6E78-50F9-DCDC947D0006}"/>
              </a:ext>
            </a:extLst>
          </p:cNvPr>
          <p:cNvSpPr/>
          <p:nvPr/>
        </p:nvSpPr>
        <p:spPr>
          <a:xfrm rot="5400000">
            <a:off x="-1780477" y="5811422"/>
            <a:ext cx="4741199" cy="1079999"/>
          </a:xfrm>
          <a:prstGeom prst="homePlate">
            <a:avLst>
              <a:gd name="adj" fmla="val 18831"/>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2. </a:t>
            </a:r>
            <a:br>
              <a:rPr lang="en-US" sz="1301" b="1" dirty="0">
                <a:solidFill>
                  <a:prstClr val="black"/>
                </a:solidFill>
                <a:latin typeface="Calibri" panose="020F0502020204030204"/>
              </a:rPr>
            </a:br>
            <a:r>
              <a:rPr lang="en-US" sz="1301" dirty="0">
                <a:solidFill>
                  <a:prstClr val="black"/>
                </a:solidFill>
                <a:latin typeface="Calibri" panose="020F0502020204030204"/>
              </a:rPr>
              <a:t>Identify remote work challenges in your organization</a:t>
            </a:r>
            <a:endParaRPr lang="fi-FI" sz="1301" dirty="0">
              <a:solidFill>
                <a:prstClr val="black"/>
              </a:solidFill>
              <a:latin typeface="Calibri" panose="020F0502020204030204"/>
            </a:endParaRPr>
          </a:p>
        </p:txBody>
      </p:sp>
      <p:sp>
        <p:nvSpPr>
          <p:cNvPr id="8" name="Arrow: Pentagon 7">
            <a:extLst>
              <a:ext uri="{FF2B5EF4-FFF2-40B4-BE49-F238E27FC236}">
                <a16:creationId xmlns:a16="http://schemas.microsoft.com/office/drawing/2014/main" id="{A4236285-59CD-AA24-6E65-9750A591677D}"/>
              </a:ext>
            </a:extLst>
          </p:cNvPr>
          <p:cNvSpPr/>
          <p:nvPr/>
        </p:nvSpPr>
        <p:spPr>
          <a:xfrm rot="5400000">
            <a:off x="-1806819" y="20305890"/>
            <a:ext cx="4809599" cy="1079999"/>
          </a:xfrm>
          <a:prstGeom prst="homePlate">
            <a:avLst>
              <a:gd name="adj" fmla="val 21229"/>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6. </a:t>
            </a:r>
            <a:br>
              <a:rPr lang="en-US" sz="1301" b="1" dirty="0">
                <a:solidFill>
                  <a:prstClr val="black"/>
                </a:solidFill>
                <a:latin typeface="Calibri" panose="020F0502020204030204"/>
              </a:rPr>
            </a:br>
            <a:r>
              <a:rPr lang="en-US" sz="1301" dirty="0">
                <a:solidFill>
                  <a:prstClr val="black"/>
                </a:solidFill>
                <a:latin typeface="Calibri" panose="020F0502020204030204"/>
              </a:rPr>
              <a:t>Identify most effective recruitment methods and tools for remote work</a:t>
            </a:r>
            <a:endParaRPr lang="fi-FI" sz="1301" dirty="0">
              <a:solidFill>
                <a:prstClr val="black"/>
              </a:solidFill>
              <a:latin typeface="Calibri" panose="020F0502020204030204"/>
            </a:endParaRPr>
          </a:p>
          <a:p>
            <a:pPr algn="ctr" defTabSz="457234"/>
            <a:endParaRPr lang="fi-FI" sz="1301" dirty="0">
              <a:solidFill>
                <a:prstClr val="black"/>
              </a:solidFill>
              <a:latin typeface="Calibri" panose="020F0502020204030204"/>
            </a:endParaRPr>
          </a:p>
        </p:txBody>
      </p:sp>
      <p:sp>
        <p:nvSpPr>
          <p:cNvPr id="9" name="Arrow: Pentagon 8">
            <a:extLst>
              <a:ext uri="{FF2B5EF4-FFF2-40B4-BE49-F238E27FC236}">
                <a16:creationId xmlns:a16="http://schemas.microsoft.com/office/drawing/2014/main" id="{853FEEDA-B6FC-3BE6-88E0-495D4220B341}"/>
              </a:ext>
            </a:extLst>
          </p:cNvPr>
          <p:cNvSpPr/>
          <p:nvPr/>
        </p:nvSpPr>
        <p:spPr>
          <a:xfrm rot="5400000">
            <a:off x="-210129" y="2532596"/>
            <a:ext cx="1605601" cy="1079999"/>
          </a:xfrm>
          <a:prstGeom prst="homePlate">
            <a:avLst>
              <a:gd name="adj" fmla="val 19630"/>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1.</a:t>
            </a:r>
            <a:r>
              <a:rPr lang="en-US" sz="1301" dirty="0">
                <a:solidFill>
                  <a:prstClr val="black"/>
                </a:solidFill>
                <a:latin typeface="Calibri" panose="020F0502020204030204"/>
              </a:rPr>
              <a:t> </a:t>
            </a:r>
            <a:br>
              <a:rPr lang="en-US" sz="1301" dirty="0">
                <a:solidFill>
                  <a:prstClr val="black"/>
                </a:solidFill>
                <a:latin typeface="Calibri" panose="020F0502020204030204"/>
              </a:rPr>
            </a:br>
            <a:r>
              <a:rPr lang="en-US" sz="1301" dirty="0">
                <a:solidFill>
                  <a:prstClr val="black"/>
                </a:solidFill>
                <a:latin typeface="Calibri" panose="020F0502020204030204"/>
              </a:rPr>
              <a:t>Identify remote work opportunities</a:t>
            </a:r>
            <a:endParaRPr lang="fi-FI" sz="1301" dirty="0">
              <a:solidFill>
                <a:prstClr val="black"/>
              </a:solidFill>
              <a:latin typeface="Calibri" panose="020F0502020204030204"/>
            </a:endParaRPr>
          </a:p>
        </p:txBody>
      </p:sp>
      <p:sp>
        <p:nvSpPr>
          <p:cNvPr id="11" name="Arrow: Pentagon 10">
            <a:extLst>
              <a:ext uri="{FF2B5EF4-FFF2-40B4-BE49-F238E27FC236}">
                <a16:creationId xmlns:a16="http://schemas.microsoft.com/office/drawing/2014/main" id="{AFC2AC51-AB6A-C74F-AACD-C821AC44739A}"/>
              </a:ext>
            </a:extLst>
          </p:cNvPr>
          <p:cNvSpPr/>
          <p:nvPr/>
        </p:nvSpPr>
        <p:spPr>
          <a:xfrm rot="5400000">
            <a:off x="-2197465" y="14996167"/>
            <a:ext cx="5590802" cy="1079999"/>
          </a:xfrm>
          <a:prstGeom prst="homePlate">
            <a:avLst>
              <a:gd name="adj" fmla="val 18831"/>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5. </a:t>
            </a:r>
          </a:p>
          <a:p>
            <a:pPr algn="ctr" defTabSz="457234"/>
            <a:r>
              <a:rPr lang="en-US" sz="1301" dirty="0">
                <a:solidFill>
                  <a:prstClr val="black"/>
                </a:solidFill>
                <a:latin typeface="Calibri" panose="020F0502020204030204"/>
              </a:rPr>
              <a:t>Identify remote candidate sourcing methods</a:t>
            </a:r>
            <a:endParaRPr lang="fi-FI" sz="1301" dirty="0">
              <a:solidFill>
                <a:prstClr val="black"/>
              </a:solidFill>
              <a:latin typeface="Calibri" panose="020F0502020204030204"/>
            </a:endParaRPr>
          </a:p>
          <a:p>
            <a:pPr algn="ctr" defTabSz="457234"/>
            <a:endParaRPr lang="fi-FI" sz="1301" dirty="0">
              <a:solidFill>
                <a:prstClr val="black"/>
              </a:solidFill>
              <a:latin typeface="Calibri" panose="020F0502020204030204"/>
            </a:endParaRPr>
          </a:p>
        </p:txBody>
      </p:sp>
      <p:sp>
        <p:nvSpPr>
          <p:cNvPr id="13" name="Arrow: Pentagon 12">
            <a:extLst>
              <a:ext uri="{FF2B5EF4-FFF2-40B4-BE49-F238E27FC236}">
                <a16:creationId xmlns:a16="http://schemas.microsoft.com/office/drawing/2014/main" id="{1EC879C0-FBFD-6F5B-4D81-9DFADDB1A51C}"/>
              </a:ext>
            </a:extLst>
          </p:cNvPr>
          <p:cNvSpPr/>
          <p:nvPr/>
        </p:nvSpPr>
        <p:spPr>
          <a:xfrm rot="5400000">
            <a:off x="-289952" y="11207748"/>
            <a:ext cx="1767602" cy="1079999"/>
          </a:xfrm>
          <a:prstGeom prst="homePlate">
            <a:avLst>
              <a:gd name="adj" fmla="val 18032"/>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4.</a:t>
            </a:r>
          </a:p>
          <a:p>
            <a:pPr algn="ctr" defTabSz="457234"/>
            <a:r>
              <a:rPr lang="en-US" sz="1301" dirty="0">
                <a:solidFill>
                  <a:prstClr val="black"/>
                </a:solidFill>
                <a:latin typeface="Calibri" panose="020F0502020204030204"/>
              </a:rPr>
              <a:t>Identify your remote work environment and culture</a:t>
            </a:r>
            <a:endParaRPr lang="fi-FI" sz="1301" dirty="0">
              <a:solidFill>
                <a:prstClr val="black"/>
              </a:solidFill>
              <a:latin typeface="Calibri" panose="020F0502020204030204"/>
            </a:endParaRPr>
          </a:p>
          <a:p>
            <a:pPr defTabSz="457234"/>
            <a:endParaRPr lang="fi-FI" sz="1301" dirty="0">
              <a:solidFill>
                <a:prstClr val="black"/>
              </a:solidFill>
              <a:latin typeface="Calibri" panose="020F0502020204030204"/>
            </a:endParaRPr>
          </a:p>
        </p:txBody>
      </p:sp>
      <p:sp>
        <p:nvSpPr>
          <p:cNvPr id="14" name="Arrow: Pentagon 13">
            <a:extLst>
              <a:ext uri="{FF2B5EF4-FFF2-40B4-BE49-F238E27FC236}">
                <a16:creationId xmlns:a16="http://schemas.microsoft.com/office/drawing/2014/main" id="{B8798291-3FF7-BF1C-C35A-D1A30CE305B6}"/>
              </a:ext>
            </a:extLst>
          </p:cNvPr>
          <p:cNvSpPr/>
          <p:nvPr/>
        </p:nvSpPr>
        <p:spPr>
          <a:xfrm rot="5400000">
            <a:off x="-1693070" y="25104241"/>
            <a:ext cx="4575601" cy="1079999"/>
          </a:xfrm>
          <a:prstGeom prst="homePlate">
            <a:avLst>
              <a:gd name="adj" fmla="val 21229"/>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7. </a:t>
            </a:r>
            <a:br>
              <a:rPr lang="en-US" sz="1301" b="1" dirty="0">
                <a:solidFill>
                  <a:prstClr val="black"/>
                </a:solidFill>
                <a:latin typeface="Calibri" panose="020F0502020204030204"/>
              </a:rPr>
            </a:br>
            <a:r>
              <a:rPr lang="en-US" sz="1301" dirty="0">
                <a:solidFill>
                  <a:prstClr val="black"/>
                </a:solidFill>
                <a:latin typeface="Calibri" panose="020F0502020204030204"/>
              </a:rPr>
              <a:t>Identify the most effective onboarding methods and tools for remote work</a:t>
            </a:r>
            <a:endParaRPr lang="fi-FI" sz="1301" dirty="0">
              <a:solidFill>
                <a:prstClr val="black"/>
              </a:solidFill>
              <a:latin typeface="Calibri" panose="020F0502020204030204"/>
            </a:endParaRPr>
          </a:p>
        </p:txBody>
      </p:sp>
      <p:sp>
        <p:nvSpPr>
          <p:cNvPr id="15" name="Arrow: Pentagon 14">
            <a:extLst>
              <a:ext uri="{FF2B5EF4-FFF2-40B4-BE49-F238E27FC236}">
                <a16:creationId xmlns:a16="http://schemas.microsoft.com/office/drawing/2014/main" id="{DC27893D-2F25-285C-3E29-AA83F4A8A8BD}"/>
              </a:ext>
            </a:extLst>
          </p:cNvPr>
          <p:cNvSpPr/>
          <p:nvPr/>
        </p:nvSpPr>
        <p:spPr>
          <a:xfrm rot="5400000">
            <a:off x="-372573" y="9253074"/>
            <a:ext cx="1940401" cy="1079999"/>
          </a:xfrm>
          <a:prstGeom prst="homePlate">
            <a:avLst>
              <a:gd name="adj" fmla="val 17233"/>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2" rIns="91440" bIns="45722" numCol="1" spcCol="0" rtlCol="0" fromWordArt="0" anchor="t" anchorCtr="0" forceAA="0" compatLnSpc="1">
            <a:prstTxWarp prst="textNoShape">
              <a:avLst/>
            </a:prstTxWarp>
            <a:noAutofit/>
          </a:bodyPr>
          <a:lstStyle/>
          <a:p>
            <a:pPr algn="ctr" defTabSz="457234"/>
            <a:r>
              <a:rPr lang="en-US" sz="1301" b="1" dirty="0">
                <a:solidFill>
                  <a:prstClr val="black"/>
                </a:solidFill>
                <a:latin typeface="Calibri" panose="020F0502020204030204"/>
              </a:rPr>
              <a:t>STEP 3.</a:t>
            </a:r>
            <a:endParaRPr lang="fi-FI" sz="1301" dirty="0">
              <a:solidFill>
                <a:prstClr val="black"/>
              </a:solidFill>
              <a:latin typeface="Calibri" panose="020F0502020204030204"/>
            </a:endParaRPr>
          </a:p>
          <a:p>
            <a:pPr algn="ctr" defTabSz="457234"/>
            <a:r>
              <a:rPr lang="en-US" sz="1301" dirty="0">
                <a:solidFill>
                  <a:prstClr val="black"/>
                </a:solidFill>
                <a:latin typeface="Calibri" panose="020F0502020204030204"/>
              </a:rPr>
              <a:t>Identify areas within organization where remote work will be the most efficient option</a:t>
            </a:r>
            <a:endParaRPr lang="fi-FI" sz="1301" dirty="0">
              <a:solidFill>
                <a:prstClr val="black"/>
              </a:solidFill>
              <a:latin typeface="Calibri" panose="020F0502020204030204"/>
            </a:endParaRPr>
          </a:p>
          <a:p>
            <a:pPr algn="ctr" defTabSz="457234"/>
            <a:endParaRPr lang="fi-FI" sz="1301" dirty="0">
              <a:solidFill>
                <a:prstClr val="black"/>
              </a:solidFill>
              <a:latin typeface="Calibri" panose="020F0502020204030204"/>
            </a:endParaRPr>
          </a:p>
        </p:txBody>
      </p:sp>
      <p:sp>
        <p:nvSpPr>
          <p:cNvPr id="16" name="Rectangle 15">
            <a:extLst>
              <a:ext uri="{FF2B5EF4-FFF2-40B4-BE49-F238E27FC236}">
                <a16:creationId xmlns:a16="http://schemas.microsoft.com/office/drawing/2014/main" id="{00550363-CC2E-EE5F-646A-2AE56E2F9D72}"/>
              </a:ext>
            </a:extLst>
          </p:cNvPr>
          <p:cNvSpPr/>
          <p:nvPr/>
        </p:nvSpPr>
        <p:spPr>
          <a:xfrm>
            <a:off x="1192582" y="2269792"/>
            <a:ext cx="3780001" cy="1605526"/>
          </a:xfrm>
          <a:prstGeom prst="rect">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2813" indent="-172813" defTabSz="457234">
              <a:buFont typeface="Arial" panose="020B0604020202020204" pitchFamily="34" charset="0"/>
              <a:buChar char="•"/>
            </a:pPr>
            <a:r>
              <a:rPr lang="en-US" sz="1001" dirty="0">
                <a:solidFill>
                  <a:prstClr val="black"/>
                </a:solidFill>
                <a:latin typeface="Calibri" panose="020F0502020204030204"/>
              </a:rPr>
              <a:t>Cost savings and resource optimization, could include examples: reductions in office and related costs, increased access to a global talent pool, and improved employee retention</a:t>
            </a:r>
            <a:endParaRPr lang="fi-FI" sz="1001" dirty="0">
              <a:solidFill>
                <a:prstClr val="black"/>
              </a:solidFill>
              <a:latin typeface="Calibri" panose="020F0502020204030204"/>
            </a:endParaRPr>
          </a:p>
          <a:p>
            <a:pPr marL="172813" indent="-172813" defTabSz="457234">
              <a:buFont typeface="Arial" panose="020B0604020202020204" pitchFamily="34" charset="0"/>
              <a:buChar char="•"/>
            </a:pPr>
            <a:r>
              <a:rPr lang="en-US" sz="1001" dirty="0">
                <a:solidFill>
                  <a:prstClr val="black"/>
                </a:solidFill>
                <a:latin typeface="Calibri" panose="020F0502020204030204"/>
              </a:rPr>
              <a:t>Attracting and retaining top talent, including individuals who may prefer or require remote work options</a:t>
            </a:r>
            <a:endParaRPr lang="fi-FI" sz="1001" dirty="0">
              <a:solidFill>
                <a:prstClr val="black"/>
              </a:solidFill>
              <a:latin typeface="Calibri" panose="020F0502020204030204"/>
            </a:endParaRPr>
          </a:p>
          <a:p>
            <a:pPr marL="172813" indent="-172813" defTabSz="457234">
              <a:buFont typeface="Arial" panose="020B0604020202020204" pitchFamily="34" charset="0"/>
              <a:buChar char="•"/>
            </a:pPr>
            <a:r>
              <a:rPr lang="en-US" sz="1001" dirty="0">
                <a:solidFill>
                  <a:prstClr val="black"/>
                </a:solidFill>
                <a:latin typeface="Calibri" panose="020F0502020204030204"/>
              </a:rPr>
              <a:t> Enhancing employee’s flexibility - flexible work arrangements; time, location</a:t>
            </a:r>
            <a:endParaRPr lang="fi-FI" sz="1001" dirty="0">
              <a:solidFill>
                <a:prstClr val="black"/>
              </a:solidFill>
              <a:latin typeface="Calibri" panose="020F0502020204030204"/>
            </a:endParaRPr>
          </a:p>
          <a:p>
            <a:pPr marL="172813" indent="-172813" defTabSz="457234">
              <a:buFont typeface="Arial" panose="020B0604020202020204" pitchFamily="34" charset="0"/>
              <a:buChar char="•"/>
            </a:pPr>
            <a:r>
              <a:rPr lang="en-US" sz="1001" dirty="0">
                <a:solidFill>
                  <a:prstClr val="black"/>
                </a:solidFill>
                <a:latin typeface="Calibri" panose="020F0502020204030204"/>
              </a:rPr>
              <a:t>Improving operational efficiency through, e.g. faster decision-making, streamlined communication processes, the ability to adapt quickly to changing business conditions.</a:t>
            </a:r>
            <a:endParaRPr lang="fi-FI" sz="1001" dirty="0">
              <a:solidFill>
                <a:prstClr val="black"/>
              </a:solidFill>
              <a:latin typeface="Calibri" panose="020F0502020204030204"/>
            </a:endParaRPr>
          </a:p>
        </p:txBody>
      </p:sp>
      <p:sp>
        <p:nvSpPr>
          <p:cNvPr id="17" name="Rectangle 16">
            <a:extLst>
              <a:ext uri="{FF2B5EF4-FFF2-40B4-BE49-F238E27FC236}">
                <a16:creationId xmlns:a16="http://schemas.microsoft.com/office/drawing/2014/main" id="{4C3CC858-1F55-EE3A-117A-9E7B20A4DC4F}"/>
              </a:ext>
            </a:extLst>
          </p:cNvPr>
          <p:cNvSpPr/>
          <p:nvPr/>
        </p:nvSpPr>
        <p:spPr>
          <a:xfrm>
            <a:off x="57150" y="1132324"/>
            <a:ext cx="1917701" cy="1074421"/>
          </a:xfrm>
          <a:prstGeom prst="rect">
            <a:avLst/>
          </a:prstGeom>
          <a:solidFill>
            <a:srgbClr val="FFFBE7"/>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34"/>
            <a:r>
              <a:rPr lang="en-US" sz="1301" i="1" dirty="0">
                <a:solidFill>
                  <a:prstClr val="black"/>
                </a:solidFill>
                <a:latin typeface="Calibri" panose="020F0502020204030204"/>
              </a:rPr>
              <a:t>Primary goals of remote recruitment and well-being align with overall business strategy and objectives.</a:t>
            </a:r>
            <a:endParaRPr lang="fi-FI" sz="1301" i="1" dirty="0">
              <a:solidFill>
                <a:prstClr val="black"/>
              </a:solidFill>
              <a:latin typeface="Calibri" panose="020F0502020204030204"/>
            </a:endParaRPr>
          </a:p>
        </p:txBody>
      </p:sp>
      <p:sp>
        <p:nvSpPr>
          <p:cNvPr id="18" name="Rectangle 17">
            <a:extLst>
              <a:ext uri="{FF2B5EF4-FFF2-40B4-BE49-F238E27FC236}">
                <a16:creationId xmlns:a16="http://schemas.microsoft.com/office/drawing/2014/main" id="{D10C476F-2095-84FE-F51C-0BC3812E6452}"/>
              </a:ext>
            </a:extLst>
          </p:cNvPr>
          <p:cNvSpPr/>
          <p:nvPr/>
        </p:nvSpPr>
        <p:spPr>
          <a:xfrm>
            <a:off x="1193605" y="3981118"/>
            <a:ext cx="3780001" cy="4741966"/>
          </a:xfrm>
          <a:prstGeom prst="rect">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2813" indent="-172813" defTabSz="457234"/>
            <a:r>
              <a:rPr lang="en-US" sz="1001" b="1" dirty="0">
                <a:solidFill>
                  <a:prstClr val="black"/>
                </a:solidFill>
                <a:latin typeface="Calibri" panose="020F0502020204030204"/>
              </a:rPr>
              <a:t>Define </a:t>
            </a:r>
          </a:p>
          <a:p>
            <a:pPr marL="172813" indent="-172813" defTabSz="457234">
              <a:buFont typeface="Arial" panose="020B0604020202020204" pitchFamily="34" charset="0"/>
              <a:buChar char="•"/>
            </a:pPr>
            <a:r>
              <a:rPr lang="en-US" sz="1001" dirty="0">
                <a:solidFill>
                  <a:prstClr val="black"/>
                </a:solidFill>
                <a:latin typeface="Calibri" panose="020F0502020204030204"/>
              </a:rPr>
              <a:t>your hiring and retention challenges, e.g.: licenses and certifications (some roles require state-issued licenses or certifications for workers), retention of new employees </a:t>
            </a:r>
            <a:endParaRPr lang="fi-FI" sz="1001" dirty="0">
              <a:solidFill>
                <a:prstClr val="black"/>
              </a:solidFill>
              <a:latin typeface="Calibri" panose="020F0502020204030204"/>
            </a:endParaRPr>
          </a:p>
          <a:p>
            <a:pPr marL="172813" indent="-172813" defTabSz="457234">
              <a:buFont typeface="Arial" panose="020B0604020202020204" pitchFamily="34" charset="0"/>
              <a:buChar char="•"/>
            </a:pPr>
            <a:r>
              <a:rPr lang="en-US" sz="1001" dirty="0">
                <a:solidFill>
                  <a:prstClr val="black"/>
                </a:solidFill>
                <a:latin typeface="Calibri" panose="020F0502020204030204"/>
              </a:rPr>
              <a:t>legal and tax challenges related to labor laws in relation to remote work agreements (on national and EU - international level) </a:t>
            </a:r>
            <a:endParaRPr lang="fi-FI" sz="1001" dirty="0">
              <a:solidFill>
                <a:prstClr val="black"/>
              </a:solidFill>
              <a:latin typeface="Calibri" panose="020F0502020204030204"/>
            </a:endParaRPr>
          </a:p>
          <a:p>
            <a:pPr marL="172813" indent="-172813" defTabSz="457234">
              <a:buFont typeface="Arial" panose="020B0604020202020204" pitchFamily="34" charset="0"/>
              <a:buChar char="•"/>
            </a:pPr>
            <a:r>
              <a:rPr lang="en-US" sz="1001" dirty="0">
                <a:solidFill>
                  <a:prstClr val="black"/>
                </a:solidFill>
                <a:latin typeface="Calibri" panose="020F0502020204030204"/>
              </a:rPr>
              <a:t>challenges in the two primary types of agreements commonly used for distance or remote workers:</a:t>
            </a:r>
          </a:p>
          <a:p>
            <a:pPr marL="172813" indent="-172813" defTabSz="457234"/>
            <a:endParaRPr lang="fi-FI" sz="441" dirty="0">
              <a:solidFill>
                <a:prstClr val="black"/>
              </a:solidFill>
              <a:latin typeface="Calibri" panose="020F0502020204030204"/>
            </a:endParaRPr>
          </a:p>
          <a:p>
            <a:pPr marL="172813" indent="-172813" defTabSz="457234"/>
            <a:endParaRPr lang="fi-FI" sz="441" dirty="0">
              <a:solidFill>
                <a:prstClr val="black"/>
              </a:solidFill>
              <a:latin typeface="Calibri" panose="020F0502020204030204"/>
            </a:endParaRPr>
          </a:p>
          <a:p>
            <a:pPr marL="172813" indent="-172813" defTabSz="457234"/>
            <a:r>
              <a:rPr lang="en-US" sz="1001" b="1" i="1" dirty="0">
                <a:solidFill>
                  <a:prstClr val="black"/>
                </a:solidFill>
                <a:latin typeface="Calibri" panose="020F0502020204030204"/>
              </a:rPr>
              <a:t> A) Employment agreements: </a:t>
            </a:r>
          </a:p>
          <a:p>
            <a:pPr marL="172813" indent="-172813" defTabSz="457234"/>
            <a:r>
              <a:rPr lang="en-US" sz="1001" b="1" dirty="0">
                <a:solidFill>
                  <a:prstClr val="black"/>
                </a:solidFill>
                <a:latin typeface="Calibri" panose="020F0502020204030204"/>
              </a:rPr>
              <a:t>	a1.</a:t>
            </a:r>
            <a:r>
              <a:rPr lang="en-US" sz="1001" dirty="0">
                <a:solidFill>
                  <a:prstClr val="black"/>
                </a:solidFill>
                <a:latin typeface="Calibri" panose="020F0502020204030204"/>
              </a:rPr>
              <a:t>Full-time remote employees: if the worker is a full-time employee working remotely, you would use a standard employment agreement. This document outlines the terms and conditions of employment, including responsibilities, compensation, benefits, working hours, termination procedures, and other relevant details</a:t>
            </a:r>
          </a:p>
          <a:p>
            <a:pPr marL="172813" indent="-172813" defTabSz="457234"/>
            <a:r>
              <a:rPr lang="en-US" sz="1001" b="1" dirty="0">
                <a:solidFill>
                  <a:prstClr val="black"/>
                </a:solidFill>
                <a:latin typeface="Calibri" panose="020F0502020204030204"/>
              </a:rPr>
              <a:t>	a2.</a:t>
            </a:r>
            <a:r>
              <a:rPr lang="en-US" sz="1001" dirty="0">
                <a:solidFill>
                  <a:prstClr val="black"/>
                </a:solidFill>
                <a:latin typeface="Calibri" panose="020F0502020204030204"/>
              </a:rPr>
              <a:t>Part-time or Temporary Remote Employees: Similar to full-time remote employees, part-time or temporary remote employees may have specific employment agreements that reflect their work </a:t>
            </a:r>
            <a:r>
              <a:rPr lang="en-US" sz="1001" dirty="0" err="1">
                <a:solidFill>
                  <a:prstClr val="black"/>
                </a:solidFill>
                <a:latin typeface="Calibri" panose="020F0502020204030204"/>
              </a:rPr>
              <a:t>arrangemenT</a:t>
            </a:r>
            <a:endParaRPr lang="en-US" sz="1001" dirty="0">
              <a:solidFill>
                <a:prstClr val="black"/>
              </a:solidFill>
              <a:latin typeface="Calibri" panose="020F0502020204030204"/>
            </a:endParaRPr>
          </a:p>
          <a:p>
            <a:pPr marL="172813" indent="-172813" defTabSz="457234"/>
            <a:endParaRPr lang="fi-FI" sz="441" dirty="0">
              <a:solidFill>
                <a:prstClr val="black"/>
              </a:solidFill>
              <a:latin typeface="Calibri" panose="020F0502020204030204"/>
            </a:endParaRPr>
          </a:p>
          <a:p>
            <a:pPr marL="172813" indent="-172813" defTabSz="457234"/>
            <a:endParaRPr lang="fi-FI" sz="441" dirty="0">
              <a:solidFill>
                <a:prstClr val="black"/>
              </a:solidFill>
              <a:latin typeface="Calibri" panose="020F0502020204030204"/>
            </a:endParaRPr>
          </a:p>
          <a:p>
            <a:pPr marL="172813" indent="-172813" defTabSz="457234"/>
            <a:r>
              <a:rPr lang="en-US" sz="1001" b="1" i="1" dirty="0">
                <a:solidFill>
                  <a:prstClr val="black"/>
                </a:solidFill>
                <a:latin typeface="Calibri" panose="020F0502020204030204"/>
              </a:rPr>
              <a:t>B) Contractor agreements </a:t>
            </a:r>
            <a:r>
              <a:rPr lang="en-US" sz="1001" dirty="0">
                <a:solidFill>
                  <a:prstClr val="black"/>
                </a:solidFill>
                <a:latin typeface="Calibri" panose="020F0502020204030204"/>
              </a:rPr>
              <a:t>(freelancers/consultants):</a:t>
            </a:r>
          </a:p>
          <a:p>
            <a:pPr marL="172813" indent="-172813" defTabSz="457234"/>
            <a:r>
              <a:rPr lang="en-US" sz="1001" b="1" dirty="0">
                <a:solidFill>
                  <a:prstClr val="black"/>
                </a:solidFill>
                <a:latin typeface="Calibri" panose="020F0502020204030204"/>
              </a:rPr>
              <a:t>	b1.</a:t>
            </a:r>
            <a:r>
              <a:rPr lang="en-US" sz="1001" dirty="0">
                <a:solidFill>
                  <a:prstClr val="black"/>
                </a:solidFill>
                <a:latin typeface="Calibri" panose="020F0502020204030204"/>
              </a:rPr>
              <a:t>Independent contractors: if the worker is considered an independent contractor, you would use a contractor agreement; this agreement outlines the terms of the project or service, compensation, deliverables, timeline, and other relevant details; independent contractors are not employees and are responsible for their own taxes and benefits</a:t>
            </a:r>
          </a:p>
          <a:p>
            <a:pPr marL="172813" indent="-172813" defTabSz="457234"/>
            <a:r>
              <a:rPr lang="en-US" sz="1001" b="1" dirty="0">
                <a:solidFill>
                  <a:prstClr val="black"/>
                </a:solidFill>
                <a:latin typeface="Calibri" panose="020F0502020204030204"/>
              </a:rPr>
              <a:t>	b2.</a:t>
            </a:r>
            <a:r>
              <a:rPr lang="en-US" sz="1001" dirty="0">
                <a:solidFill>
                  <a:prstClr val="black"/>
                </a:solidFill>
                <a:latin typeface="Calibri" panose="020F0502020204030204"/>
              </a:rPr>
              <a:t>Freelancers/consultants: freelancers or consultants often work on a project basis and are engaged for specific tasks or services; a contractor agreement is typically used in these situations</a:t>
            </a:r>
            <a:endParaRPr lang="fi-FI" sz="1001" dirty="0">
              <a:solidFill>
                <a:prstClr val="black"/>
              </a:solidFill>
              <a:latin typeface="Calibri" panose="020F0502020204030204"/>
            </a:endParaRPr>
          </a:p>
        </p:txBody>
      </p:sp>
      <p:sp>
        <p:nvSpPr>
          <p:cNvPr id="19" name="Rectangle 18">
            <a:extLst>
              <a:ext uri="{FF2B5EF4-FFF2-40B4-BE49-F238E27FC236}">
                <a16:creationId xmlns:a16="http://schemas.microsoft.com/office/drawing/2014/main" id="{890A90A5-1B80-EC3F-2307-9DCAD53EAD1A}"/>
              </a:ext>
            </a:extLst>
          </p:cNvPr>
          <p:cNvSpPr/>
          <p:nvPr/>
        </p:nvSpPr>
        <p:spPr>
          <a:xfrm>
            <a:off x="1193217" y="8818338"/>
            <a:ext cx="3780001" cy="1938562"/>
          </a:xfrm>
          <a:prstGeom prst="rect">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72" indent="-171472" defTabSz="457234">
              <a:buFont typeface="Arial" panose="020B0604020202020204" pitchFamily="34" charset="0"/>
              <a:buChar char="•"/>
            </a:pPr>
            <a:r>
              <a:rPr lang="en-US" sz="1001" dirty="0">
                <a:solidFill>
                  <a:prstClr val="black"/>
                </a:solidFill>
                <a:latin typeface="Calibri" panose="020F0502020204030204"/>
              </a:rPr>
              <a:t>Define roles suitable for remote work within your organization:  project worker (national or international), online marketing, online sales, online educator, online content creator, software development, entertainment &amp; media, graphic designer, other design works, engineering works, programming, IT works, online PR, gaming, translations, writer/technical writer, social media manager, administrating tasks, etc.</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Clearly define responsibilities and tasks that can be performed remotely</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Assess potential challenges in remote execution for each role</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Define key performance indicators (KPIs) for remote employees</a:t>
            </a:r>
            <a:endParaRPr lang="fi-FI" sz="1001" dirty="0">
              <a:solidFill>
                <a:prstClr val="black"/>
              </a:solidFill>
              <a:latin typeface="Calibri" panose="020F0502020204030204"/>
            </a:endParaRPr>
          </a:p>
        </p:txBody>
      </p:sp>
      <p:sp>
        <p:nvSpPr>
          <p:cNvPr id="20" name="Rectangle 19">
            <a:extLst>
              <a:ext uri="{FF2B5EF4-FFF2-40B4-BE49-F238E27FC236}">
                <a16:creationId xmlns:a16="http://schemas.microsoft.com/office/drawing/2014/main" id="{2CE06C5C-8619-CE07-3DD3-E9D32FC48650}"/>
              </a:ext>
            </a:extLst>
          </p:cNvPr>
          <p:cNvSpPr/>
          <p:nvPr/>
        </p:nvSpPr>
        <p:spPr>
          <a:xfrm>
            <a:off x="1191978" y="10863942"/>
            <a:ext cx="3780001" cy="1767602"/>
          </a:xfrm>
          <a:prstGeom prst="rect">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72" indent="-171472" defTabSz="457234">
              <a:buFont typeface="Arial" panose="020B0604020202020204" pitchFamily="34" charset="0"/>
              <a:buChar char="•"/>
            </a:pPr>
            <a:r>
              <a:rPr lang="en-US" sz="1001" dirty="0">
                <a:solidFill>
                  <a:prstClr val="black"/>
                </a:solidFill>
                <a:latin typeface="Calibri" panose="020F0502020204030204"/>
              </a:rPr>
              <a:t>Define key aspects of your culture needed to attract, retain and engage remote employees, it could be: managers competencies, peers’ relationship, communication practices, cross team collaboration, autonomy and control balance, etc.</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Define candidates’ expectations towards remote work environment and culture</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Define your ability to meet remote work expectations and preferences (your organization’s remote fit)</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Define aspects of your culture (behavior, practices, processes, leadership/management) that needs improvement in terms to be attractive employer for remote talent</a:t>
            </a:r>
            <a:endParaRPr lang="fi-FI" sz="1001" dirty="0">
              <a:solidFill>
                <a:prstClr val="black"/>
              </a:solidFill>
              <a:latin typeface="Calibri" panose="020F0502020204030204"/>
            </a:endParaRPr>
          </a:p>
        </p:txBody>
      </p:sp>
      <p:sp>
        <p:nvSpPr>
          <p:cNvPr id="21" name="Rectangle 20">
            <a:extLst>
              <a:ext uri="{FF2B5EF4-FFF2-40B4-BE49-F238E27FC236}">
                <a16:creationId xmlns:a16="http://schemas.microsoft.com/office/drawing/2014/main" id="{1EA1AC27-2C26-B2A2-B1AA-A5FED09147F8}"/>
              </a:ext>
            </a:extLst>
          </p:cNvPr>
          <p:cNvSpPr/>
          <p:nvPr/>
        </p:nvSpPr>
        <p:spPr>
          <a:xfrm>
            <a:off x="1194505" y="12735377"/>
            <a:ext cx="3780001" cy="5590723"/>
          </a:xfrm>
          <a:prstGeom prst="rect">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72" indent="-171472" defTabSz="457234">
              <a:buFont typeface="Arial" panose="020B0604020202020204" pitchFamily="34" charset="0"/>
              <a:buChar char="•"/>
            </a:pPr>
            <a:r>
              <a:rPr lang="en-US" sz="1001" dirty="0">
                <a:solidFill>
                  <a:prstClr val="black"/>
                </a:solidFill>
                <a:latin typeface="Calibri" panose="020F0502020204030204"/>
              </a:rPr>
              <a:t>Consider whether to host/participate online job fairs by using platforms, e.g.: Zoom, MS Teams, or specialized virtual job fair platforms, master platform use and remote tools needed</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Consider whether to post your remote work offer on the popular and effective platforms for remote job offers, e.g. LinkedIn, Indeed and Glassdoor</a:t>
            </a: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Remote-specific Job Boards and Specialized Remote Work Websites : Utilize job boards that specialize in remote work listings, such as: Remote OK (remoteok.io), We Work Remotely (weworkremotely.com), Flex Jobs (flexjobs.com), Remote.co (remote.co), Company Career Pages. These platforms attract individuals actively seeking remote opportunities.</a:t>
            </a:r>
            <a:endParaRPr lang="fi-FI" sz="1001" dirty="0">
              <a:solidFill>
                <a:prstClr val="black"/>
              </a:solidFill>
              <a:latin typeface="Calibri" panose="020F0502020204030204"/>
            </a:endParaRP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Ensure that your company's career page prominently features remote job opportunities. This is often the first place where potential candidates will look to learn about your company and its open positions.</a:t>
            </a:r>
            <a:endParaRPr lang="fi-FI" sz="1001" dirty="0">
              <a:solidFill>
                <a:prstClr val="black"/>
              </a:solidFill>
              <a:latin typeface="Calibri" panose="020F0502020204030204"/>
            </a:endParaRP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Social Media Platforms: Leverage social media platforms like X, TikTok, Facebook, Instagram and LinkedIn to share remote job openings. Create visually appealing posts and use relevant hashtags to increase visibility. Ask employees to promote open jobs – Consider rewarding their efforts.</a:t>
            </a:r>
            <a:endParaRPr lang="fi-FI" sz="1001" dirty="0">
              <a:solidFill>
                <a:prstClr val="black"/>
              </a:solidFill>
              <a:latin typeface="Calibri" panose="020F0502020204030204"/>
            </a:endParaRP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Industry-specific Job Boards: Explore job boards specific to your industry or niche that may have sections dedicated to remote work opportunities.</a:t>
            </a:r>
            <a:endParaRPr lang="fi-FI" sz="1001" dirty="0">
              <a:solidFill>
                <a:prstClr val="black"/>
              </a:solidFill>
              <a:latin typeface="Calibri" panose="020F0502020204030204"/>
            </a:endParaRP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Professional Associations: If your industry has professional associations or forums, consider posting remote job opportunities there. Many professionals in these networks may be interested in flexible work arrangements.</a:t>
            </a:r>
            <a:endParaRPr lang="fi-FI" sz="1001" dirty="0">
              <a:solidFill>
                <a:prstClr val="black"/>
              </a:solidFill>
              <a:latin typeface="Calibri" panose="020F0502020204030204"/>
            </a:endParaRP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Freelance Platforms Like Upwork, </a:t>
            </a:r>
            <a:r>
              <a:rPr lang="en-US" sz="1001" dirty="0" err="1">
                <a:solidFill>
                  <a:prstClr val="black"/>
                </a:solidFill>
                <a:latin typeface="Calibri" panose="020F0502020204030204"/>
              </a:rPr>
              <a:t>Toptal</a:t>
            </a:r>
            <a:r>
              <a:rPr lang="en-US" sz="1001" dirty="0">
                <a:solidFill>
                  <a:prstClr val="black"/>
                </a:solidFill>
                <a:latin typeface="Calibri" panose="020F0502020204030204"/>
              </a:rPr>
              <a:t>, and Freelancer </a:t>
            </a: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Remote Work Conferences and Events: Participate in or sponsor virtual conferences and events related to remote work. These gatherings often attract individuals actively seeking remote job opportunities, take part in job fairs also abroad</a:t>
            </a:r>
            <a:endParaRPr lang="fi-FI" sz="1001" dirty="0">
              <a:solidFill>
                <a:prstClr val="black"/>
              </a:solidFill>
              <a:latin typeface="Calibri" panose="020F0502020204030204"/>
            </a:endParaRPr>
          </a:p>
          <a:p>
            <a:pPr marL="216030" indent="-171472" defTabSz="457234">
              <a:buClr>
                <a:prstClr val="black"/>
              </a:buClr>
              <a:buFont typeface="Calibri" panose="020F0502020204030204" pitchFamily="34" charset="0"/>
              <a:buChar char="-"/>
            </a:pPr>
            <a:r>
              <a:rPr lang="en-US" sz="1001" dirty="0">
                <a:solidFill>
                  <a:prstClr val="black"/>
                </a:solidFill>
                <a:latin typeface="Calibri" panose="020F0502020204030204"/>
              </a:rPr>
              <a:t>Recruitment Agencies and Services: Work with recruitment agencies that specialize in remote placements. They can help you find qualified candidates and manage the hiring process.</a:t>
            </a:r>
            <a:endParaRPr lang="fi-FI" sz="1001" dirty="0">
              <a:solidFill>
                <a:prstClr val="black"/>
              </a:solidFill>
              <a:latin typeface="Calibri" panose="020F0502020204030204"/>
            </a:endParaRPr>
          </a:p>
        </p:txBody>
      </p:sp>
      <p:sp>
        <p:nvSpPr>
          <p:cNvPr id="22" name="Rectangle 21">
            <a:extLst>
              <a:ext uri="{FF2B5EF4-FFF2-40B4-BE49-F238E27FC236}">
                <a16:creationId xmlns:a16="http://schemas.microsoft.com/office/drawing/2014/main" id="{3E641EE0-712C-2400-0636-2BB4F744155C}"/>
              </a:ext>
            </a:extLst>
          </p:cNvPr>
          <p:cNvSpPr/>
          <p:nvPr/>
        </p:nvSpPr>
        <p:spPr>
          <a:xfrm>
            <a:off x="1189050" y="18442087"/>
            <a:ext cx="3780001" cy="4808188"/>
          </a:xfrm>
          <a:prstGeom prst="rect">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72" indent="-171472" defTabSz="457234">
              <a:buFont typeface="Arial" panose="020B0604020202020204" pitchFamily="34" charset="0"/>
              <a:buChar char="•"/>
            </a:pPr>
            <a:r>
              <a:rPr lang="en-US" sz="1001" dirty="0">
                <a:solidFill>
                  <a:prstClr val="black"/>
                </a:solidFill>
                <a:latin typeface="Calibri" panose="020F0502020204030204"/>
              </a:rPr>
              <a:t>Consider which of the remote efficient recruitment methods you can use before posting an offer:</a:t>
            </a:r>
            <a:endParaRPr lang="fi-FI" sz="1001" dirty="0">
              <a:solidFill>
                <a:prstClr val="black"/>
              </a:solidFill>
              <a:latin typeface="Calibri" panose="020F0502020204030204"/>
            </a:endParaRPr>
          </a:p>
          <a:p>
            <a:pPr marL="171472" indent="-171472" defTabSz="457234">
              <a:buFont typeface="Symbol" panose="05050102010706020507" pitchFamily="18" charset="2"/>
              <a:buChar char=""/>
            </a:pPr>
            <a:r>
              <a:rPr lang="en-US" sz="1001" dirty="0">
                <a:solidFill>
                  <a:prstClr val="black"/>
                </a:solidFill>
                <a:latin typeface="Calibri" panose="020F0502020204030204"/>
              </a:rPr>
              <a:t>Creating a favorable employee experience and strong employer brand to attract the right candidates </a:t>
            </a:r>
            <a:endParaRPr lang="fi-FI" sz="1001" dirty="0">
              <a:solidFill>
                <a:prstClr val="black"/>
              </a:solidFill>
              <a:latin typeface="Calibri" panose="020F0502020204030204"/>
            </a:endParaRPr>
          </a:p>
          <a:p>
            <a:pPr marL="171472" indent="-171472" defTabSz="457234">
              <a:buFont typeface="Symbol" panose="05050102010706020507" pitchFamily="18" charset="2"/>
              <a:buChar char=""/>
            </a:pPr>
            <a:r>
              <a:rPr lang="en-US" sz="1001" dirty="0">
                <a:solidFill>
                  <a:prstClr val="black"/>
                </a:solidFill>
                <a:latin typeface="Calibri" panose="020F0502020204030204"/>
              </a:rPr>
              <a:t>Creating a hub of information on your website (company culture, company remote environment, company vision, mission and values, statements form employees, etc.)</a:t>
            </a:r>
            <a:endParaRPr lang="fi-FI" sz="1001" dirty="0">
              <a:solidFill>
                <a:prstClr val="black"/>
              </a:solidFill>
              <a:latin typeface="Calibri" panose="020F0502020204030204"/>
            </a:endParaRPr>
          </a:p>
          <a:p>
            <a:pPr marL="171472" indent="-171472" defTabSz="457234">
              <a:buFont typeface="Symbol" panose="05050102010706020507" pitchFamily="18" charset="2"/>
              <a:buChar char=""/>
            </a:pPr>
            <a:r>
              <a:rPr lang="en-US" sz="1001" dirty="0">
                <a:solidFill>
                  <a:prstClr val="black"/>
                </a:solidFill>
                <a:latin typeface="Calibri" panose="020F0502020204030204"/>
              </a:rPr>
              <a:t>Promoting your employer brand on social media and recruitment platforms, collect open applications and interact efficiently</a:t>
            </a:r>
            <a:endParaRPr lang="fi-FI" sz="1001" dirty="0">
              <a:solidFill>
                <a:prstClr val="black"/>
              </a:solidFill>
              <a:latin typeface="Calibri" panose="020F0502020204030204"/>
            </a:endParaRPr>
          </a:p>
          <a:p>
            <a:pPr marL="171472" indent="-171472" defTabSz="457234">
              <a:buFont typeface="Arial" panose="020B0604020202020204" pitchFamily="34" charset="0"/>
              <a:buChar char="•"/>
            </a:pPr>
            <a:r>
              <a:rPr lang="en-US" sz="1001" dirty="0">
                <a:solidFill>
                  <a:prstClr val="black"/>
                </a:solidFill>
                <a:latin typeface="Calibri" panose="020F0502020204030204"/>
              </a:rPr>
              <a:t>Consider which of the remote efficient recruitment tools you can use to find the skills that you are looking for:</a:t>
            </a:r>
            <a:endParaRPr lang="fi-FI" sz="1001" dirty="0">
              <a:solidFill>
                <a:prstClr val="black"/>
              </a:solidFill>
              <a:latin typeface="Calibri" panose="020F0502020204030204"/>
            </a:endParaRPr>
          </a:p>
          <a:p>
            <a:pPr marL="171472" indent="-171472" defTabSz="457234">
              <a:buFont typeface="Symbol" panose="05050102010706020507" pitchFamily="18" charset="2"/>
              <a:buChar char=""/>
            </a:pPr>
            <a:r>
              <a:rPr lang="en-US" sz="1001" dirty="0">
                <a:solidFill>
                  <a:prstClr val="black"/>
                </a:solidFill>
                <a:latin typeface="Calibri" panose="020F0502020204030204"/>
              </a:rPr>
              <a:t>Online pre-employment assessment tests (</a:t>
            </a:r>
            <a:r>
              <a:rPr lang="en-US" sz="1001" dirty="0" err="1">
                <a:solidFill>
                  <a:prstClr val="black"/>
                </a:solidFill>
                <a:latin typeface="Calibri" panose="020F0502020204030204"/>
              </a:rPr>
              <a:t>eg.</a:t>
            </a:r>
            <a:r>
              <a:rPr lang="en-US" sz="1001" dirty="0">
                <a:solidFill>
                  <a:prstClr val="black"/>
                </a:solidFill>
                <a:latin typeface="Calibri" panose="020F0502020204030204"/>
              </a:rPr>
              <a:t> </a:t>
            </a:r>
            <a:r>
              <a:rPr lang="en-US" sz="1001" dirty="0" err="1">
                <a:solidFill>
                  <a:prstClr val="black"/>
                </a:solidFill>
                <a:latin typeface="Calibri" panose="020F0502020204030204"/>
              </a:rPr>
              <a:t>TestGorilla</a:t>
            </a:r>
            <a:r>
              <a:rPr lang="en-US" sz="1001" dirty="0">
                <a:solidFill>
                  <a:prstClr val="black"/>
                </a:solidFill>
                <a:latin typeface="Calibri" panose="020F0502020204030204"/>
              </a:rPr>
              <a:t>, </a:t>
            </a:r>
            <a:r>
              <a:rPr lang="en-US" sz="1001" dirty="0" err="1">
                <a:solidFill>
                  <a:prstClr val="black"/>
                </a:solidFill>
                <a:latin typeface="Calibri" panose="020F0502020204030204"/>
              </a:rPr>
              <a:t>Harver</a:t>
            </a:r>
            <a:r>
              <a:rPr lang="en-US" sz="1001" dirty="0">
                <a:solidFill>
                  <a:prstClr val="black"/>
                </a:solidFill>
                <a:latin typeface="Calibri" panose="020F0502020204030204"/>
              </a:rPr>
              <a:t>, Criteria, </a:t>
            </a:r>
            <a:r>
              <a:rPr lang="en-US" sz="1001" dirty="0" err="1">
                <a:solidFill>
                  <a:prstClr val="black"/>
                </a:solidFill>
                <a:latin typeface="Calibri" panose="020F0502020204030204"/>
              </a:rPr>
              <a:t>HackerRank</a:t>
            </a:r>
            <a:r>
              <a:rPr lang="en-US" sz="1001" dirty="0">
                <a:solidFill>
                  <a:prstClr val="black"/>
                </a:solidFill>
                <a:latin typeface="Calibri" panose="020F0502020204030204"/>
              </a:rPr>
              <a:t>, eSkill); you can combine up to 5 – 10 minutes tests into one assessment to test your candidates on skills, personality and values to see if they are a good fit for the specific role; you can measure skills such as language, cognitive ability, attention to details, problem solving, critical thinking, programming, cultural fit, personality</a:t>
            </a:r>
            <a:endParaRPr lang="fi-FI" sz="1001" dirty="0">
              <a:solidFill>
                <a:prstClr val="black"/>
              </a:solidFill>
              <a:latin typeface="Calibri" panose="020F0502020204030204"/>
            </a:endParaRPr>
          </a:p>
          <a:p>
            <a:pPr marL="171472" indent="-171472" defTabSz="457234">
              <a:buFont typeface="Symbol" panose="05050102010706020507" pitchFamily="18" charset="2"/>
              <a:buChar char=""/>
            </a:pPr>
            <a:r>
              <a:rPr lang="en-US" sz="1001" dirty="0">
                <a:solidFill>
                  <a:prstClr val="black"/>
                </a:solidFill>
                <a:latin typeface="Calibri" panose="020F0502020204030204"/>
              </a:rPr>
              <a:t>Real-time video interviews - are a low-effort method for employers and candidates to interact on a more personal level. You can invite shortlisted candidates to attend these interviews as part of the application process. This method cuts down on scheduling and interviewing costs, and frees up valuable time for recruiters and hiring managers. It’s also a great way for both sides to ask further questions and clarify points about the job, values, expectations, and culture. </a:t>
            </a:r>
            <a:endParaRPr lang="fi-FI" sz="1001" dirty="0">
              <a:solidFill>
                <a:prstClr val="black"/>
              </a:solidFill>
              <a:latin typeface="Calibri" panose="020F0502020204030204"/>
            </a:endParaRPr>
          </a:p>
          <a:p>
            <a:pPr marL="171472" indent="-171472" defTabSz="457234">
              <a:buFont typeface="Symbol" panose="05050102010706020507" pitchFamily="18" charset="2"/>
              <a:buChar char=""/>
            </a:pPr>
            <a:r>
              <a:rPr lang="en-US" sz="1001" dirty="0">
                <a:solidFill>
                  <a:prstClr val="black"/>
                </a:solidFill>
                <a:latin typeface="Calibri" panose="020F0502020204030204"/>
              </a:rPr>
              <a:t>Work samples: exercise or simulation related to role, practical, hands-on, and very close or even identical to actual tasks the person would perform if hired. </a:t>
            </a:r>
          </a:p>
          <a:p>
            <a:pPr marL="171472" indent="-171472" defTabSz="457234">
              <a:buFont typeface="Symbol" panose="05050102010706020507" pitchFamily="18" charset="2"/>
              <a:buChar char=""/>
            </a:pPr>
            <a:r>
              <a:rPr lang="en-US" sz="1001" dirty="0">
                <a:solidFill>
                  <a:prstClr val="black"/>
                </a:solidFill>
                <a:latin typeface="Calibri" panose="020F0502020204030204"/>
              </a:rPr>
              <a:t>Consider up to date HR/recruitment system for managing recruitment process and interaction during recruitment process</a:t>
            </a:r>
            <a:endParaRPr lang="fi-FI" sz="1001" dirty="0">
              <a:solidFill>
                <a:prstClr val="black"/>
              </a:solidFill>
              <a:latin typeface="Calibri" panose="020F0502020204030204"/>
            </a:endParaRPr>
          </a:p>
        </p:txBody>
      </p:sp>
      <p:sp>
        <p:nvSpPr>
          <p:cNvPr id="23" name="Rectangle 22">
            <a:extLst>
              <a:ext uri="{FF2B5EF4-FFF2-40B4-BE49-F238E27FC236}">
                <a16:creationId xmlns:a16="http://schemas.microsoft.com/office/drawing/2014/main" id="{7DC959F6-5420-07BC-C266-596C957AA9B2}"/>
              </a:ext>
            </a:extLst>
          </p:cNvPr>
          <p:cNvSpPr/>
          <p:nvPr/>
        </p:nvSpPr>
        <p:spPr>
          <a:xfrm>
            <a:off x="1193217" y="23355534"/>
            <a:ext cx="3780001" cy="4576081"/>
          </a:xfrm>
          <a:prstGeom prst="rect">
            <a:avLst/>
          </a:prstGeom>
          <a:solidFill>
            <a:srgbClr val="FDF0E7"/>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2822" indent="-172822" defTabSz="457234">
              <a:buFont typeface="Arial" panose="020B0604020202020204" pitchFamily="34" charset="0"/>
              <a:buChar char="•"/>
            </a:pPr>
            <a:r>
              <a:rPr lang="en-US" sz="1001" dirty="0">
                <a:solidFill>
                  <a:prstClr val="black"/>
                </a:solidFill>
                <a:latin typeface="Calibri" panose="020F0502020204030204"/>
              </a:rPr>
              <a:t>Consider virtual onboarding sessions:</a:t>
            </a:r>
            <a:endParaRPr lang="fi-FI" sz="1001" dirty="0">
              <a:solidFill>
                <a:prstClr val="black"/>
              </a:solidFill>
              <a:latin typeface="Calibri" panose="020F0502020204030204"/>
            </a:endParaRPr>
          </a:p>
          <a:p>
            <a:pPr marL="172822" lvl="1" indent="-172822" defTabSz="457234">
              <a:buFont typeface="Calibri" panose="020F0502020204030204" pitchFamily="34" charset="0"/>
              <a:buChar char="-"/>
            </a:pPr>
            <a:r>
              <a:rPr lang="en-US" sz="1001" dirty="0">
                <a:solidFill>
                  <a:prstClr val="black"/>
                </a:solidFill>
                <a:latin typeface="Calibri" panose="020F0502020204030204"/>
              </a:rPr>
              <a:t>Conducting virtual onboarding sessions/material using video conferencing tools help introduce  new hires to the team, company culture and policies and vice versa</a:t>
            </a:r>
            <a:endParaRPr lang="fi-FI" sz="1001" dirty="0">
              <a:solidFill>
                <a:prstClr val="black"/>
              </a:solidFill>
              <a:latin typeface="Calibri" panose="020F0502020204030204"/>
            </a:endParaRPr>
          </a:p>
          <a:p>
            <a:pPr marL="172822" lvl="1" indent="-172822" defTabSz="457234">
              <a:buFont typeface="Calibri" panose="020F0502020204030204" pitchFamily="34" charset="0"/>
              <a:buChar char="-"/>
            </a:pPr>
            <a:r>
              <a:rPr lang="en-US" sz="1001" dirty="0">
                <a:solidFill>
                  <a:prstClr val="black"/>
                </a:solidFill>
                <a:latin typeface="Calibri" panose="020F0502020204030204"/>
              </a:rPr>
              <a:t>Presentations, Q&amp;A sessions, and interactive activities to engage remote employees to interact with other employees</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fi-FI" sz="1001" dirty="0" err="1">
                <a:solidFill>
                  <a:prstClr val="black"/>
                </a:solidFill>
                <a:latin typeface="Calibri" panose="020F0502020204030204"/>
              </a:rPr>
              <a:t>Consider</a:t>
            </a:r>
            <a:r>
              <a:rPr lang="fi-FI" sz="1001" dirty="0">
                <a:solidFill>
                  <a:prstClr val="black"/>
                </a:solidFill>
                <a:latin typeface="Calibri" panose="020F0502020204030204"/>
              </a:rPr>
              <a:t> </a:t>
            </a:r>
            <a:r>
              <a:rPr lang="fi-FI" sz="1001" dirty="0" err="1">
                <a:solidFill>
                  <a:prstClr val="black"/>
                </a:solidFill>
                <a:latin typeface="Calibri" panose="020F0502020204030204"/>
              </a:rPr>
              <a:t>using</a:t>
            </a:r>
            <a:r>
              <a:rPr lang="fi-FI" sz="1001" dirty="0">
                <a:solidFill>
                  <a:prstClr val="black"/>
                </a:solidFill>
                <a:latin typeface="Calibri" panose="020F0502020204030204"/>
              </a:rPr>
              <a:t> </a:t>
            </a:r>
            <a:r>
              <a:rPr lang="fi-FI" sz="1001" dirty="0" err="1">
                <a:solidFill>
                  <a:prstClr val="black"/>
                </a:solidFill>
                <a:latin typeface="Calibri" panose="020F0502020204030204"/>
              </a:rPr>
              <a:t>onboarding</a:t>
            </a:r>
            <a:r>
              <a:rPr lang="fi-FI" sz="1001" dirty="0">
                <a:solidFill>
                  <a:prstClr val="black"/>
                </a:solidFill>
                <a:latin typeface="Calibri" panose="020F0502020204030204"/>
              </a:rPr>
              <a:t> </a:t>
            </a:r>
            <a:r>
              <a:rPr lang="fi-FI" sz="1001" dirty="0" err="1">
                <a:solidFill>
                  <a:prstClr val="black"/>
                </a:solidFill>
                <a:latin typeface="Calibri" panose="020F0502020204030204"/>
              </a:rPr>
              <a:t>checklist</a:t>
            </a:r>
            <a:r>
              <a:rPr lang="fi-FI" sz="1001" dirty="0">
                <a:solidFill>
                  <a:prstClr val="black"/>
                </a:solidFill>
                <a:latin typeface="Calibri" panose="020F0502020204030204"/>
              </a:rPr>
              <a:t>:</a:t>
            </a:r>
          </a:p>
          <a:p>
            <a:pPr marL="172822" lvl="1" indent="-172822" defTabSz="457234">
              <a:buFont typeface="Calibri" panose="020F0502020204030204" pitchFamily="34" charset="0"/>
              <a:buChar char="-"/>
            </a:pPr>
            <a:r>
              <a:rPr lang="en-US" sz="1001" dirty="0">
                <a:solidFill>
                  <a:prstClr val="black"/>
                </a:solidFill>
                <a:latin typeface="Calibri" panose="020F0502020204030204"/>
              </a:rPr>
              <a:t>Providing a comprehensive onboarding checklist outlining tasks, training, introductions, contacts that need to be completed during the onboarding period, also building network to new coworkers</a:t>
            </a:r>
            <a:endParaRPr lang="fi-FI" sz="1001" dirty="0">
              <a:solidFill>
                <a:prstClr val="black"/>
              </a:solidFill>
              <a:latin typeface="Calibri" panose="020F0502020204030204"/>
            </a:endParaRPr>
          </a:p>
          <a:p>
            <a:pPr marL="172822" lvl="1" indent="-172822" defTabSz="457234">
              <a:buFont typeface="Calibri" panose="020F0502020204030204" pitchFamily="34" charset="0"/>
              <a:buChar char="-"/>
            </a:pPr>
            <a:r>
              <a:rPr lang="en-US" sz="1001" dirty="0">
                <a:solidFill>
                  <a:prstClr val="black"/>
                </a:solidFill>
                <a:latin typeface="Calibri" panose="020F0502020204030204"/>
              </a:rPr>
              <a:t>Using project management or collaboration tools to share and track progress and schedule interaction regularly</a:t>
            </a:r>
          </a:p>
          <a:p>
            <a:pPr marL="172822" lvl="1" indent="-172822" defTabSz="457234">
              <a:buFont typeface="Calibri" panose="020F0502020204030204" pitchFamily="34" charset="0"/>
              <a:buChar char="-"/>
            </a:pPr>
            <a:r>
              <a:rPr lang="en-US" sz="1001" dirty="0">
                <a:solidFill>
                  <a:prstClr val="black"/>
                </a:solidFill>
                <a:latin typeface="Calibri" panose="020F0502020204030204"/>
              </a:rPr>
              <a:t>Consider mentoring system - assigning a seasoned employee as a "buddy" to help the new hire navigate the new work environment and helping build steady network to coworkers</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en-US" sz="1001" dirty="0">
                <a:solidFill>
                  <a:prstClr val="black"/>
                </a:solidFill>
                <a:latin typeface="Calibri" panose="020F0502020204030204"/>
              </a:rPr>
              <a:t>Encourage regular check-ins and informal conversations to build rapport and getting to know company/company culture</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en-US" sz="1001" dirty="0">
                <a:solidFill>
                  <a:prstClr val="black"/>
                </a:solidFill>
                <a:latin typeface="Calibri" panose="020F0502020204030204"/>
              </a:rPr>
              <a:t>Consider using e-learning platforms to provide remote employees with access to training modules, company policies and resources</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en-US" sz="1001" dirty="0">
                <a:solidFill>
                  <a:prstClr val="black"/>
                </a:solidFill>
                <a:latin typeface="Calibri" panose="020F0502020204030204"/>
              </a:rPr>
              <a:t>Consider creating interactive content that facilitates self-paced learning, always name person who can tell more </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en-US" sz="1001" dirty="0">
                <a:solidFill>
                  <a:prstClr val="black"/>
                </a:solidFill>
                <a:latin typeface="Calibri" panose="020F0502020204030204"/>
              </a:rPr>
              <a:t>Consider conducting virtual tours of the company's digital workspace, communication channels, and collaboration tools</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en-US" sz="1001" dirty="0">
                <a:solidFill>
                  <a:prstClr val="black"/>
                </a:solidFill>
                <a:latin typeface="Calibri" panose="020F0502020204030204"/>
              </a:rPr>
              <a:t>Consider introducing new hires to key team members through video introductions or virtual meetings</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en-US" sz="1001" dirty="0">
                <a:solidFill>
                  <a:prstClr val="black"/>
                </a:solidFill>
                <a:latin typeface="Calibri" panose="020F0502020204030204"/>
              </a:rPr>
              <a:t>Consider scheduling regular video meetings to provide opportunities for new hires to connect with their new teams</a:t>
            </a:r>
            <a:endParaRPr lang="fi-FI" sz="1001" dirty="0">
              <a:solidFill>
                <a:prstClr val="black"/>
              </a:solidFill>
              <a:latin typeface="Calibri" panose="020F0502020204030204"/>
            </a:endParaRPr>
          </a:p>
          <a:p>
            <a:pPr marL="172822" indent="-172822" defTabSz="457234">
              <a:buFont typeface="Arial" panose="020B0604020202020204" pitchFamily="34" charset="0"/>
              <a:buChar char="•"/>
            </a:pPr>
            <a:r>
              <a:rPr lang="en-US" sz="1001" dirty="0">
                <a:solidFill>
                  <a:prstClr val="black"/>
                </a:solidFill>
                <a:latin typeface="Calibri" panose="020F0502020204030204"/>
              </a:rPr>
              <a:t>Consider using video tools for team-building activities, icebreakers and casual conversations e.g. virtual coffee breaks weekly </a:t>
            </a:r>
            <a:endParaRPr lang="fi-FI" sz="1001" dirty="0">
              <a:solidFill>
                <a:prstClr val="black"/>
              </a:solidFill>
              <a:latin typeface="Calibri" panose="020F0502020204030204"/>
            </a:endParaRPr>
          </a:p>
        </p:txBody>
      </p:sp>
      <p:sp>
        <p:nvSpPr>
          <p:cNvPr id="24" name="Rectangle 23">
            <a:extLst>
              <a:ext uri="{FF2B5EF4-FFF2-40B4-BE49-F238E27FC236}">
                <a16:creationId xmlns:a16="http://schemas.microsoft.com/office/drawing/2014/main" id="{D962E3B1-979B-216C-D001-0700557DE9E0}"/>
              </a:ext>
            </a:extLst>
          </p:cNvPr>
          <p:cNvSpPr/>
          <p:nvPr/>
        </p:nvSpPr>
        <p:spPr>
          <a:xfrm>
            <a:off x="1193081" y="28028794"/>
            <a:ext cx="3780001" cy="2095500"/>
          </a:xfrm>
          <a:prstGeom prst="rect">
            <a:avLst/>
          </a:prstGeom>
          <a:solidFill>
            <a:schemeClr val="tx2">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89" indent="-285789" defTabSz="457234">
              <a:buFont typeface="Arial" panose="020B0604020202020204" pitchFamily="34" charset="0"/>
              <a:buChar char="•"/>
            </a:pPr>
            <a:r>
              <a:rPr lang="en-US" sz="1001" dirty="0">
                <a:solidFill>
                  <a:prstClr val="black"/>
                </a:solidFill>
                <a:latin typeface="Calibri" panose="020F0502020204030204"/>
              </a:rPr>
              <a:t>Consider implementing measures to ensure the well-being and engagement of all, but especially, remote employees</a:t>
            </a:r>
            <a:endParaRPr lang="fi-FI" sz="1001" dirty="0">
              <a:solidFill>
                <a:prstClr val="black"/>
              </a:solidFill>
              <a:latin typeface="Calibri" panose="020F0502020204030204"/>
            </a:endParaRPr>
          </a:p>
          <a:p>
            <a:pPr marL="285789" indent="-285789" defTabSz="457234">
              <a:buFont typeface="Arial" panose="020B0604020202020204" pitchFamily="34" charset="0"/>
              <a:buChar char="•"/>
            </a:pPr>
            <a:r>
              <a:rPr lang="en-US" sz="1001" dirty="0">
                <a:solidFill>
                  <a:prstClr val="black"/>
                </a:solidFill>
                <a:latin typeface="Calibri" panose="020F0502020204030204"/>
              </a:rPr>
              <a:t>Consider gathering feedback from remote employees regularly to understand their preferences, concerns, and expectations regarding remote work, develop remote leadership skills </a:t>
            </a:r>
            <a:endParaRPr lang="fi-FI" sz="1001" dirty="0">
              <a:solidFill>
                <a:prstClr val="black"/>
              </a:solidFill>
              <a:latin typeface="Calibri" panose="020F0502020204030204"/>
            </a:endParaRPr>
          </a:p>
          <a:p>
            <a:pPr marL="285789" indent="-285789" defTabSz="457234">
              <a:buFont typeface="Arial" panose="020B0604020202020204" pitchFamily="34" charset="0"/>
              <a:buChar char="•"/>
            </a:pPr>
            <a:r>
              <a:rPr lang="en-US" sz="1001" dirty="0">
                <a:solidFill>
                  <a:prstClr val="black"/>
                </a:solidFill>
                <a:latin typeface="Calibri" panose="020F0502020204030204"/>
              </a:rPr>
              <a:t>Consider using surveys or focus groups to capture diverse perspectives across different teams and levels within the organization – develop practices and processes according to</a:t>
            </a:r>
            <a:endParaRPr lang="fi-FI" sz="1001" dirty="0">
              <a:solidFill>
                <a:prstClr val="black"/>
              </a:solidFill>
              <a:latin typeface="Calibri" panose="020F0502020204030204"/>
            </a:endParaRPr>
          </a:p>
          <a:p>
            <a:pPr marL="285789" indent="-285789" defTabSz="457234">
              <a:buFont typeface="Arial" panose="020B0604020202020204" pitchFamily="34" charset="0"/>
              <a:buChar char="•"/>
            </a:pPr>
            <a:r>
              <a:rPr lang="en-US" sz="1001" dirty="0">
                <a:solidFill>
                  <a:prstClr val="black"/>
                </a:solidFill>
                <a:latin typeface="Calibri" panose="020F0502020204030204"/>
              </a:rPr>
              <a:t>Consider fostering a remote-friendly culture</a:t>
            </a:r>
          </a:p>
          <a:p>
            <a:pPr marL="285789" indent="-285789" defTabSz="457234">
              <a:buFont typeface="Arial" panose="020B0604020202020204" pitchFamily="34" charset="0"/>
              <a:buChar char="•"/>
            </a:pPr>
            <a:r>
              <a:rPr lang="en-US" sz="1001" dirty="0">
                <a:solidFill>
                  <a:prstClr val="black"/>
                </a:solidFill>
                <a:latin typeface="Calibri" panose="020F0502020204030204"/>
              </a:rPr>
              <a:t>Encourage to building strong professional connections to colleagues and but also networking locally with other professionals in order to having peer support near by</a:t>
            </a:r>
          </a:p>
          <a:p>
            <a:pPr marL="285789" indent="-285789" defTabSz="457234">
              <a:buFont typeface="Arial" panose="020B0604020202020204" pitchFamily="34" charset="0"/>
              <a:buChar char="•"/>
            </a:pPr>
            <a:r>
              <a:rPr lang="en-US" sz="1001" dirty="0">
                <a:solidFill>
                  <a:prstClr val="black"/>
                </a:solidFill>
                <a:latin typeface="Calibri" panose="020F0502020204030204"/>
              </a:rPr>
              <a:t>Consider involving employees in using </a:t>
            </a:r>
            <a:r>
              <a:rPr lang="en-US" sz="1001" i="1" dirty="0">
                <a:solidFill>
                  <a:prstClr val="black"/>
                </a:solidFill>
                <a:latin typeface="Calibri" panose="020F0502020204030204"/>
              </a:rPr>
              <a:t>Well-being App</a:t>
            </a:r>
            <a:endParaRPr lang="fi-FI" sz="1001" i="1" dirty="0">
              <a:solidFill>
                <a:prstClr val="black"/>
              </a:solidFill>
              <a:latin typeface="Calibri" panose="020F0502020204030204"/>
            </a:endParaRPr>
          </a:p>
          <a:p>
            <a:pPr marL="285789" indent="-285789" defTabSz="457234">
              <a:buFont typeface="Arial" panose="020B0604020202020204" pitchFamily="34" charset="0"/>
              <a:buChar char="•"/>
            </a:pPr>
            <a:endParaRPr lang="fi-FI" sz="1001" dirty="0">
              <a:solidFill>
                <a:prstClr val="black"/>
              </a:solidFill>
              <a:latin typeface="Calibri" panose="020F0502020204030204"/>
            </a:endParaRPr>
          </a:p>
        </p:txBody>
      </p:sp>
      <p:sp>
        <p:nvSpPr>
          <p:cNvPr id="26" name="Rectangle 25">
            <a:extLst>
              <a:ext uri="{FF2B5EF4-FFF2-40B4-BE49-F238E27FC236}">
                <a16:creationId xmlns:a16="http://schemas.microsoft.com/office/drawing/2014/main" id="{0EE42E1D-338D-9230-5A5B-666C9E93F040}"/>
              </a:ext>
            </a:extLst>
          </p:cNvPr>
          <p:cNvSpPr/>
          <p:nvPr/>
        </p:nvSpPr>
        <p:spPr>
          <a:xfrm>
            <a:off x="5054602" y="101601"/>
            <a:ext cx="5328001" cy="2108200"/>
          </a:xfrm>
          <a:prstGeom prst="rect">
            <a:avLst/>
          </a:prstGeom>
          <a:solidFill>
            <a:srgbClr val="FFFBE7"/>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34"/>
            <a:r>
              <a:rPr lang="en-US" sz="1301" dirty="0">
                <a:solidFill>
                  <a:prstClr val="black"/>
                </a:solidFill>
                <a:latin typeface="Calibri" panose="020F0502020204030204"/>
              </a:rPr>
              <a:t>Consider how remote recruitment can contribute to company’s mission, vision and strategic goals:</a:t>
            </a:r>
            <a:endParaRPr lang="fi-FI" sz="1301" dirty="0">
              <a:solidFill>
                <a:prstClr val="black"/>
              </a:solidFill>
              <a:latin typeface="Calibri" panose="020F0502020204030204"/>
            </a:endParaRPr>
          </a:p>
        </p:txBody>
      </p:sp>
      <p:sp>
        <p:nvSpPr>
          <p:cNvPr id="4" name="Speech Bubble: Rectangle with Corners Rounded 3">
            <a:extLst>
              <a:ext uri="{FF2B5EF4-FFF2-40B4-BE49-F238E27FC236}">
                <a16:creationId xmlns:a16="http://schemas.microsoft.com/office/drawing/2014/main" id="{5D55E037-9C20-0604-2960-FA4CF11ABB6C}"/>
              </a:ext>
            </a:extLst>
          </p:cNvPr>
          <p:cNvSpPr/>
          <p:nvPr/>
        </p:nvSpPr>
        <p:spPr>
          <a:xfrm rot="492257">
            <a:off x="4732546" y="28829072"/>
            <a:ext cx="1720491" cy="815240"/>
          </a:xfrm>
          <a:prstGeom prst="wedgeRoundRectCallout">
            <a:avLst>
              <a:gd name="adj1" fmla="val -61477"/>
              <a:gd name="adj2" fmla="val 108969"/>
              <a:gd name="adj3" fmla="val 16667"/>
            </a:avLst>
          </a:prstGeom>
          <a:solidFill>
            <a:schemeClr val="accent6">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34"/>
            <a:r>
              <a:rPr lang="en-GB" sz="1799" dirty="0">
                <a:solidFill>
                  <a:srgbClr val="000000"/>
                </a:solidFill>
                <a:latin typeface="Calibri" panose="020F0502020204030204" pitchFamily="34" charset="0"/>
                <a:ea typeface="Calibri" panose="020F0502020204030204" pitchFamily="34" charset="0"/>
                <a:cs typeface="Times New Roman" panose="02020603050405020304" pitchFamily="18" charset="0"/>
              </a:rPr>
              <a:t>Test also tool:</a:t>
            </a:r>
          </a:p>
          <a:p>
            <a:pPr algn="ctr" defTabSz="457234"/>
            <a:r>
              <a:rPr lang="en-GB" sz="1799"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Well-being App </a:t>
            </a:r>
            <a:endParaRPr lang="fi-FI" sz="1799" b="1" dirty="0">
              <a:solidFill>
                <a:prstClr val="white"/>
              </a:solidFill>
              <a:latin typeface="Calibri" panose="020F0502020204030204"/>
            </a:endParaRPr>
          </a:p>
        </p:txBody>
      </p:sp>
      <p:sp>
        <p:nvSpPr>
          <p:cNvPr id="12" name="Rectangle 11">
            <a:extLst>
              <a:ext uri="{FF2B5EF4-FFF2-40B4-BE49-F238E27FC236}">
                <a16:creationId xmlns:a16="http://schemas.microsoft.com/office/drawing/2014/main" id="{D07C35D7-5D2B-CA17-281B-D317EC2FF9ED}"/>
              </a:ext>
            </a:extLst>
          </p:cNvPr>
          <p:cNvSpPr/>
          <p:nvPr/>
        </p:nvSpPr>
        <p:spPr>
          <a:xfrm>
            <a:off x="9270999" y="1930403"/>
            <a:ext cx="1168400" cy="585036"/>
          </a:xfrm>
          <a:prstGeom prst="rect">
            <a:avLst/>
          </a:prstGeom>
          <a:noFill/>
        </p:spPr>
        <p:txBody>
          <a:bodyPr wrap="square" lIns="91440" tIns="45722" rIns="91440" bIns="45722">
            <a:spAutoFit/>
          </a:bodyPr>
          <a:lstStyle/>
          <a:p>
            <a:pPr algn="r" defTabSz="457234"/>
            <a:r>
              <a:rPr lang="en-US" sz="1601" b="1" spc="49" dirty="0">
                <a:ln w="0"/>
                <a:solidFill>
                  <a:srgbClr val="E7E6E6"/>
                </a:solidFill>
                <a:effectLst>
                  <a:innerShdw blurRad="63500" dist="50800" dir="13500000">
                    <a:srgbClr val="000000">
                      <a:alpha val="50000"/>
                    </a:srgbClr>
                  </a:innerShdw>
                </a:effectLst>
                <a:latin typeface="Calibri" panose="020F0502020204030204"/>
              </a:rPr>
              <a:t>room for your notes</a:t>
            </a:r>
          </a:p>
        </p:txBody>
      </p:sp>
    </p:spTree>
    <p:extLst>
      <p:ext uri="{BB962C8B-B14F-4D97-AF65-F5344CB8AC3E}">
        <p14:creationId xmlns:p14="http://schemas.microsoft.com/office/powerpoint/2010/main" val="239538746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1683</Words>
  <Application>Microsoft Office PowerPoint</Application>
  <PresentationFormat>Custom</PresentationFormat>
  <Paragraphs>87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Kirsi Palomäki</dc:creator>
  <cp:lastModifiedBy>Kirsi Palomäki</cp:lastModifiedBy>
  <cp:revision>1</cp:revision>
  <dcterms:created xsi:type="dcterms:W3CDTF">2024-01-25T06:38:52Z</dcterms:created>
  <dcterms:modified xsi:type="dcterms:W3CDTF">2024-01-25T06:40:57Z</dcterms:modified>
</cp:coreProperties>
</file>